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19"/>
  </p:notesMasterIdLst>
  <p:sldIdLst>
    <p:sldId id="3370" r:id="rId2"/>
    <p:sldId id="3331" r:id="rId3"/>
    <p:sldId id="3332" r:id="rId4"/>
    <p:sldId id="3367" r:id="rId5"/>
    <p:sldId id="3372" r:id="rId6"/>
    <p:sldId id="3357" r:id="rId7"/>
    <p:sldId id="3366" r:id="rId8"/>
    <p:sldId id="3358" r:id="rId9"/>
    <p:sldId id="3361" r:id="rId10"/>
    <p:sldId id="3362" r:id="rId11"/>
    <p:sldId id="3363" r:id="rId12"/>
    <p:sldId id="3369" r:id="rId13"/>
    <p:sldId id="3364" r:id="rId14"/>
    <p:sldId id="3371" r:id="rId15"/>
    <p:sldId id="3373" r:id="rId16"/>
    <p:sldId id="3374" r:id="rId17"/>
    <p:sldId id="3354" r:id="rId18"/>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958" userDrawn="1">
          <p15:clr>
            <a:srgbClr val="A4A3A4"/>
          </p15:clr>
        </p15:guide>
        <p15:guide id="53" orient="horz" pos="8160" userDrawn="1">
          <p15:clr>
            <a:srgbClr val="A4A3A4"/>
          </p15:clr>
        </p15:guide>
        <p15:guide id="54" pos="14398" userDrawn="1">
          <p15:clr>
            <a:srgbClr val="A4A3A4"/>
          </p15:clr>
        </p15:guide>
        <p15:guide id="55"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6600"/>
    <a:srgbClr val="F63D93"/>
    <a:srgbClr val="CCF6FF"/>
    <a:srgbClr val="5178B3"/>
    <a:srgbClr val="2CB3EB"/>
    <a:srgbClr val="FC0D1B"/>
    <a:srgbClr val="FA7B87"/>
    <a:srgbClr val="FB4756"/>
    <a:srgbClr val="CA252D"/>
    <a:srgbClr val="FA40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29" autoAdjust="0"/>
    <p:restoredTop sz="95469" autoAdjust="0"/>
  </p:normalViewPr>
  <p:slideViewPr>
    <p:cSldViewPr snapToGrid="0" snapToObjects="1">
      <p:cViewPr varScale="1">
        <p:scale>
          <a:sx n="43" d="100"/>
          <a:sy n="43" d="100"/>
        </p:scale>
        <p:origin x="965" y="86"/>
      </p:cViewPr>
      <p:guideLst>
        <p:guide pos="958"/>
        <p:guide orient="horz" pos="8160"/>
        <p:guide pos="14398"/>
        <p:guide orient="horz" pos="480"/>
      </p:guideLst>
    </p:cSldViewPr>
  </p:slideViewPr>
  <p:notesTextViewPr>
    <p:cViewPr>
      <p:scale>
        <a:sx n="20" d="100"/>
        <a:sy n="2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3" Type="http://schemas.openxmlformats.org/officeDocument/2006/relationships/image" Target="../media/image14.pn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image" Target="../media/image13.jpg"/><Relationship Id="rId1" Type="http://schemas.openxmlformats.org/officeDocument/2006/relationships/image" Target="../media/image12.jpg"/><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5" Type="http://schemas.openxmlformats.org/officeDocument/2006/relationships/image" Target="../media/image2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5.jpg"/></Relationships>
</file>

<file path=ppt/diagrams/_rels/data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g"/></Relationships>
</file>

<file path=ppt/diagrams/_rels/drawing3.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3" Type="http://schemas.openxmlformats.org/officeDocument/2006/relationships/image" Target="../media/image14.pn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image" Target="../media/image13.jpg"/><Relationship Id="rId1" Type="http://schemas.openxmlformats.org/officeDocument/2006/relationships/image" Target="../media/image12.jpg"/><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5" Type="http://schemas.openxmlformats.org/officeDocument/2006/relationships/image" Target="../media/image2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5.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1E490-790C-4AAD-9425-8FD3866308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ID4096"/>
        </a:p>
      </dgm:t>
    </dgm:pt>
    <dgm:pt modelId="{8C200861-AB10-4682-ADA1-0BCDA22FD59E}">
      <dgm:prSet phldrT="[Text]"/>
      <dgm:spPr/>
      <dgm:t>
        <a:bodyPr/>
        <a:lstStyle/>
        <a:p>
          <a:pPr algn="just"/>
          <a:r>
            <a:rPr lang="en-US" dirty="0">
              <a:solidFill>
                <a:schemeClr val="tx2"/>
              </a:solidFill>
              <a:latin typeface="Century" panose="02040604050505020304" pitchFamily="18" charset="0"/>
            </a:rPr>
            <a:t>The Financial Action Task Force on Money Laundering (FATF), which is recognized as the international standard setter for anti-money laundering (AML) efforts, defines the term </a:t>
          </a:r>
          <a:r>
            <a:rPr lang="en-US" b="1" dirty="0">
              <a:solidFill>
                <a:srgbClr val="FF0000"/>
              </a:solidFill>
              <a:latin typeface="Century" panose="02040604050505020304" pitchFamily="18" charset="0"/>
            </a:rPr>
            <a:t>“Money Laundering” </a:t>
          </a:r>
          <a:r>
            <a:rPr lang="en-US" dirty="0">
              <a:solidFill>
                <a:schemeClr val="tx2"/>
              </a:solidFill>
              <a:latin typeface="Century" panose="02040604050505020304" pitchFamily="18" charset="0"/>
            </a:rPr>
            <a:t>succinctly as “the processing of criminal proceeds to disguise their illegal origin” in order to “legitimize” the ill-gotten gains of crime. This process is of critical importance, as it enables the criminal to enjoy these profits without jeopardising their source.</a:t>
          </a:r>
          <a:endParaRPr lang="LID4096" dirty="0">
            <a:solidFill>
              <a:schemeClr val="tx2"/>
            </a:solidFill>
            <a:latin typeface="Century" panose="02040604050505020304" pitchFamily="18" charset="0"/>
          </a:endParaRPr>
        </a:p>
      </dgm:t>
    </dgm:pt>
    <dgm:pt modelId="{30A51EA7-C014-43C9-A603-F6AD7B11BDB8}" type="parTrans" cxnId="{F6D360FA-4772-43AC-9CBC-F3795207A261}">
      <dgm:prSet/>
      <dgm:spPr/>
      <dgm:t>
        <a:bodyPr/>
        <a:lstStyle/>
        <a:p>
          <a:pPr algn="just"/>
          <a:endParaRPr lang="LID4096">
            <a:solidFill>
              <a:schemeClr val="tx2"/>
            </a:solidFill>
            <a:latin typeface="Century" panose="02040604050505020304" pitchFamily="18" charset="0"/>
          </a:endParaRPr>
        </a:p>
      </dgm:t>
    </dgm:pt>
    <dgm:pt modelId="{7D88ADDA-440B-4AF4-85CA-4EE36A708906}" type="sibTrans" cxnId="{F6D360FA-4772-43AC-9CBC-F3795207A261}">
      <dgm:prSet/>
      <dgm:spPr/>
      <dgm:t>
        <a:bodyPr/>
        <a:lstStyle/>
        <a:p>
          <a:pPr algn="just"/>
          <a:endParaRPr lang="LID4096">
            <a:solidFill>
              <a:schemeClr val="tx2"/>
            </a:solidFill>
            <a:latin typeface="Century" panose="02040604050505020304" pitchFamily="18" charset="0"/>
          </a:endParaRPr>
        </a:p>
      </dgm:t>
    </dgm:pt>
    <dgm:pt modelId="{11CD279B-601D-462E-84BA-18D6D1402D03}">
      <dgm:prSet/>
      <dgm:spPr/>
      <dgm:t>
        <a:bodyPr/>
        <a:lstStyle/>
        <a:p>
          <a:pPr algn="just"/>
          <a:r>
            <a:rPr lang="en-US" b="0" dirty="0">
              <a:solidFill>
                <a:schemeClr val="tx2"/>
              </a:solidFill>
              <a:latin typeface="Century" panose="02040604050505020304" pitchFamily="18" charset="0"/>
            </a:rPr>
            <a:t>As money laundering is a consequence of almost all profit generating crime, it can occur practically anywhere in the world. Generally, money launderers tend to seek out countries or sectors in which there is a low risk of detection due to weak or ineffective anti-money laundering programmes. Because the objective of money laundering is to get the illegal funds back to the individual who generated them, launderers usually prefer to move funds through stable financial systems.</a:t>
          </a:r>
          <a:endParaRPr lang="LID4096" b="0" dirty="0">
            <a:solidFill>
              <a:schemeClr val="tx2"/>
            </a:solidFill>
            <a:latin typeface="Century" panose="02040604050505020304" pitchFamily="18" charset="0"/>
          </a:endParaRPr>
        </a:p>
      </dgm:t>
    </dgm:pt>
    <dgm:pt modelId="{C36DBE23-63E1-4086-8498-0C8D0AB8BBDA}" type="parTrans" cxnId="{6833E6C0-E4C5-4A5A-83EB-23F90A6D67C1}">
      <dgm:prSet/>
      <dgm:spPr/>
      <dgm:t>
        <a:bodyPr/>
        <a:lstStyle/>
        <a:p>
          <a:pPr algn="just"/>
          <a:endParaRPr lang="LID4096">
            <a:solidFill>
              <a:schemeClr val="tx2"/>
            </a:solidFill>
            <a:latin typeface="Century" panose="02040604050505020304" pitchFamily="18" charset="0"/>
          </a:endParaRPr>
        </a:p>
      </dgm:t>
    </dgm:pt>
    <dgm:pt modelId="{3D7E309B-61EC-4F87-AA6A-E53EAA8B3DEC}" type="sibTrans" cxnId="{6833E6C0-E4C5-4A5A-83EB-23F90A6D67C1}">
      <dgm:prSet/>
      <dgm:spPr/>
      <dgm:t>
        <a:bodyPr/>
        <a:lstStyle/>
        <a:p>
          <a:pPr algn="just"/>
          <a:endParaRPr lang="LID4096">
            <a:solidFill>
              <a:schemeClr val="tx2"/>
            </a:solidFill>
            <a:latin typeface="Century" panose="02040604050505020304" pitchFamily="18" charset="0"/>
          </a:endParaRPr>
        </a:p>
      </dgm:t>
    </dgm:pt>
    <dgm:pt modelId="{11A262D0-B5D4-46F9-A005-6D583E0374B7}" type="pres">
      <dgm:prSet presAssocID="{45D1E490-790C-4AAD-9425-8FD38663089D}" presName="vert0" presStyleCnt="0">
        <dgm:presLayoutVars>
          <dgm:dir/>
          <dgm:animOne val="branch"/>
          <dgm:animLvl val="lvl"/>
        </dgm:presLayoutVars>
      </dgm:prSet>
      <dgm:spPr/>
    </dgm:pt>
    <dgm:pt modelId="{ADD33839-5F8B-47F0-88E1-29B11EF8105B}" type="pres">
      <dgm:prSet presAssocID="{8C200861-AB10-4682-ADA1-0BCDA22FD59E}" presName="thickLine" presStyleLbl="alignNode1" presStyleIdx="0" presStyleCnt="2"/>
      <dgm:spPr/>
    </dgm:pt>
    <dgm:pt modelId="{BF992994-2397-4251-93EB-B72242C39E48}" type="pres">
      <dgm:prSet presAssocID="{8C200861-AB10-4682-ADA1-0BCDA22FD59E}" presName="horz1" presStyleCnt="0"/>
      <dgm:spPr/>
    </dgm:pt>
    <dgm:pt modelId="{BD575529-3BE4-47A0-A09D-D76662513FB8}" type="pres">
      <dgm:prSet presAssocID="{8C200861-AB10-4682-ADA1-0BCDA22FD59E}" presName="tx1" presStyleLbl="revTx" presStyleIdx="0" presStyleCnt="2"/>
      <dgm:spPr/>
    </dgm:pt>
    <dgm:pt modelId="{84384311-25B0-4A42-A848-0741BD1D7409}" type="pres">
      <dgm:prSet presAssocID="{8C200861-AB10-4682-ADA1-0BCDA22FD59E}" presName="vert1" presStyleCnt="0"/>
      <dgm:spPr/>
    </dgm:pt>
    <dgm:pt modelId="{7D848961-9F2C-4EE0-8DCA-7E97815E4212}" type="pres">
      <dgm:prSet presAssocID="{11CD279B-601D-462E-84BA-18D6D1402D03}" presName="thickLine" presStyleLbl="alignNode1" presStyleIdx="1" presStyleCnt="2"/>
      <dgm:spPr/>
    </dgm:pt>
    <dgm:pt modelId="{E99B5388-B00F-4F5A-9279-812C3DB79ABF}" type="pres">
      <dgm:prSet presAssocID="{11CD279B-601D-462E-84BA-18D6D1402D03}" presName="horz1" presStyleCnt="0"/>
      <dgm:spPr/>
    </dgm:pt>
    <dgm:pt modelId="{A2885AC0-F858-4F06-9935-9DB8C52F8ECC}" type="pres">
      <dgm:prSet presAssocID="{11CD279B-601D-462E-84BA-18D6D1402D03}" presName="tx1" presStyleLbl="revTx" presStyleIdx="1" presStyleCnt="2"/>
      <dgm:spPr/>
    </dgm:pt>
    <dgm:pt modelId="{E0502595-A92C-443F-8102-39493A670CEA}" type="pres">
      <dgm:prSet presAssocID="{11CD279B-601D-462E-84BA-18D6D1402D03}" presName="vert1" presStyleCnt="0"/>
      <dgm:spPr/>
    </dgm:pt>
  </dgm:ptLst>
  <dgm:cxnLst>
    <dgm:cxn modelId="{AFA16C1D-8B81-4B3C-8AF4-587C90723C88}" type="presOf" srcId="{11CD279B-601D-462E-84BA-18D6D1402D03}" destId="{A2885AC0-F858-4F06-9935-9DB8C52F8ECC}" srcOrd="0" destOrd="0" presId="urn:microsoft.com/office/officeart/2008/layout/LinedList"/>
    <dgm:cxn modelId="{73041C1F-3DEB-4BA3-9B86-9839644603A6}" type="presOf" srcId="{8C200861-AB10-4682-ADA1-0BCDA22FD59E}" destId="{BD575529-3BE4-47A0-A09D-D76662513FB8}" srcOrd="0" destOrd="0" presId="urn:microsoft.com/office/officeart/2008/layout/LinedList"/>
    <dgm:cxn modelId="{FB1BA6B9-A9E5-45E1-89F2-21B9F57DD6C8}" type="presOf" srcId="{45D1E490-790C-4AAD-9425-8FD38663089D}" destId="{11A262D0-B5D4-46F9-A005-6D583E0374B7}" srcOrd="0" destOrd="0" presId="urn:microsoft.com/office/officeart/2008/layout/LinedList"/>
    <dgm:cxn modelId="{6833E6C0-E4C5-4A5A-83EB-23F90A6D67C1}" srcId="{45D1E490-790C-4AAD-9425-8FD38663089D}" destId="{11CD279B-601D-462E-84BA-18D6D1402D03}" srcOrd="1" destOrd="0" parTransId="{C36DBE23-63E1-4086-8498-0C8D0AB8BBDA}" sibTransId="{3D7E309B-61EC-4F87-AA6A-E53EAA8B3DEC}"/>
    <dgm:cxn modelId="{F6D360FA-4772-43AC-9CBC-F3795207A261}" srcId="{45D1E490-790C-4AAD-9425-8FD38663089D}" destId="{8C200861-AB10-4682-ADA1-0BCDA22FD59E}" srcOrd="0" destOrd="0" parTransId="{30A51EA7-C014-43C9-A603-F6AD7B11BDB8}" sibTransId="{7D88ADDA-440B-4AF4-85CA-4EE36A708906}"/>
    <dgm:cxn modelId="{E7FD9BEB-8A5D-4F2A-8794-9940C694C381}" type="presParOf" srcId="{11A262D0-B5D4-46F9-A005-6D583E0374B7}" destId="{ADD33839-5F8B-47F0-88E1-29B11EF8105B}" srcOrd="0" destOrd="0" presId="urn:microsoft.com/office/officeart/2008/layout/LinedList"/>
    <dgm:cxn modelId="{F3AD6CD3-ECF5-4820-A79F-168B5D824E80}" type="presParOf" srcId="{11A262D0-B5D4-46F9-A005-6D583E0374B7}" destId="{BF992994-2397-4251-93EB-B72242C39E48}" srcOrd="1" destOrd="0" presId="urn:microsoft.com/office/officeart/2008/layout/LinedList"/>
    <dgm:cxn modelId="{19DC10E3-7540-4D08-B2E3-70835DE23F8C}" type="presParOf" srcId="{BF992994-2397-4251-93EB-B72242C39E48}" destId="{BD575529-3BE4-47A0-A09D-D76662513FB8}" srcOrd="0" destOrd="0" presId="urn:microsoft.com/office/officeart/2008/layout/LinedList"/>
    <dgm:cxn modelId="{5676A397-DBEE-4FA1-9382-2B9AF55FEE1C}" type="presParOf" srcId="{BF992994-2397-4251-93EB-B72242C39E48}" destId="{84384311-25B0-4A42-A848-0741BD1D7409}" srcOrd="1" destOrd="0" presId="urn:microsoft.com/office/officeart/2008/layout/LinedList"/>
    <dgm:cxn modelId="{EC8CAA83-818E-4BDC-9954-2B3CC8951378}" type="presParOf" srcId="{11A262D0-B5D4-46F9-A005-6D583E0374B7}" destId="{7D848961-9F2C-4EE0-8DCA-7E97815E4212}" srcOrd="2" destOrd="0" presId="urn:microsoft.com/office/officeart/2008/layout/LinedList"/>
    <dgm:cxn modelId="{C7CE4329-9852-4D78-AA9B-DC3392C859AA}" type="presParOf" srcId="{11A262D0-B5D4-46F9-A005-6D583E0374B7}" destId="{E99B5388-B00F-4F5A-9279-812C3DB79ABF}" srcOrd="3" destOrd="0" presId="urn:microsoft.com/office/officeart/2008/layout/LinedList"/>
    <dgm:cxn modelId="{A1F569CC-80E8-4212-9FE8-12EB91F5D4C4}" type="presParOf" srcId="{E99B5388-B00F-4F5A-9279-812C3DB79ABF}" destId="{A2885AC0-F858-4F06-9935-9DB8C52F8ECC}" srcOrd="0" destOrd="0" presId="urn:microsoft.com/office/officeart/2008/layout/LinedList"/>
    <dgm:cxn modelId="{E50C7963-5223-4B41-A6DD-953169ABE89C}" type="presParOf" srcId="{E99B5388-B00F-4F5A-9279-812C3DB79ABF}" destId="{E0502595-A92C-443F-8102-39493A670CE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D1E490-790C-4AAD-9425-8FD3866308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ID4096"/>
        </a:p>
      </dgm:t>
    </dgm:pt>
    <dgm:pt modelId="{8C200861-AB10-4682-ADA1-0BCDA22FD59E}">
      <dgm:prSet phldrT="[Text]"/>
      <dgm:spPr/>
      <dgm:t>
        <a:bodyPr/>
        <a:lstStyle/>
        <a:p>
          <a:pPr algn="just"/>
          <a:r>
            <a:rPr lang="en-US" dirty="0">
              <a:solidFill>
                <a:schemeClr val="tx2"/>
              </a:solidFill>
              <a:latin typeface="Century" panose="02040604050505020304" pitchFamily="18" charset="0"/>
            </a:rPr>
            <a:t>“The financial system is defined  as the institutional mechanism established by society to produce and deliver financial services and allocated resources, consisting of the business firms supplying financial services, the customers of the financial service firms, and government regulatory authorities that enforce the rules prevailing with in the financial sector” Rose, P S. &amp; Fraser, D R. &amp; Kolari, J. W.  (1993). </a:t>
          </a:r>
          <a:endParaRPr lang="LID4096" dirty="0">
            <a:solidFill>
              <a:schemeClr val="tx2"/>
            </a:solidFill>
            <a:latin typeface="Century" panose="02040604050505020304" pitchFamily="18" charset="0"/>
          </a:endParaRPr>
        </a:p>
      </dgm:t>
    </dgm:pt>
    <dgm:pt modelId="{30A51EA7-C014-43C9-A603-F6AD7B11BDB8}" type="parTrans" cxnId="{F6D360FA-4772-43AC-9CBC-F3795207A261}">
      <dgm:prSet/>
      <dgm:spPr/>
      <dgm:t>
        <a:bodyPr/>
        <a:lstStyle/>
        <a:p>
          <a:pPr algn="just"/>
          <a:endParaRPr lang="LID4096">
            <a:solidFill>
              <a:schemeClr val="tx2"/>
            </a:solidFill>
            <a:latin typeface="Century" panose="02040604050505020304" pitchFamily="18" charset="0"/>
          </a:endParaRPr>
        </a:p>
      </dgm:t>
    </dgm:pt>
    <dgm:pt modelId="{7D88ADDA-440B-4AF4-85CA-4EE36A708906}" type="sibTrans" cxnId="{F6D360FA-4772-43AC-9CBC-F3795207A261}">
      <dgm:prSet/>
      <dgm:spPr/>
      <dgm:t>
        <a:bodyPr/>
        <a:lstStyle/>
        <a:p>
          <a:pPr algn="just"/>
          <a:endParaRPr lang="LID4096">
            <a:solidFill>
              <a:schemeClr val="tx2"/>
            </a:solidFill>
            <a:latin typeface="Century" panose="02040604050505020304" pitchFamily="18" charset="0"/>
          </a:endParaRPr>
        </a:p>
      </dgm:t>
    </dgm:pt>
    <dgm:pt modelId="{11CD279B-601D-462E-84BA-18D6D1402D03}">
      <dgm:prSet/>
      <dgm:spPr/>
      <dgm:t>
        <a:bodyPr/>
        <a:lstStyle/>
        <a:p>
          <a:pPr algn="just"/>
          <a:r>
            <a:rPr lang="en-US" b="1" dirty="0">
              <a:solidFill>
                <a:srgbClr val="FF0000"/>
              </a:solidFill>
              <a:latin typeface="Century" panose="02040604050505020304" pitchFamily="18" charset="0"/>
            </a:rPr>
            <a:t>Financial System </a:t>
          </a:r>
          <a:r>
            <a:rPr lang="en-US" dirty="0">
              <a:solidFill>
                <a:schemeClr val="tx2"/>
              </a:solidFill>
              <a:latin typeface="Century" panose="02040604050505020304" pitchFamily="18" charset="0"/>
            </a:rPr>
            <a:t>refers to the system which comprises of country’s financial institutions, financial markets, financial instrument and financial services. It is a set of institutions, such as Banks, insurance companies, and stock exchanges, that permit the exchange of funds. A financial system exist on firm, regional, and global levels. (Sreekanth R. K., 2007)</a:t>
          </a:r>
          <a:endParaRPr lang="LID4096" dirty="0">
            <a:solidFill>
              <a:schemeClr val="tx2"/>
            </a:solidFill>
            <a:latin typeface="Century" panose="02040604050505020304" pitchFamily="18" charset="0"/>
          </a:endParaRPr>
        </a:p>
      </dgm:t>
    </dgm:pt>
    <dgm:pt modelId="{C36DBE23-63E1-4086-8498-0C8D0AB8BBDA}" type="parTrans" cxnId="{6833E6C0-E4C5-4A5A-83EB-23F90A6D67C1}">
      <dgm:prSet/>
      <dgm:spPr/>
      <dgm:t>
        <a:bodyPr/>
        <a:lstStyle/>
        <a:p>
          <a:pPr algn="just"/>
          <a:endParaRPr lang="LID4096">
            <a:solidFill>
              <a:schemeClr val="tx2"/>
            </a:solidFill>
            <a:latin typeface="Century" panose="02040604050505020304" pitchFamily="18" charset="0"/>
          </a:endParaRPr>
        </a:p>
      </dgm:t>
    </dgm:pt>
    <dgm:pt modelId="{3D7E309B-61EC-4F87-AA6A-E53EAA8B3DEC}" type="sibTrans" cxnId="{6833E6C0-E4C5-4A5A-83EB-23F90A6D67C1}">
      <dgm:prSet/>
      <dgm:spPr/>
      <dgm:t>
        <a:bodyPr/>
        <a:lstStyle/>
        <a:p>
          <a:pPr algn="just"/>
          <a:endParaRPr lang="LID4096">
            <a:solidFill>
              <a:schemeClr val="tx2"/>
            </a:solidFill>
            <a:latin typeface="Century" panose="02040604050505020304" pitchFamily="18" charset="0"/>
          </a:endParaRPr>
        </a:p>
      </dgm:t>
    </dgm:pt>
    <dgm:pt modelId="{11A262D0-B5D4-46F9-A005-6D583E0374B7}" type="pres">
      <dgm:prSet presAssocID="{45D1E490-790C-4AAD-9425-8FD38663089D}" presName="vert0" presStyleCnt="0">
        <dgm:presLayoutVars>
          <dgm:dir/>
          <dgm:animOne val="branch"/>
          <dgm:animLvl val="lvl"/>
        </dgm:presLayoutVars>
      </dgm:prSet>
      <dgm:spPr/>
    </dgm:pt>
    <dgm:pt modelId="{7D848961-9F2C-4EE0-8DCA-7E97815E4212}" type="pres">
      <dgm:prSet presAssocID="{11CD279B-601D-462E-84BA-18D6D1402D03}" presName="thickLine" presStyleLbl="alignNode1" presStyleIdx="0" presStyleCnt="2"/>
      <dgm:spPr/>
    </dgm:pt>
    <dgm:pt modelId="{E99B5388-B00F-4F5A-9279-812C3DB79ABF}" type="pres">
      <dgm:prSet presAssocID="{11CD279B-601D-462E-84BA-18D6D1402D03}" presName="horz1" presStyleCnt="0"/>
      <dgm:spPr/>
    </dgm:pt>
    <dgm:pt modelId="{A2885AC0-F858-4F06-9935-9DB8C52F8ECC}" type="pres">
      <dgm:prSet presAssocID="{11CD279B-601D-462E-84BA-18D6D1402D03}" presName="tx1" presStyleLbl="revTx" presStyleIdx="0" presStyleCnt="2"/>
      <dgm:spPr/>
    </dgm:pt>
    <dgm:pt modelId="{E0502595-A92C-443F-8102-39493A670CEA}" type="pres">
      <dgm:prSet presAssocID="{11CD279B-601D-462E-84BA-18D6D1402D03}" presName="vert1" presStyleCnt="0"/>
      <dgm:spPr/>
    </dgm:pt>
    <dgm:pt modelId="{ADD33839-5F8B-47F0-88E1-29B11EF8105B}" type="pres">
      <dgm:prSet presAssocID="{8C200861-AB10-4682-ADA1-0BCDA22FD59E}" presName="thickLine" presStyleLbl="alignNode1" presStyleIdx="1" presStyleCnt="2"/>
      <dgm:spPr/>
    </dgm:pt>
    <dgm:pt modelId="{BF992994-2397-4251-93EB-B72242C39E48}" type="pres">
      <dgm:prSet presAssocID="{8C200861-AB10-4682-ADA1-0BCDA22FD59E}" presName="horz1" presStyleCnt="0"/>
      <dgm:spPr/>
    </dgm:pt>
    <dgm:pt modelId="{BD575529-3BE4-47A0-A09D-D76662513FB8}" type="pres">
      <dgm:prSet presAssocID="{8C200861-AB10-4682-ADA1-0BCDA22FD59E}" presName="tx1" presStyleLbl="revTx" presStyleIdx="1" presStyleCnt="2"/>
      <dgm:spPr/>
    </dgm:pt>
    <dgm:pt modelId="{84384311-25B0-4A42-A848-0741BD1D7409}" type="pres">
      <dgm:prSet presAssocID="{8C200861-AB10-4682-ADA1-0BCDA22FD59E}" presName="vert1" presStyleCnt="0"/>
      <dgm:spPr/>
    </dgm:pt>
  </dgm:ptLst>
  <dgm:cxnLst>
    <dgm:cxn modelId="{8BC22C51-5B2E-451F-848A-D982990E846A}" type="presOf" srcId="{11CD279B-601D-462E-84BA-18D6D1402D03}" destId="{A2885AC0-F858-4F06-9935-9DB8C52F8ECC}" srcOrd="0" destOrd="0" presId="urn:microsoft.com/office/officeart/2008/layout/LinedList"/>
    <dgm:cxn modelId="{A19B0BAD-063B-4858-A806-230ED313C13B}" type="presOf" srcId="{8C200861-AB10-4682-ADA1-0BCDA22FD59E}" destId="{BD575529-3BE4-47A0-A09D-D76662513FB8}" srcOrd="0" destOrd="0" presId="urn:microsoft.com/office/officeart/2008/layout/LinedList"/>
    <dgm:cxn modelId="{FB1BA6B9-A9E5-45E1-89F2-21B9F57DD6C8}" type="presOf" srcId="{45D1E490-790C-4AAD-9425-8FD38663089D}" destId="{11A262D0-B5D4-46F9-A005-6D583E0374B7}" srcOrd="0" destOrd="0" presId="urn:microsoft.com/office/officeart/2008/layout/LinedList"/>
    <dgm:cxn modelId="{6833E6C0-E4C5-4A5A-83EB-23F90A6D67C1}" srcId="{45D1E490-790C-4AAD-9425-8FD38663089D}" destId="{11CD279B-601D-462E-84BA-18D6D1402D03}" srcOrd="0" destOrd="0" parTransId="{C36DBE23-63E1-4086-8498-0C8D0AB8BBDA}" sibTransId="{3D7E309B-61EC-4F87-AA6A-E53EAA8B3DEC}"/>
    <dgm:cxn modelId="{F6D360FA-4772-43AC-9CBC-F3795207A261}" srcId="{45D1E490-790C-4AAD-9425-8FD38663089D}" destId="{8C200861-AB10-4682-ADA1-0BCDA22FD59E}" srcOrd="1" destOrd="0" parTransId="{30A51EA7-C014-43C9-A603-F6AD7B11BDB8}" sibTransId="{7D88ADDA-440B-4AF4-85CA-4EE36A708906}"/>
    <dgm:cxn modelId="{20BB3D99-F71D-442B-915E-4C8BD464AEE6}" type="presParOf" srcId="{11A262D0-B5D4-46F9-A005-6D583E0374B7}" destId="{7D848961-9F2C-4EE0-8DCA-7E97815E4212}" srcOrd="0" destOrd="0" presId="urn:microsoft.com/office/officeart/2008/layout/LinedList"/>
    <dgm:cxn modelId="{322F64FC-BF95-4704-A800-38E45939BD6F}" type="presParOf" srcId="{11A262D0-B5D4-46F9-A005-6D583E0374B7}" destId="{E99B5388-B00F-4F5A-9279-812C3DB79ABF}" srcOrd="1" destOrd="0" presId="urn:microsoft.com/office/officeart/2008/layout/LinedList"/>
    <dgm:cxn modelId="{49556F91-5072-47AA-B143-F1547F3CB982}" type="presParOf" srcId="{E99B5388-B00F-4F5A-9279-812C3DB79ABF}" destId="{A2885AC0-F858-4F06-9935-9DB8C52F8ECC}" srcOrd="0" destOrd="0" presId="urn:microsoft.com/office/officeart/2008/layout/LinedList"/>
    <dgm:cxn modelId="{CC7819FA-35B7-4533-9F67-FE12610E0DFB}" type="presParOf" srcId="{E99B5388-B00F-4F5A-9279-812C3DB79ABF}" destId="{E0502595-A92C-443F-8102-39493A670CEA}" srcOrd="1" destOrd="0" presId="urn:microsoft.com/office/officeart/2008/layout/LinedList"/>
    <dgm:cxn modelId="{8FF81E6A-9D4B-49EC-B38F-9974B09115A6}" type="presParOf" srcId="{11A262D0-B5D4-46F9-A005-6D583E0374B7}" destId="{ADD33839-5F8B-47F0-88E1-29B11EF8105B}" srcOrd="2" destOrd="0" presId="urn:microsoft.com/office/officeart/2008/layout/LinedList"/>
    <dgm:cxn modelId="{DC949B37-A60F-4227-821A-93729CB1855F}" type="presParOf" srcId="{11A262D0-B5D4-46F9-A005-6D583E0374B7}" destId="{BF992994-2397-4251-93EB-B72242C39E48}" srcOrd="3" destOrd="0" presId="urn:microsoft.com/office/officeart/2008/layout/LinedList"/>
    <dgm:cxn modelId="{08B32BC2-6B13-46E1-AAD5-985CC69D1F3D}" type="presParOf" srcId="{BF992994-2397-4251-93EB-B72242C39E48}" destId="{BD575529-3BE4-47A0-A09D-D76662513FB8}" srcOrd="0" destOrd="0" presId="urn:microsoft.com/office/officeart/2008/layout/LinedList"/>
    <dgm:cxn modelId="{F5E1D61F-0408-4033-8BCA-4AE6C07C4F21}" type="presParOf" srcId="{BF992994-2397-4251-93EB-B72242C39E48}" destId="{84384311-25B0-4A42-A848-0741BD1D74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2660B9-7587-484C-B4A4-8ADD6EDA2844}"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LID4096"/>
        </a:p>
      </dgm:t>
    </dgm:pt>
    <dgm:pt modelId="{47787A0F-DDBC-4BF3-A0FC-FB9B676EE25A}">
      <dgm:prSet phldrT="[Text]"/>
      <dgm:spPr>
        <a:solidFill>
          <a:srgbClr val="006600"/>
        </a:solidFill>
      </dgm:spPr>
      <dgm:t>
        <a:bodyPr/>
        <a:lstStyle/>
        <a:p>
          <a:r>
            <a:rPr lang="en-US" b="1" i="0" u="none" dirty="0">
              <a:latin typeface="Century" panose="02040604050505020304" pitchFamily="18" charset="0"/>
            </a:rPr>
            <a:t>Bribery/Corruption</a:t>
          </a:r>
          <a:endParaRPr lang="LID4096" b="1" dirty="0">
            <a:latin typeface="Century" panose="02040604050505020304" pitchFamily="18" charset="0"/>
          </a:endParaRPr>
        </a:p>
      </dgm:t>
    </dgm:pt>
    <dgm:pt modelId="{73869A9C-F2BA-4D2C-B0B9-A3F8C244A70E}" type="parTrans" cxnId="{1ECD5C2C-EF4E-4A13-A62F-BB5B430BFBA6}">
      <dgm:prSet/>
      <dgm:spPr/>
      <dgm:t>
        <a:bodyPr/>
        <a:lstStyle/>
        <a:p>
          <a:endParaRPr lang="LID4096" b="1">
            <a:latin typeface="Century" panose="02040604050505020304" pitchFamily="18" charset="0"/>
          </a:endParaRPr>
        </a:p>
      </dgm:t>
    </dgm:pt>
    <dgm:pt modelId="{14F43D8A-7C6A-41A3-BEBF-840C7DDD90AA}" type="sibTrans" cxnId="{1ECD5C2C-EF4E-4A13-A62F-BB5B430BFBA6}">
      <dgm:prSet/>
      <dgm:spPr/>
      <dgm:t>
        <a:bodyPr/>
        <a:lstStyle/>
        <a:p>
          <a:endParaRPr lang="LID4096" b="1">
            <a:latin typeface="Century" panose="02040604050505020304" pitchFamily="18" charset="0"/>
          </a:endParaRPr>
        </a:p>
      </dgm:t>
    </dgm:pt>
    <dgm:pt modelId="{369DDFB8-3130-4F39-849E-7273420F9007}">
      <dgm:prSet/>
      <dgm:spPr>
        <a:solidFill>
          <a:srgbClr val="006600"/>
        </a:solidFill>
      </dgm:spPr>
      <dgm:t>
        <a:bodyPr/>
        <a:lstStyle/>
        <a:p>
          <a:r>
            <a:rPr lang="en-US" b="1" i="0" u="none" dirty="0">
              <a:latin typeface="Century" panose="02040604050505020304" pitchFamily="18" charset="0"/>
            </a:rPr>
            <a:t>Kidnapping for Ransom</a:t>
          </a:r>
          <a:endParaRPr lang="en-US" b="1" dirty="0">
            <a:latin typeface="Century" panose="02040604050505020304" pitchFamily="18" charset="0"/>
          </a:endParaRPr>
        </a:p>
      </dgm:t>
    </dgm:pt>
    <dgm:pt modelId="{709EDCAF-7C6C-4BD5-BE00-6E05C0F75681}" type="parTrans" cxnId="{5D8EA808-A99D-441D-8491-A8100F1AFDBB}">
      <dgm:prSet/>
      <dgm:spPr/>
      <dgm:t>
        <a:bodyPr/>
        <a:lstStyle/>
        <a:p>
          <a:endParaRPr lang="LID4096" b="1">
            <a:latin typeface="Century" panose="02040604050505020304" pitchFamily="18" charset="0"/>
          </a:endParaRPr>
        </a:p>
      </dgm:t>
    </dgm:pt>
    <dgm:pt modelId="{EDDE1C8D-B654-4817-9D2B-1C1BD0BD33F1}" type="sibTrans" cxnId="{5D8EA808-A99D-441D-8491-A8100F1AFDBB}">
      <dgm:prSet/>
      <dgm:spPr/>
      <dgm:t>
        <a:bodyPr/>
        <a:lstStyle/>
        <a:p>
          <a:endParaRPr lang="LID4096" b="1">
            <a:latin typeface="Century" panose="02040604050505020304" pitchFamily="18" charset="0"/>
          </a:endParaRPr>
        </a:p>
      </dgm:t>
    </dgm:pt>
    <dgm:pt modelId="{5AA0510C-2909-4878-AD1C-20E6981C31C1}">
      <dgm:prSet/>
      <dgm:spPr>
        <a:solidFill>
          <a:srgbClr val="006600"/>
        </a:solidFill>
      </dgm:spPr>
      <dgm:t>
        <a:bodyPr/>
        <a:lstStyle/>
        <a:p>
          <a:r>
            <a:rPr lang="en-US" b="1" i="0" u="none" dirty="0">
              <a:latin typeface="Century" panose="02040604050505020304" pitchFamily="18" charset="0"/>
            </a:rPr>
            <a:t>Tax Crime</a:t>
          </a:r>
          <a:endParaRPr lang="en-US" b="1" dirty="0">
            <a:latin typeface="Century" panose="02040604050505020304" pitchFamily="18" charset="0"/>
          </a:endParaRPr>
        </a:p>
      </dgm:t>
    </dgm:pt>
    <dgm:pt modelId="{4238ED4C-EE1D-4B8D-BF3F-1E0BBBEADEDB}" type="parTrans" cxnId="{859B49F4-CE0E-4BE8-8DBB-D78EBCC2FBA9}">
      <dgm:prSet/>
      <dgm:spPr/>
      <dgm:t>
        <a:bodyPr/>
        <a:lstStyle/>
        <a:p>
          <a:endParaRPr lang="LID4096" b="1">
            <a:latin typeface="Century" panose="02040604050505020304" pitchFamily="18" charset="0"/>
          </a:endParaRPr>
        </a:p>
      </dgm:t>
    </dgm:pt>
    <dgm:pt modelId="{57597782-8759-4C4A-9354-33606636F98B}" type="sibTrans" cxnId="{859B49F4-CE0E-4BE8-8DBB-D78EBCC2FBA9}">
      <dgm:prSet/>
      <dgm:spPr/>
      <dgm:t>
        <a:bodyPr/>
        <a:lstStyle/>
        <a:p>
          <a:endParaRPr lang="LID4096" b="1">
            <a:latin typeface="Century" panose="02040604050505020304" pitchFamily="18" charset="0"/>
          </a:endParaRPr>
        </a:p>
      </dgm:t>
    </dgm:pt>
    <dgm:pt modelId="{7894B494-A5AA-43C8-B967-5F1A4F41B7C7}">
      <dgm:prSet/>
      <dgm:spPr>
        <a:solidFill>
          <a:srgbClr val="006600"/>
        </a:solidFill>
      </dgm:spPr>
      <dgm:t>
        <a:bodyPr/>
        <a:lstStyle/>
        <a:p>
          <a:r>
            <a:rPr lang="en-US" b="1" i="0" u="none" dirty="0">
              <a:latin typeface="Century" panose="02040604050505020304" pitchFamily="18" charset="0"/>
            </a:rPr>
            <a:t>Fraud</a:t>
          </a:r>
          <a:endParaRPr lang="en-US" b="1" dirty="0">
            <a:latin typeface="Century" panose="02040604050505020304" pitchFamily="18" charset="0"/>
          </a:endParaRPr>
        </a:p>
      </dgm:t>
    </dgm:pt>
    <dgm:pt modelId="{47E6E815-5F97-40A8-8217-4CC28C7BB462}" type="parTrans" cxnId="{379F5F1C-DFB9-436A-A9FB-25E2DC75A226}">
      <dgm:prSet/>
      <dgm:spPr/>
      <dgm:t>
        <a:bodyPr/>
        <a:lstStyle/>
        <a:p>
          <a:endParaRPr lang="LID4096" b="1">
            <a:latin typeface="Century" panose="02040604050505020304" pitchFamily="18" charset="0"/>
          </a:endParaRPr>
        </a:p>
      </dgm:t>
    </dgm:pt>
    <dgm:pt modelId="{B45C7854-D1B2-405B-88C2-E13A91BFAAA3}" type="sibTrans" cxnId="{379F5F1C-DFB9-436A-A9FB-25E2DC75A226}">
      <dgm:prSet/>
      <dgm:spPr/>
      <dgm:t>
        <a:bodyPr/>
        <a:lstStyle/>
        <a:p>
          <a:endParaRPr lang="LID4096" b="1">
            <a:latin typeface="Century" panose="02040604050505020304" pitchFamily="18" charset="0"/>
          </a:endParaRPr>
        </a:p>
      </dgm:t>
    </dgm:pt>
    <dgm:pt modelId="{AF84A7B3-DE68-4029-9C9F-F701C88654D1}">
      <dgm:prSet/>
      <dgm:spPr>
        <a:solidFill>
          <a:srgbClr val="006600"/>
        </a:solidFill>
      </dgm:spPr>
      <dgm:t>
        <a:bodyPr/>
        <a:lstStyle/>
        <a:p>
          <a:r>
            <a:rPr lang="en-US" b="1" i="0" u="none" dirty="0">
              <a:latin typeface="Century" panose="02040604050505020304" pitchFamily="18" charset="0"/>
            </a:rPr>
            <a:t>Human Trafficking </a:t>
          </a:r>
          <a:endParaRPr lang="en-US" b="1" dirty="0">
            <a:latin typeface="Century" panose="02040604050505020304" pitchFamily="18" charset="0"/>
          </a:endParaRPr>
        </a:p>
      </dgm:t>
    </dgm:pt>
    <dgm:pt modelId="{8ED80E97-344D-4231-BA62-FD96A81471F8}" type="parTrans" cxnId="{61A46F92-B37C-4DAA-9FCC-2078E37A3C5D}">
      <dgm:prSet/>
      <dgm:spPr/>
      <dgm:t>
        <a:bodyPr/>
        <a:lstStyle/>
        <a:p>
          <a:endParaRPr lang="LID4096" b="1">
            <a:latin typeface="Century" panose="02040604050505020304" pitchFamily="18" charset="0"/>
          </a:endParaRPr>
        </a:p>
      </dgm:t>
    </dgm:pt>
    <dgm:pt modelId="{BD7790A2-4DBF-4711-9221-8E47A33ABAEB}" type="sibTrans" cxnId="{61A46F92-B37C-4DAA-9FCC-2078E37A3C5D}">
      <dgm:prSet/>
      <dgm:spPr/>
      <dgm:t>
        <a:bodyPr/>
        <a:lstStyle/>
        <a:p>
          <a:endParaRPr lang="LID4096" b="1">
            <a:latin typeface="Century" panose="02040604050505020304" pitchFamily="18" charset="0"/>
          </a:endParaRPr>
        </a:p>
      </dgm:t>
    </dgm:pt>
    <dgm:pt modelId="{067DC712-B99A-41AB-9442-9E29BE0DA700}">
      <dgm:prSet/>
      <dgm:spPr>
        <a:solidFill>
          <a:srgbClr val="006600"/>
        </a:solidFill>
      </dgm:spPr>
      <dgm:t>
        <a:bodyPr/>
        <a:lstStyle/>
        <a:p>
          <a:r>
            <a:rPr lang="en-US" b="1" i="0" u="none" dirty="0">
              <a:latin typeface="Century" panose="02040604050505020304" pitchFamily="18" charset="0"/>
            </a:rPr>
            <a:t>Oil </a:t>
          </a:r>
          <a:r>
            <a:rPr lang="en-US" b="1" i="0" u="none" dirty="0" err="1">
              <a:latin typeface="Century" panose="02040604050505020304" pitchFamily="18" charset="0"/>
            </a:rPr>
            <a:t>Bunkery</a:t>
          </a:r>
          <a:endParaRPr lang="en-US" b="1" dirty="0">
            <a:latin typeface="Century" panose="02040604050505020304" pitchFamily="18" charset="0"/>
          </a:endParaRPr>
        </a:p>
      </dgm:t>
    </dgm:pt>
    <dgm:pt modelId="{1C43DF7B-7B59-4961-8A20-2EE34025E3FC}" type="parTrans" cxnId="{E06C2845-3F14-4783-8729-ADB4C35D3DB3}">
      <dgm:prSet/>
      <dgm:spPr/>
      <dgm:t>
        <a:bodyPr/>
        <a:lstStyle/>
        <a:p>
          <a:endParaRPr lang="LID4096" b="1">
            <a:latin typeface="Century" panose="02040604050505020304" pitchFamily="18" charset="0"/>
          </a:endParaRPr>
        </a:p>
      </dgm:t>
    </dgm:pt>
    <dgm:pt modelId="{2A057804-33C4-4427-9743-4988ACC84DC9}" type="sibTrans" cxnId="{E06C2845-3F14-4783-8729-ADB4C35D3DB3}">
      <dgm:prSet/>
      <dgm:spPr/>
      <dgm:t>
        <a:bodyPr/>
        <a:lstStyle/>
        <a:p>
          <a:endParaRPr lang="LID4096" b="1">
            <a:latin typeface="Century" panose="02040604050505020304" pitchFamily="18" charset="0"/>
          </a:endParaRPr>
        </a:p>
      </dgm:t>
    </dgm:pt>
    <dgm:pt modelId="{D2246FB0-2AC9-443F-B503-717BC23EE4FC}">
      <dgm:prSet/>
      <dgm:spPr>
        <a:solidFill>
          <a:srgbClr val="006600"/>
        </a:solidFill>
      </dgm:spPr>
      <dgm:t>
        <a:bodyPr/>
        <a:lstStyle/>
        <a:p>
          <a:r>
            <a:rPr lang="en-US" b="1" i="0" u="none" dirty="0">
              <a:latin typeface="Century" panose="02040604050505020304" pitchFamily="18" charset="0"/>
            </a:rPr>
            <a:t>Forgery/ Counterfeiting</a:t>
          </a:r>
          <a:endParaRPr lang="en-US" b="1" dirty="0">
            <a:latin typeface="Century" panose="02040604050505020304" pitchFamily="18" charset="0"/>
          </a:endParaRPr>
        </a:p>
      </dgm:t>
    </dgm:pt>
    <dgm:pt modelId="{30E41F85-D1E7-443F-816C-9D83F0FD35B7}" type="parTrans" cxnId="{87901756-CD0F-4B32-9A34-3652739352C3}">
      <dgm:prSet/>
      <dgm:spPr/>
      <dgm:t>
        <a:bodyPr/>
        <a:lstStyle/>
        <a:p>
          <a:endParaRPr lang="LID4096" b="1">
            <a:latin typeface="Century" panose="02040604050505020304" pitchFamily="18" charset="0"/>
          </a:endParaRPr>
        </a:p>
      </dgm:t>
    </dgm:pt>
    <dgm:pt modelId="{55DBB773-6C1C-4CE4-A9CE-7F1B2471C31E}" type="sibTrans" cxnId="{87901756-CD0F-4B32-9A34-3652739352C3}">
      <dgm:prSet/>
      <dgm:spPr/>
      <dgm:t>
        <a:bodyPr/>
        <a:lstStyle/>
        <a:p>
          <a:endParaRPr lang="LID4096" b="1">
            <a:latin typeface="Century" panose="02040604050505020304" pitchFamily="18" charset="0"/>
          </a:endParaRPr>
        </a:p>
      </dgm:t>
    </dgm:pt>
    <dgm:pt modelId="{9A67B399-0EAF-4874-89E4-890092E5AE25}">
      <dgm:prSet/>
      <dgm:spPr>
        <a:solidFill>
          <a:srgbClr val="006600"/>
        </a:solidFill>
      </dgm:spPr>
      <dgm:t>
        <a:bodyPr/>
        <a:lstStyle/>
        <a:p>
          <a:r>
            <a:rPr lang="en-US" b="1" i="0" dirty="0">
              <a:latin typeface="Century" panose="02040604050505020304" pitchFamily="18" charset="0"/>
            </a:rPr>
            <a:t>Environmental Crime</a:t>
          </a:r>
          <a:endParaRPr lang="en-US" b="1" dirty="0">
            <a:latin typeface="Century" panose="02040604050505020304" pitchFamily="18" charset="0"/>
          </a:endParaRPr>
        </a:p>
      </dgm:t>
    </dgm:pt>
    <dgm:pt modelId="{8FBE6786-E102-46D4-B947-2CE87924A6A4}" type="parTrans" cxnId="{211455DD-229D-4ADB-8C35-62A6078F0D0B}">
      <dgm:prSet/>
      <dgm:spPr/>
      <dgm:t>
        <a:bodyPr/>
        <a:lstStyle/>
        <a:p>
          <a:endParaRPr lang="LID4096" b="1">
            <a:latin typeface="Century" panose="02040604050505020304" pitchFamily="18" charset="0"/>
          </a:endParaRPr>
        </a:p>
      </dgm:t>
    </dgm:pt>
    <dgm:pt modelId="{53EAF8F1-ECAD-4CCE-8FFA-34D11433FE88}" type="sibTrans" cxnId="{211455DD-229D-4ADB-8C35-62A6078F0D0B}">
      <dgm:prSet/>
      <dgm:spPr/>
      <dgm:t>
        <a:bodyPr/>
        <a:lstStyle/>
        <a:p>
          <a:endParaRPr lang="LID4096" b="1">
            <a:latin typeface="Century" panose="02040604050505020304" pitchFamily="18" charset="0"/>
          </a:endParaRPr>
        </a:p>
      </dgm:t>
    </dgm:pt>
    <dgm:pt modelId="{9C4BECA1-D83B-45D2-8107-7D47DB0085EC}">
      <dgm:prSet/>
      <dgm:spPr>
        <a:solidFill>
          <a:srgbClr val="006600"/>
        </a:solidFill>
      </dgm:spPr>
      <dgm:t>
        <a:bodyPr/>
        <a:lstStyle/>
        <a:p>
          <a:r>
            <a:rPr lang="en-US" b="1" i="0" u="none">
              <a:latin typeface="Century" panose="02040604050505020304" pitchFamily="18" charset="0"/>
            </a:rPr>
            <a:t>Piracy</a:t>
          </a:r>
          <a:endParaRPr lang="en-US" b="1">
            <a:latin typeface="Century" panose="02040604050505020304" pitchFamily="18" charset="0"/>
          </a:endParaRPr>
        </a:p>
      </dgm:t>
    </dgm:pt>
    <dgm:pt modelId="{2D0BBD91-C6D8-43C6-96FF-49144AC84B91}" type="parTrans" cxnId="{C7805441-EB3D-4C5D-B3CE-74706DD8CA8B}">
      <dgm:prSet/>
      <dgm:spPr/>
      <dgm:t>
        <a:bodyPr/>
        <a:lstStyle/>
        <a:p>
          <a:endParaRPr lang="LID4096" b="1">
            <a:latin typeface="Century" panose="02040604050505020304" pitchFamily="18" charset="0"/>
          </a:endParaRPr>
        </a:p>
      </dgm:t>
    </dgm:pt>
    <dgm:pt modelId="{2559FC2A-1992-428D-AB1F-646488065B25}" type="sibTrans" cxnId="{C7805441-EB3D-4C5D-B3CE-74706DD8CA8B}">
      <dgm:prSet/>
      <dgm:spPr/>
      <dgm:t>
        <a:bodyPr/>
        <a:lstStyle/>
        <a:p>
          <a:endParaRPr lang="LID4096" b="1">
            <a:latin typeface="Century" panose="02040604050505020304" pitchFamily="18" charset="0"/>
          </a:endParaRPr>
        </a:p>
      </dgm:t>
    </dgm:pt>
    <dgm:pt modelId="{019C5797-095B-4ADA-B8FA-01E737EA67D7}">
      <dgm:prSet/>
      <dgm:spPr>
        <a:solidFill>
          <a:srgbClr val="006600"/>
        </a:solidFill>
      </dgm:spPr>
      <dgm:t>
        <a:bodyPr/>
        <a:lstStyle/>
        <a:p>
          <a:r>
            <a:rPr lang="en-US" b="1" i="0" u="none" dirty="0">
              <a:latin typeface="Century" panose="02040604050505020304" pitchFamily="18" charset="0"/>
            </a:rPr>
            <a:t>Blackmail and Extortion</a:t>
          </a:r>
          <a:endParaRPr lang="en-US" b="1" dirty="0">
            <a:latin typeface="Century" panose="02040604050505020304" pitchFamily="18" charset="0"/>
          </a:endParaRPr>
        </a:p>
      </dgm:t>
    </dgm:pt>
    <dgm:pt modelId="{8F4429D7-0064-4371-BFFB-B9DEC95C3D05}" type="parTrans" cxnId="{7CA9DE8E-9557-4E3F-B3EB-53A5A5DF1332}">
      <dgm:prSet/>
      <dgm:spPr/>
      <dgm:t>
        <a:bodyPr/>
        <a:lstStyle/>
        <a:p>
          <a:endParaRPr lang="LID4096" b="1">
            <a:latin typeface="Century" panose="02040604050505020304" pitchFamily="18" charset="0"/>
          </a:endParaRPr>
        </a:p>
      </dgm:t>
    </dgm:pt>
    <dgm:pt modelId="{B11A78E4-6CCB-485C-8E23-B71E8E261842}" type="sibTrans" cxnId="{7CA9DE8E-9557-4E3F-B3EB-53A5A5DF1332}">
      <dgm:prSet/>
      <dgm:spPr/>
      <dgm:t>
        <a:bodyPr/>
        <a:lstStyle/>
        <a:p>
          <a:endParaRPr lang="LID4096" b="1">
            <a:latin typeface="Century" panose="02040604050505020304" pitchFamily="18" charset="0"/>
          </a:endParaRPr>
        </a:p>
      </dgm:t>
    </dgm:pt>
    <dgm:pt modelId="{067C9623-DD7D-4422-B7CE-2C97A5C48122}">
      <dgm:prSet/>
      <dgm:spPr>
        <a:solidFill>
          <a:srgbClr val="006600"/>
        </a:solidFill>
      </dgm:spPr>
      <dgm:t>
        <a:bodyPr/>
        <a:lstStyle/>
        <a:p>
          <a:r>
            <a:rPr lang="en-US" b="1" i="0" u="none" dirty="0">
              <a:latin typeface="Century" panose="02040604050505020304" pitchFamily="18" charset="0"/>
            </a:rPr>
            <a:t>Sexual Exploitation</a:t>
          </a:r>
          <a:endParaRPr lang="en-US" b="1" dirty="0">
            <a:latin typeface="Century" panose="02040604050505020304" pitchFamily="18" charset="0"/>
          </a:endParaRPr>
        </a:p>
      </dgm:t>
    </dgm:pt>
    <dgm:pt modelId="{3E3CF25F-DCCB-42FE-A63F-F6BB34CAE155}" type="parTrans" cxnId="{7B8697A6-8202-4E28-ABAF-EFDFF83B0940}">
      <dgm:prSet/>
      <dgm:spPr/>
      <dgm:t>
        <a:bodyPr/>
        <a:lstStyle/>
        <a:p>
          <a:endParaRPr lang="LID4096" b="1">
            <a:latin typeface="Century" panose="02040604050505020304" pitchFamily="18" charset="0"/>
          </a:endParaRPr>
        </a:p>
      </dgm:t>
    </dgm:pt>
    <dgm:pt modelId="{970CAEFC-19FD-4931-A2D6-F60F46AEAFB9}" type="sibTrans" cxnId="{7B8697A6-8202-4E28-ABAF-EFDFF83B0940}">
      <dgm:prSet/>
      <dgm:spPr/>
      <dgm:t>
        <a:bodyPr/>
        <a:lstStyle/>
        <a:p>
          <a:endParaRPr lang="LID4096" b="1">
            <a:latin typeface="Century" panose="02040604050505020304" pitchFamily="18" charset="0"/>
          </a:endParaRPr>
        </a:p>
      </dgm:t>
    </dgm:pt>
    <dgm:pt modelId="{4369C1D0-3D8A-4600-9CEA-4583A884E917}">
      <dgm:prSet/>
      <dgm:spPr>
        <a:solidFill>
          <a:srgbClr val="006600"/>
        </a:solidFill>
      </dgm:spPr>
      <dgm:t>
        <a:bodyPr/>
        <a:lstStyle/>
        <a:p>
          <a:r>
            <a:rPr lang="en-US" b="1" i="0" u="none" dirty="0">
              <a:latin typeface="Century" panose="02040604050505020304" pitchFamily="18" charset="0"/>
            </a:rPr>
            <a:t>Smuggling</a:t>
          </a:r>
          <a:endParaRPr lang="en-US" b="1" dirty="0">
            <a:latin typeface="Century" panose="02040604050505020304" pitchFamily="18" charset="0"/>
          </a:endParaRPr>
        </a:p>
      </dgm:t>
    </dgm:pt>
    <dgm:pt modelId="{1E8114A7-DFBA-4025-8671-3594805B1155}" type="parTrans" cxnId="{69C4CBB0-CF46-4199-8E7D-B6AD394D3124}">
      <dgm:prSet/>
      <dgm:spPr/>
      <dgm:t>
        <a:bodyPr/>
        <a:lstStyle/>
        <a:p>
          <a:endParaRPr lang="LID4096" b="1">
            <a:latin typeface="Century" panose="02040604050505020304" pitchFamily="18" charset="0"/>
          </a:endParaRPr>
        </a:p>
      </dgm:t>
    </dgm:pt>
    <dgm:pt modelId="{A99BF53A-78E2-4EBD-9C8C-3ECA999F344A}" type="sibTrans" cxnId="{69C4CBB0-CF46-4199-8E7D-B6AD394D3124}">
      <dgm:prSet/>
      <dgm:spPr/>
      <dgm:t>
        <a:bodyPr/>
        <a:lstStyle/>
        <a:p>
          <a:endParaRPr lang="LID4096" b="1">
            <a:latin typeface="Century" panose="02040604050505020304" pitchFamily="18" charset="0"/>
          </a:endParaRPr>
        </a:p>
      </dgm:t>
    </dgm:pt>
    <dgm:pt modelId="{0875F812-6F99-4F5C-BC0D-421E0B178DF4}">
      <dgm:prSet/>
      <dgm:spPr>
        <a:solidFill>
          <a:srgbClr val="006600"/>
        </a:solidFill>
      </dgm:spPr>
      <dgm:t>
        <a:bodyPr/>
        <a:lstStyle/>
        <a:p>
          <a:r>
            <a:rPr lang="en-US" b="1" i="0" u="none">
              <a:latin typeface="Century" panose="02040604050505020304" pitchFamily="18" charset="0"/>
            </a:rPr>
            <a:t>Robery and Theft</a:t>
          </a:r>
          <a:endParaRPr lang="en-US" b="1">
            <a:latin typeface="Century" panose="02040604050505020304" pitchFamily="18" charset="0"/>
          </a:endParaRPr>
        </a:p>
      </dgm:t>
    </dgm:pt>
    <dgm:pt modelId="{EEBE3E6C-F5FB-4E39-9BEA-6E5FF0D716C4}" type="parTrans" cxnId="{4FF2FCB3-E33A-41FD-8849-1A3EBF39D3A3}">
      <dgm:prSet/>
      <dgm:spPr/>
      <dgm:t>
        <a:bodyPr/>
        <a:lstStyle/>
        <a:p>
          <a:endParaRPr lang="LID4096" b="1">
            <a:latin typeface="Century" panose="02040604050505020304" pitchFamily="18" charset="0"/>
          </a:endParaRPr>
        </a:p>
      </dgm:t>
    </dgm:pt>
    <dgm:pt modelId="{F24D76D2-BB18-470F-9068-28DD39C26463}" type="sibTrans" cxnId="{4FF2FCB3-E33A-41FD-8849-1A3EBF39D3A3}">
      <dgm:prSet/>
      <dgm:spPr/>
      <dgm:t>
        <a:bodyPr/>
        <a:lstStyle/>
        <a:p>
          <a:endParaRPr lang="LID4096" b="1">
            <a:latin typeface="Century" panose="02040604050505020304" pitchFamily="18" charset="0"/>
          </a:endParaRPr>
        </a:p>
      </dgm:t>
    </dgm:pt>
    <dgm:pt modelId="{43F7BBFB-896E-47E9-B23B-569D1BC9E57E}">
      <dgm:prSet/>
      <dgm:spPr>
        <a:solidFill>
          <a:srgbClr val="006600"/>
        </a:solidFill>
      </dgm:spPr>
      <dgm:t>
        <a:bodyPr/>
        <a:lstStyle/>
        <a:p>
          <a:r>
            <a:rPr lang="en-US" b="1" i="0" u="none">
              <a:latin typeface="Century" panose="02040604050505020304" pitchFamily="18" charset="0"/>
            </a:rPr>
            <a:t>Cybercrime</a:t>
          </a:r>
          <a:endParaRPr lang="en-US" b="1">
            <a:latin typeface="Century" panose="02040604050505020304" pitchFamily="18" charset="0"/>
          </a:endParaRPr>
        </a:p>
      </dgm:t>
    </dgm:pt>
    <dgm:pt modelId="{6E297738-E85D-4DCF-A33F-4C05D68465A8}" type="parTrans" cxnId="{B5F45596-CBAC-42E3-B3DB-F496DAED03F2}">
      <dgm:prSet/>
      <dgm:spPr/>
      <dgm:t>
        <a:bodyPr/>
        <a:lstStyle/>
        <a:p>
          <a:endParaRPr lang="LID4096" b="1">
            <a:latin typeface="Century" panose="02040604050505020304" pitchFamily="18" charset="0"/>
          </a:endParaRPr>
        </a:p>
      </dgm:t>
    </dgm:pt>
    <dgm:pt modelId="{34EABBDC-CDD0-4667-A0D9-D3655E8C748E}" type="sibTrans" cxnId="{B5F45596-CBAC-42E3-B3DB-F496DAED03F2}">
      <dgm:prSet/>
      <dgm:spPr/>
      <dgm:t>
        <a:bodyPr/>
        <a:lstStyle/>
        <a:p>
          <a:endParaRPr lang="LID4096" b="1">
            <a:latin typeface="Century" panose="02040604050505020304" pitchFamily="18" charset="0"/>
          </a:endParaRPr>
        </a:p>
      </dgm:t>
    </dgm:pt>
    <dgm:pt modelId="{06891FCB-2049-444B-9945-46D1AAEAC466}">
      <dgm:prSet/>
      <dgm:spPr>
        <a:solidFill>
          <a:srgbClr val="006600"/>
        </a:solidFill>
      </dgm:spPr>
      <dgm:t>
        <a:bodyPr/>
        <a:lstStyle/>
        <a:p>
          <a:r>
            <a:rPr lang="en-US" b="1" i="0" u="none" dirty="0">
              <a:latin typeface="Century" panose="02040604050505020304" pitchFamily="18" charset="0"/>
            </a:rPr>
            <a:t>Drug Trafficking</a:t>
          </a:r>
          <a:endParaRPr lang="en-US" b="1" dirty="0">
            <a:latin typeface="Century" panose="02040604050505020304" pitchFamily="18" charset="0"/>
          </a:endParaRPr>
        </a:p>
      </dgm:t>
    </dgm:pt>
    <dgm:pt modelId="{C9B84D40-88AF-48FF-8FCD-6030E01C3D40}" type="parTrans" cxnId="{EE842C09-02BD-4431-B949-32AECE0B7E9E}">
      <dgm:prSet/>
      <dgm:spPr/>
      <dgm:t>
        <a:bodyPr/>
        <a:lstStyle/>
        <a:p>
          <a:endParaRPr lang="LID4096" b="1">
            <a:latin typeface="Century" panose="02040604050505020304" pitchFamily="18" charset="0"/>
          </a:endParaRPr>
        </a:p>
      </dgm:t>
    </dgm:pt>
    <dgm:pt modelId="{966E4BE9-3DD7-4D95-B54C-C1418D0357A0}" type="sibTrans" cxnId="{EE842C09-02BD-4431-B949-32AECE0B7E9E}">
      <dgm:prSet/>
      <dgm:spPr/>
      <dgm:t>
        <a:bodyPr/>
        <a:lstStyle/>
        <a:p>
          <a:endParaRPr lang="LID4096" b="1">
            <a:latin typeface="Century" panose="02040604050505020304" pitchFamily="18" charset="0"/>
          </a:endParaRPr>
        </a:p>
      </dgm:t>
    </dgm:pt>
    <dgm:pt modelId="{B060F7B2-16A8-4047-8D72-2820AFFDAB60}" type="pres">
      <dgm:prSet presAssocID="{D32660B9-7587-484C-B4A4-8ADD6EDA2844}" presName="Name0" presStyleCnt="0">
        <dgm:presLayoutVars>
          <dgm:dir/>
          <dgm:resizeHandles val="exact"/>
        </dgm:presLayoutVars>
      </dgm:prSet>
      <dgm:spPr/>
    </dgm:pt>
    <dgm:pt modelId="{30C7EAAD-1C01-4DD1-985F-A272C62CF6E2}" type="pres">
      <dgm:prSet presAssocID="{47787A0F-DDBC-4BF3-A0FC-FB9B676EE25A}" presName="composite" presStyleCnt="0"/>
      <dgm:spPr/>
    </dgm:pt>
    <dgm:pt modelId="{3193A909-3BDD-40DD-B747-3B16756E9396}" type="pres">
      <dgm:prSet presAssocID="{47787A0F-DDBC-4BF3-A0FC-FB9B676EE25A}" presName="rect1" presStyleLbl="bgImgPlace1" presStyleIdx="0"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E1EDE7F7-AA50-4AC2-830A-73D7149D0F36}" type="pres">
      <dgm:prSet presAssocID="{47787A0F-DDBC-4BF3-A0FC-FB9B676EE25A}" presName="wedgeRectCallout1" presStyleLbl="node1" presStyleIdx="0" presStyleCnt="15">
        <dgm:presLayoutVars>
          <dgm:bulletEnabled val="1"/>
        </dgm:presLayoutVars>
      </dgm:prSet>
      <dgm:spPr/>
    </dgm:pt>
    <dgm:pt modelId="{1AD34E51-C88B-4482-B5E6-81371A3DD67A}" type="pres">
      <dgm:prSet presAssocID="{14F43D8A-7C6A-41A3-BEBF-840C7DDD90AA}" presName="sibTrans" presStyleCnt="0"/>
      <dgm:spPr/>
    </dgm:pt>
    <dgm:pt modelId="{70F78AA0-AF38-4AAD-83F5-857117AC4393}" type="pres">
      <dgm:prSet presAssocID="{369DDFB8-3130-4F39-849E-7273420F9007}" presName="composite" presStyleCnt="0"/>
      <dgm:spPr/>
    </dgm:pt>
    <dgm:pt modelId="{C0E40C9F-4D41-42A4-807F-0E5976414656}" type="pres">
      <dgm:prSet presAssocID="{369DDFB8-3130-4F39-849E-7273420F9007}" presName="rect1" presStyleLbl="bgImgPlace1" presStyleIdx="1" presStyleCnt="15"/>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D96168F7-DA6F-4316-923A-FD2426E30D09}" type="pres">
      <dgm:prSet presAssocID="{369DDFB8-3130-4F39-849E-7273420F9007}" presName="wedgeRectCallout1" presStyleLbl="node1" presStyleIdx="1" presStyleCnt="15">
        <dgm:presLayoutVars>
          <dgm:bulletEnabled val="1"/>
        </dgm:presLayoutVars>
      </dgm:prSet>
      <dgm:spPr/>
    </dgm:pt>
    <dgm:pt modelId="{4E6EE67D-5C41-4267-8333-13BA26B7AC44}" type="pres">
      <dgm:prSet presAssocID="{EDDE1C8D-B654-4817-9D2B-1C1BD0BD33F1}" presName="sibTrans" presStyleCnt="0"/>
      <dgm:spPr/>
    </dgm:pt>
    <dgm:pt modelId="{991DF55A-2789-4D77-90FB-FBDCD5890086}" type="pres">
      <dgm:prSet presAssocID="{5AA0510C-2909-4878-AD1C-20E6981C31C1}" presName="composite" presStyleCnt="0"/>
      <dgm:spPr/>
    </dgm:pt>
    <dgm:pt modelId="{F3628D5B-3C4F-477D-92AC-688D660DD3ED}" type="pres">
      <dgm:prSet presAssocID="{5AA0510C-2909-4878-AD1C-20E6981C31C1}" presName="rect1" presStyleLbl="bgImgPlace1" presStyleIdx="2" presStyleCnt="15"/>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663BA923-A571-4144-B25C-BE02E80A85F7}" type="pres">
      <dgm:prSet presAssocID="{5AA0510C-2909-4878-AD1C-20E6981C31C1}" presName="wedgeRectCallout1" presStyleLbl="node1" presStyleIdx="2" presStyleCnt="15">
        <dgm:presLayoutVars>
          <dgm:bulletEnabled val="1"/>
        </dgm:presLayoutVars>
      </dgm:prSet>
      <dgm:spPr/>
    </dgm:pt>
    <dgm:pt modelId="{A545340B-67A7-4614-AA32-AFF5249E1F84}" type="pres">
      <dgm:prSet presAssocID="{57597782-8759-4C4A-9354-33606636F98B}" presName="sibTrans" presStyleCnt="0"/>
      <dgm:spPr/>
    </dgm:pt>
    <dgm:pt modelId="{3DBC6E9B-376C-4D6C-A783-C3CEFF134AFF}" type="pres">
      <dgm:prSet presAssocID="{7894B494-A5AA-43C8-B967-5F1A4F41B7C7}" presName="composite" presStyleCnt="0"/>
      <dgm:spPr/>
    </dgm:pt>
    <dgm:pt modelId="{9F6E6B6E-FDE8-4333-B6AF-B48EC95DF869}" type="pres">
      <dgm:prSet presAssocID="{7894B494-A5AA-43C8-B967-5F1A4F41B7C7}" presName="rect1" presStyleLbl="bgImgPlace1" presStyleIdx="3" presStyleCnt="15"/>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44102289-70E1-472D-8390-3A481B23EFB1}" type="pres">
      <dgm:prSet presAssocID="{7894B494-A5AA-43C8-B967-5F1A4F41B7C7}" presName="wedgeRectCallout1" presStyleLbl="node1" presStyleIdx="3" presStyleCnt="15">
        <dgm:presLayoutVars>
          <dgm:bulletEnabled val="1"/>
        </dgm:presLayoutVars>
      </dgm:prSet>
      <dgm:spPr/>
    </dgm:pt>
    <dgm:pt modelId="{1CB11026-6AAE-4BF6-99C2-E83AD7965CD0}" type="pres">
      <dgm:prSet presAssocID="{B45C7854-D1B2-405B-88C2-E13A91BFAAA3}" presName="sibTrans" presStyleCnt="0"/>
      <dgm:spPr/>
    </dgm:pt>
    <dgm:pt modelId="{46EE5F95-7B15-47C1-8D15-E0E709704DEC}" type="pres">
      <dgm:prSet presAssocID="{AF84A7B3-DE68-4029-9C9F-F701C88654D1}" presName="composite" presStyleCnt="0"/>
      <dgm:spPr/>
    </dgm:pt>
    <dgm:pt modelId="{77EDF2AC-3461-4B93-9B11-55C8C44BE2F2}" type="pres">
      <dgm:prSet presAssocID="{AF84A7B3-DE68-4029-9C9F-F701C88654D1}" presName="rect1" presStyleLbl="bgImgPlace1" presStyleIdx="4" presStyleCnt="15"/>
      <dgm:spPr>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dgm:spPr>
    </dgm:pt>
    <dgm:pt modelId="{D160EDC5-E4C5-48F5-BD2C-CC949C6DDB56}" type="pres">
      <dgm:prSet presAssocID="{AF84A7B3-DE68-4029-9C9F-F701C88654D1}" presName="wedgeRectCallout1" presStyleLbl="node1" presStyleIdx="4" presStyleCnt="15">
        <dgm:presLayoutVars>
          <dgm:bulletEnabled val="1"/>
        </dgm:presLayoutVars>
      </dgm:prSet>
      <dgm:spPr/>
    </dgm:pt>
    <dgm:pt modelId="{FD1DED44-3E50-474E-888D-C7DB80B1BD7E}" type="pres">
      <dgm:prSet presAssocID="{BD7790A2-4DBF-4711-9221-8E47A33ABAEB}" presName="sibTrans" presStyleCnt="0"/>
      <dgm:spPr/>
    </dgm:pt>
    <dgm:pt modelId="{C778EF01-37B8-476A-8EF0-6FCB3717A175}" type="pres">
      <dgm:prSet presAssocID="{067DC712-B99A-41AB-9442-9E29BE0DA700}" presName="composite" presStyleCnt="0"/>
      <dgm:spPr/>
    </dgm:pt>
    <dgm:pt modelId="{EB1A50F2-32F7-439E-B95C-67FF7C30B00B}" type="pres">
      <dgm:prSet presAssocID="{067DC712-B99A-41AB-9442-9E29BE0DA700}" presName="rect1" presStyleLbl="bgImgPlace1" presStyleIdx="5" presStyleCnt="15"/>
      <dgm:spPr>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dgm:spPr>
    </dgm:pt>
    <dgm:pt modelId="{7492E104-6D20-4E51-A793-E318410D6179}" type="pres">
      <dgm:prSet presAssocID="{067DC712-B99A-41AB-9442-9E29BE0DA700}" presName="wedgeRectCallout1" presStyleLbl="node1" presStyleIdx="5" presStyleCnt="15">
        <dgm:presLayoutVars>
          <dgm:bulletEnabled val="1"/>
        </dgm:presLayoutVars>
      </dgm:prSet>
      <dgm:spPr/>
    </dgm:pt>
    <dgm:pt modelId="{2B406FC6-F78B-4F33-8541-BD8DBA80CAA3}" type="pres">
      <dgm:prSet presAssocID="{2A057804-33C4-4427-9743-4988ACC84DC9}" presName="sibTrans" presStyleCnt="0"/>
      <dgm:spPr/>
    </dgm:pt>
    <dgm:pt modelId="{993B4EA6-3B3F-4356-8623-EC097A8F1140}" type="pres">
      <dgm:prSet presAssocID="{D2246FB0-2AC9-443F-B503-717BC23EE4FC}" presName="composite" presStyleCnt="0"/>
      <dgm:spPr/>
    </dgm:pt>
    <dgm:pt modelId="{AC0EFB27-4A35-4B7D-870F-6685CF1F3C57}" type="pres">
      <dgm:prSet presAssocID="{D2246FB0-2AC9-443F-B503-717BC23EE4FC}" presName="rect1" presStyleLbl="bgImgPlace1" presStyleIdx="6" presStyleCnt="15"/>
      <dgm:spPr>
        <a:blipFill>
          <a:blip xmlns:r="http://schemas.openxmlformats.org/officeDocument/2006/relationships" r:embed="rId7">
            <a:extLst>
              <a:ext uri="{28A0092B-C50C-407E-A947-70E740481C1C}">
                <a14:useLocalDpi xmlns:a14="http://schemas.microsoft.com/office/drawing/2010/main" val="0"/>
              </a:ext>
            </a:extLst>
          </a:blip>
          <a:srcRect/>
          <a:stretch>
            <a:fillRect l="-10000" r="-10000"/>
          </a:stretch>
        </a:blipFill>
      </dgm:spPr>
    </dgm:pt>
    <dgm:pt modelId="{572F1802-6B21-49BD-BB0C-334EA4C673C2}" type="pres">
      <dgm:prSet presAssocID="{D2246FB0-2AC9-443F-B503-717BC23EE4FC}" presName="wedgeRectCallout1" presStyleLbl="node1" presStyleIdx="6" presStyleCnt="15">
        <dgm:presLayoutVars>
          <dgm:bulletEnabled val="1"/>
        </dgm:presLayoutVars>
      </dgm:prSet>
      <dgm:spPr/>
    </dgm:pt>
    <dgm:pt modelId="{B35B4489-934B-42B1-9A13-8D5EDA65B7F8}" type="pres">
      <dgm:prSet presAssocID="{55DBB773-6C1C-4CE4-A9CE-7F1B2471C31E}" presName="sibTrans" presStyleCnt="0"/>
      <dgm:spPr/>
    </dgm:pt>
    <dgm:pt modelId="{4837D4FF-1319-4A42-99EC-74A8CD7F8CCA}" type="pres">
      <dgm:prSet presAssocID="{9A67B399-0EAF-4874-89E4-890092E5AE25}" presName="composite" presStyleCnt="0"/>
      <dgm:spPr/>
    </dgm:pt>
    <dgm:pt modelId="{B9B369E8-5752-4347-9035-23DDD9CD9F20}" type="pres">
      <dgm:prSet presAssocID="{9A67B399-0EAF-4874-89E4-890092E5AE25}" presName="rect1" presStyleLbl="bgImgPlace1" presStyleIdx="7" presStyleCnt="15"/>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dgm:spPr>
    </dgm:pt>
    <dgm:pt modelId="{2AF239B7-2C55-4B68-9FAD-E036A2511924}" type="pres">
      <dgm:prSet presAssocID="{9A67B399-0EAF-4874-89E4-890092E5AE25}" presName="wedgeRectCallout1" presStyleLbl="node1" presStyleIdx="7" presStyleCnt="15">
        <dgm:presLayoutVars>
          <dgm:bulletEnabled val="1"/>
        </dgm:presLayoutVars>
      </dgm:prSet>
      <dgm:spPr/>
    </dgm:pt>
    <dgm:pt modelId="{F3F5F245-7C1B-4237-8EB0-8A4E206A64E3}" type="pres">
      <dgm:prSet presAssocID="{53EAF8F1-ECAD-4CCE-8FFA-34D11433FE88}" presName="sibTrans" presStyleCnt="0"/>
      <dgm:spPr/>
    </dgm:pt>
    <dgm:pt modelId="{E2F79A8D-A786-4DC5-A8F9-22C669641B76}" type="pres">
      <dgm:prSet presAssocID="{9C4BECA1-D83B-45D2-8107-7D47DB0085EC}" presName="composite" presStyleCnt="0"/>
      <dgm:spPr/>
    </dgm:pt>
    <dgm:pt modelId="{FDE57B88-5D12-4916-9B5B-65FAD04A403F}" type="pres">
      <dgm:prSet presAssocID="{9C4BECA1-D83B-45D2-8107-7D47DB0085EC}" presName="rect1" presStyleLbl="bgImgPlace1" presStyleIdx="8" presStyleCnt="15"/>
      <dgm:spPr>
        <a:blipFill>
          <a:blip xmlns:r="http://schemas.openxmlformats.org/officeDocument/2006/relationships" r:embed="rId9">
            <a:extLst>
              <a:ext uri="{28A0092B-C50C-407E-A947-70E740481C1C}">
                <a14:useLocalDpi xmlns:a14="http://schemas.microsoft.com/office/drawing/2010/main" val="0"/>
              </a:ext>
            </a:extLst>
          </a:blip>
          <a:srcRect/>
          <a:stretch>
            <a:fillRect l="-27000" r="-27000"/>
          </a:stretch>
        </a:blipFill>
      </dgm:spPr>
    </dgm:pt>
    <dgm:pt modelId="{BFF7AB09-46DA-4B56-8150-D2BD327FEF79}" type="pres">
      <dgm:prSet presAssocID="{9C4BECA1-D83B-45D2-8107-7D47DB0085EC}" presName="wedgeRectCallout1" presStyleLbl="node1" presStyleIdx="8" presStyleCnt="15">
        <dgm:presLayoutVars>
          <dgm:bulletEnabled val="1"/>
        </dgm:presLayoutVars>
      </dgm:prSet>
      <dgm:spPr/>
    </dgm:pt>
    <dgm:pt modelId="{8A7E2965-3191-4872-B946-0D30F5F48A3F}" type="pres">
      <dgm:prSet presAssocID="{2559FC2A-1992-428D-AB1F-646488065B25}" presName="sibTrans" presStyleCnt="0"/>
      <dgm:spPr/>
    </dgm:pt>
    <dgm:pt modelId="{280CF880-5D58-44D9-B7CD-5BF15FBDCE07}" type="pres">
      <dgm:prSet presAssocID="{019C5797-095B-4ADA-B8FA-01E737EA67D7}" presName="composite" presStyleCnt="0"/>
      <dgm:spPr/>
    </dgm:pt>
    <dgm:pt modelId="{ED259DA7-6301-4101-82E4-EFA06009B5A4}" type="pres">
      <dgm:prSet presAssocID="{019C5797-095B-4ADA-B8FA-01E737EA67D7}" presName="rect1" presStyleLbl="bgImgPlace1" presStyleIdx="9" presStyleCnt="15"/>
      <dgm:spPr>
        <a:blipFill>
          <a:blip xmlns:r="http://schemas.openxmlformats.org/officeDocument/2006/relationships" r:embed="rId10">
            <a:extLst>
              <a:ext uri="{28A0092B-C50C-407E-A947-70E740481C1C}">
                <a14:useLocalDpi xmlns:a14="http://schemas.microsoft.com/office/drawing/2010/main" val="0"/>
              </a:ext>
            </a:extLst>
          </a:blip>
          <a:srcRect/>
          <a:stretch>
            <a:fillRect l="-21000" r="-21000"/>
          </a:stretch>
        </a:blipFill>
      </dgm:spPr>
    </dgm:pt>
    <dgm:pt modelId="{C1B6C72E-ED71-495B-A5A2-5AB696F233E1}" type="pres">
      <dgm:prSet presAssocID="{019C5797-095B-4ADA-B8FA-01E737EA67D7}" presName="wedgeRectCallout1" presStyleLbl="node1" presStyleIdx="9" presStyleCnt="15">
        <dgm:presLayoutVars>
          <dgm:bulletEnabled val="1"/>
        </dgm:presLayoutVars>
      </dgm:prSet>
      <dgm:spPr/>
    </dgm:pt>
    <dgm:pt modelId="{62556B19-725B-4ED3-A2EA-485782D65962}" type="pres">
      <dgm:prSet presAssocID="{B11A78E4-6CCB-485C-8E23-B71E8E261842}" presName="sibTrans" presStyleCnt="0"/>
      <dgm:spPr/>
    </dgm:pt>
    <dgm:pt modelId="{07FB46DD-9D6B-458C-BC28-708D13D35246}" type="pres">
      <dgm:prSet presAssocID="{067C9623-DD7D-4422-B7CE-2C97A5C48122}" presName="composite" presStyleCnt="0"/>
      <dgm:spPr/>
    </dgm:pt>
    <dgm:pt modelId="{7D4F6E17-ECFC-4351-90E5-7490AAD8E2AB}" type="pres">
      <dgm:prSet presAssocID="{067C9623-DD7D-4422-B7CE-2C97A5C48122}" presName="rect1" presStyleLbl="bgImgPlace1" presStyleIdx="10" presStyleCnt="15"/>
      <dgm:spPr>
        <a:blipFill>
          <a:blip xmlns:r="http://schemas.openxmlformats.org/officeDocument/2006/relationships" r:embed="rId11">
            <a:extLst>
              <a:ext uri="{28A0092B-C50C-407E-A947-70E740481C1C}">
                <a14:useLocalDpi xmlns:a14="http://schemas.microsoft.com/office/drawing/2010/main" val="0"/>
              </a:ext>
            </a:extLst>
          </a:blip>
          <a:srcRect/>
          <a:stretch>
            <a:fillRect l="-10000" r="-10000"/>
          </a:stretch>
        </a:blipFill>
      </dgm:spPr>
    </dgm:pt>
    <dgm:pt modelId="{8F8D9EBA-B6DE-43CB-BAF4-F57633CAB994}" type="pres">
      <dgm:prSet presAssocID="{067C9623-DD7D-4422-B7CE-2C97A5C48122}" presName="wedgeRectCallout1" presStyleLbl="node1" presStyleIdx="10" presStyleCnt="15">
        <dgm:presLayoutVars>
          <dgm:bulletEnabled val="1"/>
        </dgm:presLayoutVars>
      </dgm:prSet>
      <dgm:spPr/>
    </dgm:pt>
    <dgm:pt modelId="{A7D2DE2A-72F3-4E3D-BDC0-6DA2B906D64A}" type="pres">
      <dgm:prSet presAssocID="{970CAEFC-19FD-4931-A2D6-F60F46AEAFB9}" presName="sibTrans" presStyleCnt="0"/>
      <dgm:spPr/>
    </dgm:pt>
    <dgm:pt modelId="{AC0A66AF-9130-411E-B91F-5D0435DBA88A}" type="pres">
      <dgm:prSet presAssocID="{4369C1D0-3D8A-4600-9CEA-4583A884E917}" presName="composite" presStyleCnt="0"/>
      <dgm:spPr/>
    </dgm:pt>
    <dgm:pt modelId="{BBE545B8-B9D1-443A-8CC3-FBA2235D436A}" type="pres">
      <dgm:prSet presAssocID="{4369C1D0-3D8A-4600-9CEA-4583A884E917}" presName="rect1" presStyleLbl="bgImgPlace1" presStyleIdx="11" presStyleCnt="15"/>
      <dgm:spPr>
        <a:blipFill>
          <a:blip xmlns:r="http://schemas.openxmlformats.org/officeDocument/2006/relationships" r:embed="rId12">
            <a:extLst>
              <a:ext uri="{28A0092B-C50C-407E-A947-70E740481C1C}">
                <a14:useLocalDpi xmlns:a14="http://schemas.microsoft.com/office/drawing/2010/main" val="0"/>
              </a:ext>
            </a:extLst>
          </a:blip>
          <a:srcRect/>
          <a:stretch>
            <a:fillRect l="-3000" r="-3000"/>
          </a:stretch>
        </a:blipFill>
      </dgm:spPr>
    </dgm:pt>
    <dgm:pt modelId="{8E584FAA-6366-445A-85E4-AF23D81BDEDC}" type="pres">
      <dgm:prSet presAssocID="{4369C1D0-3D8A-4600-9CEA-4583A884E917}" presName="wedgeRectCallout1" presStyleLbl="node1" presStyleIdx="11" presStyleCnt="15">
        <dgm:presLayoutVars>
          <dgm:bulletEnabled val="1"/>
        </dgm:presLayoutVars>
      </dgm:prSet>
      <dgm:spPr/>
    </dgm:pt>
    <dgm:pt modelId="{A7E1122F-C561-45FF-9707-DA1441B570D9}" type="pres">
      <dgm:prSet presAssocID="{A99BF53A-78E2-4EBD-9C8C-3ECA999F344A}" presName="sibTrans" presStyleCnt="0"/>
      <dgm:spPr/>
    </dgm:pt>
    <dgm:pt modelId="{16561994-2F78-43B4-BA9C-B111B1AB883C}" type="pres">
      <dgm:prSet presAssocID="{0875F812-6F99-4F5C-BC0D-421E0B178DF4}" presName="composite" presStyleCnt="0"/>
      <dgm:spPr/>
    </dgm:pt>
    <dgm:pt modelId="{A6612BF4-EBCC-4F3B-9367-E7D7BA17C997}" type="pres">
      <dgm:prSet presAssocID="{0875F812-6F99-4F5C-BC0D-421E0B178DF4}" presName="rect1" presStyleLbl="bgImgPlace1" presStyleIdx="12" presStyleCnt="15"/>
      <dgm:spPr>
        <a:blipFill>
          <a:blip xmlns:r="http://schemas.openxmlformats.org/officeDocument/2006/relationships" r:embed="rId13">
            <a:extLst>
              <a:ext uri="{28A0092B-C50C-407E-A947-70E740481C1C}">
                <a14:useLocalDpi xmlns:a14="http://schemas.microsoft.com/office/drawing/2010/main" val="0"/>
              </a:ext>
            </a:extLst>
          </a:blip>
          <a:srcRect/>
          <a:stretch>
            <a:fillRect l="-21000" r="-21000"/>
          </a:stretch>
        </a:blipFill>
      </dgm:spPr>
    </dgm:pt>
    <dgm:pt modelId="{533B6457-04A6-471A-9331-1E3032635F76}" type="pres">
      <dgm:prSet presAssocID="{0875F812-6F99-4F5C-BC0D-421E0B178DF4}" presName="wedgeRectCallout1" presStyleLbl="node1" presStyleIdx="12" presStyleCnt="15">
        <dgm:presLayoutVars>
          <dgm:bulletEnabled val="1"/>
        </dgm:presLayoutVars>
      </dgm:prSet>
      <dgm:spPr/>
    </dgm:pt>
    <dgm:pt modelId="{B82B51A9-4E2B-4CFA-B2FB-0353A4B13446}" type="pres">
      <dgm:prSet presAssocID="{F24D76D2-BB18-470F-9068-28DD39C26463}" presName="sibTrans" presStyleCnt="0"/>
      <dgm:spPr/>
    </dgm:pt>
    <dgm:pt modelId="{0E536EA5-9307-4C4E-8CD1-C2BE125C99B6}" type="pres">
      <dgm:prSet presAssocID="{43F7BBFB-896E-47E9-B23B-569D1BC9E57E}" presName="composite" presStyleCnt="0"/>
      <dgm:spPr/>
    </dgm:pt>
    <dgm:pt modelId="{BFBB8F33-D926-436F-BE4D-C1784CEAAFBC}" type="pres">
      <dgm:prSet presAssocID="{43F7BBFB-896E-47E9-B23B-569D1BC9E57E}" presName="rect1" presStyleLbl="bgImgPlace1" presStyleIdx="13" presStyleCnt="15"/>
      <dgm:spPr>
        <a:blipFill>
          <a:blip xmlns:r="http://schemas.openxmlformats.org/officeDocument/2006/relationships" r:embed="rId14">
            <a:extLst>
              <a:ext uri="{28A0092B-C50C-407E-A947-70E740481C1C}">
                <a14:useLocalDpi xmlns:a14="http://schemas.microsoft.com/office/drawing/2010/main" val="0"/>
              </a:ext>
            </a:extLst>
          </a:blip>
          <a:srcRect/>
          <a:stretch>
            <a:fillRect l="-24000" r="-24000"/>
          </a:stretch>
        </a:blipFill>
      </dgm:spPr>
    </dgm:pt>
    <dgm:pt modelId="{28A9059A-906A-4A19-8568-004FBC8ABAB0}" type="pres">
      <dgm:prSet presAssocID="{43F7BBFB-896E-47E9-B23B-569D1BC9E57E}" presName="wedgeRectCallout1" presStyleLbl="node1" presStyleIdx="13" presStyleCnt="15">
        <dgm:presLayoutVars>
          <dgm:bulletEnabled val="1"/>
        </dgm:presLayoutVars>
      </dgm:prSet>
      <dgm:spPr/>
    </dgm:pt>
    <dgm:pt modelId="{0D7CE485-9D64-49B4-AED3-B2E03EDCC1CB}" type="pres">
      <dgm:prSet presAssocID="{34EABBDC-CDD0-4667-A0D9-D3655E8C748E}" presName="sibTrans" presStyleCnt="0"/>
      <dgm:spPr/>
    </dgm:pt>
    <dgm:pt modelId="{F80EA2EA-FA53-4D76-9A24-D8AD6F36F49E}" type="pres">
      <dgm:prSet presAssocID="{06891FCB-2049-444B-9945-46D1AAEAC466}" presName="composite" presStyleCnt="0"/>
      <dgm:spPr/>
    </dgm:pt>
    <dgm:pt modelId="{14D74D4A-9C5F-470D-AC4C-84F8610C684C}" type="pres">
      <dgm:prSet presAssocID="{06891FCB-2049-444B-9945-46D1AAEAC466}" presName="rect1" presStyleLbl="bgImgPlace1" presStyleIdx="14" presStyleCnt="15"/>
      <dgm:spPr>
        <a:blipFill>
          <a:blip xmlns:r="http://schemas.openxmlformats.org/officeDocument/2006/relationships" r:embed="rId15"/>
          <a:srcRect/>
          <a:stretch>
            <a:fillRect l="-3000" r="-3000"/>
          </a:stretch>
        </a:blipFill>
      </dgm:spPr>
    </dgm:pt>
    <dgm:pt modelId="{DE12F528-6420-46D1-9633-4B0401202907}" type="pres">
      <dgm:prSet presAssocID="{06891FCB-2049-444B-9945-46D1AAEAC466}" presName="wedgeRectCallout1" presStyleLbl="node1" presStyleIdx="14" presStyleCnt="15">
        <dgm:presLayoutVars>
          <dgm:bulletEnabled val="1"/>
        </dgm:presLayoutVars>
      </dgm:prSet>
      <dgm:spPr/>
    </dgm:pt>
  </dgm:ptLst>
  <dgm:cxnLst>
    <dgm:cxn modelId="{5D8EA808-A99D-441D-8491-A8100F1AFDBB}" srcId="{D32660B9-7587-484C-B4A4-8ADD6EDA2844}" destId="{369DDFB8-3130-4F39-849E-7273420F9007}" srcOrd="1" destOrd="0" parTransId="{709EDCAF-7C6C-4BD5-BE00-6E05C0F75681}" sibTransId="{EDDE1C8D-B654-4817-9D2B-1C1BD0BD33F1}"/>
    <dgm:cxn modelId="{EE842C09-02BD-4431-B949-32AECE0B7E9E}" srcId="{D32660B9-7587-484C-B4A4-8ADD6EDA2844}" destId="{06891FCB-2049-444B-9945-46D1AAEAC466}" srcOrd="14" destOrd="0" parTransId="{C9B84D40-88AF-48FF-8FCD-6030E01C3D40}" sibTransId="{966E4BE9-3DD7-4D95-B54C-C1418D0357A0}"/>
    <dgm:cxn modelId="{81B69E15-C5EC-4985-8811-C51A7D7150A1}" type="presOf" srcId="{06891FCB-2049-444B-9945-46D1AAEAC466}" destId="{DE12F528-6420-46D1-9633-4B0401202907}" srcOrd="0" destOrd="0" presId="urn:microsoft.com/office/officeart/2008/layout/BendingPictureCaptionList"/>
    <dgm:cxn modelId="{E83EB315-B712-4BE4-A7EF-6AE8A483413D}" type="presOf" srcId="{369DDFB8-3130-4F39-849E-7273420F9007}" destId="{D96168F7-DA6F-4316-923A-FD2426E30D09}" srcOrd="0" destOrd="0" presId="urn:microsoft.com/office/officeart/2008/layout/BendingPictureCaptionList"/>
    <dgm:cxn modelId="{379F5F1C-DFB9-436A-A9FB-25E2DC75A226}" srcId="{D32660B9-7587-484C-B4A4-8ADD6EDA2844}" destId="{7894B494-A5AA-43C8-B967-5F1A4F41B7C7}" srcOrd="3" destOrd="0" parTransId="{47E6E815-5F97-40A8-8217-4CC28C7BB462}" sibTransId="{B45C7854-D1B2-405B-88C2-E13A91BFAAA3}"/>
    <dgm:cxn modelId="{1ECD5C2C-EF4E-4A13-A62F-BB5B430BFBA6}" srcId="{D32660B9-7587-484C-B4A4-8ADD6EDA2844}" destId="{47787A0F-DDBC-4BF3-A0FC-FB9B676EE25A}" srcOrd="0" destOrd="0" parTransId="{73869A9C-F2BA-4D2C-B0B9-A3F8C244A70E}" sibTransId="{14F43D8A-7C6A-41A3-BEBF-840C7DDD90AA}"/>
    <dgm:cxn modelId="{CB6D7B33-3B4D-4590-92C6-D3606A440393}" type="presOf" srcId="{D2246FB0-2AC9-443F-B503-717BC23EE4FC}" destId="{572F1802-6B21-49BD-BB0C-334EA4C673C2}" srcOrd="0" destOrd="0" presId="urn:microsoft.com/office/officeart/2008/layout/BendingPictureCaptionList"/>
    <dgm:cxn modelId="{C6E6A73B-697E-4CB3-990D-6B76A2B0A9A9}" type="presOf" srcId="{4369C1D0-3D8A-4600-9CEA-4583A884E917}" destId="{8E584FAA-6366-445A-85E4-AF23D81BDEDC}" srcOrd="0" destOrd="0" presId="urn:microsoft.com/office/officeart/2008/layout/BendingPictureCaptionList"/>
    <dgm:cxn modelId="{C7805441-EB3D-4C5D-B3CE-74706DD8CA8B}" srcId="{D32660B9-7587-484C-B4A4-8ADD6EDA2844}" destId="{9C4BECA1-D83B-45D2-8107-7D47DB0085EC}" srcOrd="8" destOrd="0" parTransId="{2D0BBD91-C6D8-43C6-96FF-49144AC84B91}" sibTransId="{2559FC2A-1992-428D-AB1F-646488065B25}"/>
    <dgm:cxn modelId="{B7A8C643-B8B2-40D3-A8EB-90AFA40DB818}" type="presOf" srcId="{5AA0510C-2909-4878-AD1C-20E6981C31C1}" destId="{663BA923-A571-4144-B25C-BE02E80A85F7}" srcOrd="0" destOrd="0" presId="urn:microsoft.com/office/officeart/2008/layout/BendingPictureCaptionList"/>
    <dgm:cxn modelId="{E06C2845-3F14-4783-8729-ADB4C35D3DB3}" srcId="{D32660B9-7587-484C-B4A4-8ADD6EDA2844}" destId="{067DC712-B99A-41AB-9442-9E29BE0DA700}" srcOrd="5" destOrd="0" parTransId="{1C43DF7B-7B59-4961-8A20-2EE34025E3FC}" sibTransId="{2A057804-33C4-4427-9743-4988ACC84DC9}"/>
    <dgm:cxn modelId="{20C99C4B-1400-46D8-9755-64B3CF408BB0}" type="presOf" srcId="{067C9623-DD7D-4422-B7CE-2C97A5C48122}" destId="{8F8D9EBA-B6DE-43CB-BAF4-F57633CAB994}" srcOrd="0" destOrd="0" presId="urn:microsoft.com/office/officeart/2008/layout/BendingPictureCaptionList"/>
    <dgm:cxn modelId="{AF6AC351-F449-4C30-9D7E-17FA8D1295E9}" type="presOf" srcId="{0875F812-6F99-4F5C-BC0D-421E0B178DF4}" destId="{533B6457-04A6-471A-9331-1E3032635F76}" srcOrd="0" destOrd="0" presId="urn:microsoft.com/office/officeart/2008/layout/BendingPictureCaptionList"/>
    <dgm:cxn modelId="{832F3373-0CBC-46C5-A4B4-13D160C3D561}" type="presOf" srcId="{067DC712-B99A-41AB-9442-9E29BE0DA700}" destId="{7492E104-6D20-4E51-A793-E318410D6179}" srcOrd="0" destOrd="0" presId="urn:microsoft.com/office/officeart/2008/layout/BendingPictureCaptionList"/>
    <dgm:cxn modelId="{87901756-CD0F-4B32-9A34-3652739352C3}" srcId="{D32660B9-7587-484C-B4A4-8ADD6EDA2844}" destId="{D2246FB0-2AC9-443F-B503-717BC23EE4FC}" srcOrd="6" destOrd="0" parTransId="{30E41F85-D1E7-443F-816C-9D83F0FD35B7}" sibTransId="{55DBB773-6C1C-4CE4-A9CE-7F1B2471C31E}"/>
    <dgm:cxn modelId="{7CA9DE8E-9557-4E3F-B3EB-53A5A5DF1332}" srcId="{D32660B9-7587-484C-B4A4-8ADD6EDA2844}" destId="{019C5797-095B-4ADA-B8FA-01E737EA67D7}" srcOrd="9" destOrd="0" parTransId="{8F4429D7-0064-4371-BFFB-B9DEC95C3D05}" sibTransId="{B11A78E4-6CCB-485C-8E23-B71E8E261842}"/>
    <dgm:cxn modelId="{61A46F92-B37C-4DAA-9FCC-2078E37A3C5D}" srcId="{D32660B9-7587-484C-B4A4-8ADD6EDA2844}" destId="{AF84A7B3-DE68-4029-9C9F-F701C88654D1}" srcOrd="4" destOrd="0" parTransId="{8ED80E97-344D-4231-BA62-FD96A81471F8}" sibTransId="{BD7790A2-4DBF-4711-9221-8E47A33ABAEB}"/>
    <dgm:cxn modelId="{B5F45596-CBAC-42E3-B3DB-F496DAED03F2}" srcId="{D32660B9-7587-484C-B4A4-8ADD6EDA2844}" destId="{43F7BBFB-896E-47E9-B23B-569D1BC9E57E}" srcOrd="13" destOrd="0" parTransId="{6E297738-E85D-4DCF-A33F-4C05D68465A8}" sibTransId="{34EABBDC-CDD0-4667-A0D9-D3655E8C748E}"/>
    <dgm:cxn modelId="{6BD8559C-A6AC-484D-AD44-E85A1F511840}" type="presOf" srcId="{D32660B9-7587-484C-B4A4-8ADD6EDA2844}" destId="{B060F7B2-16A8-4047-8D72-2820AFFDAB60}" srcOrd="0" destOrd="0" presId="urn:microsoft.com/office/officeart/2008/layout/BendingPictureCaptionList"/>
    <dgm:cxn modelId="{F1F252A2-DC24-4BBA-9B83-DF5B0A735527}" type="presOf" srcId="{019C5797-095B-4ADA-B8FA-01E737EA67D7}" destId="{C1B6C72E-ED71-495B-A5A2-5AB696F233E1}" srcOrd="0" destOrd="0" presId="urn:microsoft.com/office/officeart/2008/layout/BendingPictureCaptionList"/>
    <dgm:cxn modelId="{7B8697A6-8202-4E28-ABAF-EFDFF83B0940}" srcId="{D32660B9-7587-484C-B4A4-8ADD6EDA2844}" destId="{067C9623-DD7D-4422-B7CE-2C97A5C48122}" srcOrd="10" destOrd="0" parTransId="{3E3CF25F-DCCB-42FE-A63F-F6BB34CAE155}" sibTransId="{970CAEFC-19FD-4931-A2D6-F60F46AEAFB9}"/>
    <dgm:cxn modelId="{69C4CBB0-CF46-4199-8E7D-B6AD394D3124}" srcId="{D32660B9-7587-484C-B4A4-8ADD6EDA2844}" destId="{4369C1D0-3D8A-4600-9CEA-4583A884E917}" srcOrd="11" destOrd="0" parTransId="{1E8114A7-DFBA-4025-8671-3594805B1155}" sibTransId="{A99BF53A-78E2-4EBD-9C8C-3ECA999F344A}"/>
    <dgm:cxn modelId="{4FF2FCB3-E33A-41FD-8849-1A3EBF39D3A3}" srcId="{D32660B9-7587-484C-B4A4-8ADD6EDA2844}" destId="{0875F812-6F99-4F5C-BC0D-421E0B178DF4}" srcOrd="12" destOrd="0" parTransId="{EEBE3E6C-F5FB-4E39-9BEA-6E5FF0D716C4}" sibTransId="{F24D76D2-BB18-470F-9068-28DD39C26463}"/>
    <dgm:cxn modelId="{2385B1B4-1FB7-4C76-AB37-3457CE1A1729}" type="presOf" srcId="{AF84A7B3-DE68-4029-9C9F-F701C88654D1}" destId="{D160EDC5-E4C5-48F5-BD2C-CC949C6DDB56}" srcOrd="0" destOrd="0" presId="urn:microsoft.com/office/officeart/2008/layout/BendingPictureCaptionList"/>
    <dgm:cxn modelId="{616F9CBA-374E-4AEB-9452-75B26A979922}" type="presOf" srcId="{43F7BBFB-896E-47E9-B23B-569D1BC9E57E}" destId="{28A9059A-906A-4A19-8568-004FBC8ABAB0}" srcOrd="0" destOrd="0" presId="urn:microsoft.com/office/officeart/2008/layout/BendingPictureCaptionList"/>
    <dgm:cxn modelId="{68D835D1-5167-4FB7-93B6-F4B426B47BD3}" type="presOf" srcId="{9A67B399-0EAF-4874-89E4-890092E5AE25}" destId="{2AF239B7-2C55-4B68-9FAD-E036A2511924}" srcOrd="0" destOrd="0" presId="urn:microsoft.com/office/officeart/2008/layout/BendingPictureCaptionList"/>
    <dgm:cxn modelId="{211455DD-229D-4ADB-8C35-62A6078F0D0B}" srcId="{D32660B9-7587-484C-B4A4-8ADD6EDA2844}" destId="{9A67B399-0EAF-4874-89E4-890092E5AE25}" srcOrd="7" destOrd="0" parTransId="{8FBE6786-E102-46D4-B947-2CE87924A6A4}" sibTransId="{53EAF8F1-ECAD-4CCE-8FFA-34D11433FE88}"/>
    <dgm:cxn modelId="{14CC25F4-DF97-449E-BE8F-1C8AE769088F}" type="presOf" srcId="{9C4BECA1-D83B-45D2-8107-7D47DB0085EC}" destId="{BFF7AB09-46DA-4B56-8150-D2BD327FEF79}" srcOrd="0" destOrd="0" presId="urn:microsoft.com/office/officeart/2008/layout/BendingPictureCaptionList"/>
    <dgm:cxn modelId="{859B49F4-CE0E-4BE8-8DBB-D78EBCC2FBA9}" srcId="{D32660B9-7587-484C-B4A4-8ADD6EDA2844}" destId="{5AA0510C-2909-4878-AD1C-20E6981C31C1}" srcOrd="2" destOrd="0" parTransId="{4238ED4C-EE1D-4B8D-BF3F-1E0BBBEADEDB}" sibTransId="{57597782-8759-4C4A-9354-33606636F98B}"/>
    <dgm:cxn modelId="{770C9FF8-A12F-4E02-8825-DCBA00336812}" type="presOf" srcId="{47787A0F-DDBC-4BF3-A0FC-FB9B676EE25A}" destId="{E1EDE7F7-AA50-4AC2-830A-73D7149D0F36}" srcOrd="0" destOrd="0" presId="urn:microsoft.com/office/officeart/2008/layout/BendingPictureCaptionList"/>
    <dgm:cxn modelId="{72460CFE-0B85-44B7-92E3-AF51A961DA10}" type="presOf" srcId="{7894B494-A5AA-43C8-B967-5F1A4F41B7C7}" destId="{44102289-70E1-472D-8390-3A481B23EFB1}" srcOrd="0" destOrd="0" presId="urn:microsoft.com/office/officeart/2008/layout/BendingPictureCaptionList"/>
    <dgm:cxn modelId="{704A9427-A5B2-4B13-BFBA-03A91C52B371}" type="presParOf" srcId="{B060F7B2-16A8-4047-8D72-2820AFFDAB60}" destId="{30C7EAAD-1C01-4DD1-985F-A272C62CF6E2}" srcOrd="0" destOrd="0" presId="urn:microsoft.com/office/officeart/2008/layout/BendingPictureCaptionList"/>
    <dgm:cxn modelId="{0A135EA7-0B3E-431D-A4E7-4B2CE5142450}" type="presParOf" srcId="{30C7EAAD-1C01-4DD1-985F-A272C62CF6E2}" destId="{3193A909-3BDD-40DD-B747-3B16756E9396}" srcOrd="0" destOrd="0" presId="urn:microsoft.com/office/officeart/2008/layout/BendingPictureCaptionList"/>
    <dgm:cxn modelId="{1734B2B1-314F-4C75-988E-2B938CBB9992}" type="presParOf" srcId="{30C7EAAD-1C01-4DD1-985F-A272C62CF6E2}" destId="{E1EDE7F7-AA50-4AC2-830A-73D7149D0F36}" srcOrd="1" destOrd="0" presId="urn:microsoft.com/office/officeart/2008/layout/BendingPictureCaptionList"/>
    <dgm:cxn modelId="{27ED18A9-702B-4143-8A9A-935ADDDBED67}" type="presParOf" srcId="{B060F7B2-16A8-4047-8D72-2820AFFDAB60}" destId="{1AD34E51-C88B-4482-B5E6-81371A3DD67A}" srcOrd="1" destOrd="0" presId="urn:microsoft.com/office/officeart/2008/layout/BendingPictureCaptionList"/>
    <dgm:cxn modelId="{68A895F5-BE15-4645-A1F0-1FC62B209343}" type="presParOf" srcId="{B060F7B2-16A8-4047-8D72-2820AFFDAB60}" destId="{70F78AA0-AF38-4AAD-83F5-857117AC4393}" srcOrd="2" destOrd="0" presId="urn:microsoft.com/office/officeart/2008/layout/BendingPictureCaptionList"/>
    <dgm:cxn modelId="{E01DCBF6-32C9-45FB-BE08-37B4C524D295}" type="presParOf" srcId="{70F78AA0-AF38-4AAD-83F5-857117AC4393}" destId="{C0E40C9F-4D41-42A4-807F-0E5976414656}" srcOrd="0" destOrd="0" presId="urn:microsoft.com/office/officeart/2008/layout/BendingPictureCaptionList"/>
    <dgm:cxn modelId="{3C20683C-9F2A-43A6-A422-01AA8242D89C}" type="presParOf" srcId="{70F78AA0-AF38-4AAD-83F5-857117AC4393}" destId="{D96168F7-DA6F-4316-923A-FD2426E30D09}" srcOrd="1" destOrd="0" presId="urn:microsoft.com/office/officeart/2008/layout/BendingPictureCaptionList"/>
    <dgm:cxn modelId="{80310EA3-631A-4B02-A577-403D2EA20A9F}" type="presParOf" srcId="{B060F7B2-16A8-4047-8D72-2820AFFDAB60}" destId="{4E6EE67D-5C41-4267-8333-13BA26B7AC44}" srcOrd="3" destOrd="0" presId="urn:microsoft.com/office/officeart/2008/layout/BendingPictureCaptionList"/>
    <dgm:cxn modelId="{4E9BAD00-EF81-4FB7-A2B4-A564504691F5}" type="presParOf" srcId="{B060F7B2-16A8-4047-8D72-2820AFFDAB60}" destId="{991DF55A-2789-4D77-90FB-FBDCD5890086}" srcOrd="4" destOrd="0" presId="urn:microsoft.com/office/officeart/2008/layout/BendingPictureCaptionList"/>
    <dgm:cxn modelId="{8FEEDD5D-74FD-4524-8DD5-65F2DDCEFF76}" type="presParOf" srcId="{991DF55A-2789-4D77-90FB-FBDCD5890086}" destId="{F3628D5B-3C4F-477D-92AC-688D660DD3ED}" srcOrd="0" destOrd="0" presId="urn:microsoft.com/office/officeart/2008/layout/BendingPictureCaptionList"/>
    <dgm:cxn modelId="{4F6A5E2F-7110-4DE7-9254-8F8256A59F8A}" type="presParOf" srcId="{991DF55A-2789-4D77-90FB-FBDCD5890086}" destId="{663BA923-A571-4144-B25C-BE02E80A85F7}" srcOrd="1" destOrd="0" presId="urn:microsoft.com/office/officeart/2008/layout/BendingPictureCaptionList"/>
    <dgm:cxn modelId="{03CD3AB0-BCA1-48F3-A8DD-AA6656BDF7CC}" type="presParOf" srcId="{B060F7B2-16A8-4047-8D72-2820AFFDAB60}" destId="{A545340B-67A7-4614-AA32-AFF5249E1F84}" srcOrd="5" destOrd="0" presId="urn:microsoft.com/office/officeart/2008/layout/BendingPictureCaptionList"/>
    <dgm:cxn modelId="{6FE232B2-359A-44A6-B28E-7A49BE19BF0B}" type="presParOf" srcId="{B060F7B2-16A8-4047-8D72-2820AFFDAB60}" destId="{3DBC6E9B-376C-4D6C-A783-C3CEFF134AFF}" srcOrd="6" destOrd="0" presId="urn:microsoft.com/office/officeart/2008/layout/BendingPictureCaptionList"/>
    <dgm:cxn modelId="{39F050F7-C206-4951-AB0B-5D699BFDA469}" type="presParOf" srcId="{3DBC6E9B-376C-4D6C-A783-C3CEFF134AFF}" destId="{9F6E6B6E-FDE8-4333-B6AF-B48EC95DF869}" srcOrd="0" destOrd="0" presId="urn:microsoft.com/office/officeart/2008/layout/BendingPictureCaptionList"/>
    <dgm:cxn modelId="{0EABBB84-EFA1-4E65-A304-3362C013940D}" type="presParOf" srcId="{3DBC6E9B-376C-4D6C-A783-C3CEFF134AFF}" destId="{44102289-70E1-472D-8390-3A481B23EFB1}" srcOrd="1" destOrd="0" presId="urn:microsoft.com/office/officeart/2008/layout/BendingPictureCaptionList"/>
    <dgm:cxn modelId="{1ABA14A2-7853-42B5-BA27-4ADEFD6CE502}" type="presParOf" srcId="{B060F7B2-16A8-4047-8D72-2820AFFDAB60}" destId="{1CB11026-6AAE-4BF6-99C2-E83AD7965CD0}" srcOrd="7" destOrd="0" presId="urn:microsoft.com/office/officeart/2008/layout/BendingPictureCaptionList"/>
    <dgm:cxn modelId="{C5D03BB9-E41A-47E8-86B8-43FF6BAB17C8}" type="presParOf" srcId="{B060F7B2-16A8-4047-8D72-2820AFFDAB60}" destId="{46EE5F95-7B15-47C1-8D15-E0E709704DEC}" srcOrd="8" destOrd="0" presId="urn:microsoft.com/office/officeart/2008/layout/BendingPictureCaptionList"/>
    <dgm:cxn modelId="{2875BFFE-0CC9-41B2-B1AF-0B0CE1B1C3A5}" type="presParOf" srcId="{46EE5F95-7B15-47C1-8D15-E0E709704DEC}" destId="{77EDF2AC-3461-4B93-9B11-55C8C44BE2F2}" srcOrd="0" destOrd="0" presId="urn:microsoft.com/office/officeart/2008/layout/BendingPictureCaptionList"/>
    <dgm:cxn modelId="{138EEF6F-87E8-41CE-9BC6-7CC4FCB6B26B}" type="presParOf" srcId="{46EE5F95-7B15-47C1-8D15-E0E709704DEC}" destId="{D160EDC5-E4C5-48F5-BD2C-CC949C6DDB56}" srcOrd="1" destOrd="0" presId="urn:microsoft.com/office/officeart/2008/layout/BendingPictureCaptionList"/>
    <dgm:cxn modelId="{6BA64E6C-7392-451A-9179-DEBFB350FEEF}" type="presParOf" srcId="{B060F7B2-16A8-4047-8D72-2820AFFDAB60}" destId="{FD1DED44-3E50-474E-888D-C7DB80B1BD7E}" srcOrd="9" destOrd="0" presId="urn:microsoft.com/office/officeart/2008/layout/BendingPictureCaptionList"/>
    <dgm:cxn modelId="{02D6926F-86CD-46F1-9FF7-02399041CD3A}" type="presParOf" srcId="{B060F7B2-16A8-4047-8D72-2820AFFDAB60}" destId="{C778EF01-37B8-476A-8EF0-6FCB3717A175}" srcOrd="10" destOrd="0" presId="urn:microsoft.com/office/officeart/2008/layout/BendingPictureCaptionList"/>
    <dgm:cxn modelId="{1E32292B-A8E4-48A0-B361-D9EE81A4B266}" type="presParOf" srcId="{C778EF01-37B8-476A-8EF0-6FCB3717A175}" destId="{EB1A50F2-32F7-439E-B95C-67FF7C30B00B}" srcOrd="0" destOrd="0" presId="urn:microsoft.com/office/officeart/2008/layout/BendingPictureCaptionList"/>
    <dgm:cxn modelId="{F6C39586-0426-4498-85F8-B6D3BD233B88}" type="presParOf" srcId="{C778EF01-37B8-476A-8EF0-6FCB3717A175}" destId="{7492E104-6D20-4E51-A793-E318410D6179}" srcOrd="1" destOrd="0" presId="urn:microsoft.com/office/officeart/2008/layout/BendingPictureCaptionList"/>
    <dgm:cxn modelId="{FB265F14-223E-4ACA-ABFE-F1D23ADD7501}" type="presParOf" srcId="{B060F7B2-16A8-4047-8D72-2820AFFDAB60}" destId="{2B406FC6-F78B-4F33-8541-BD8DBA80CAA3}" srcOrd="11" destOrd="0" presId="urn:microsoft.com/office/officeart/2008/layout/BendingPictureCaptionList"/>
    <dgm:cxn modelId="{CEF91F01-A726-4888-B303-69519AEF9751}" type="presParOf" srcId="{B060F7B2-16A8-4047-8D72-2820AFFDAB60}" destId="{993B4EA6-3B3F-4356-8623-EC097A8F1140}" srcOrd="12" destOrd="0" presId="urn:microsoft.com/office/officeart/2008/layout/BendingPictureCaptionList"/>
    <dgm:cxn modelId="{22EBA427-C767-4AF6-B9EC-2937077F0F8F}" type="presParOf" srcId="{993B4EA6-3B3F-4356-8623-EC097A8F1140}" destId="{AC0EFB27-4A35-4B7D-870F-6685CF1F3C57}" srcOrd="0" destOrd="0" presId="urn:microsoft.com/office/officeart/2008/layout/BendingPictureCaptionList"/>
    <dgm:cxn modelId="{5AB38BAE-06B1-4637-8B82-1E6B0BF47DE9}" type="presParOf" srcId="{993B4EA6-3B3F-4356-8623-EC097A8F1140}" destId="{572F1802-6B21-49BD-BB0C-334EA4C673C2}" srcOrd="1" destOrd="0" presId="urn:microsoft.com/office/officeart/2008/layout/BendingPictureCaptionList"/>
    <dgm:cxn modelId="{8EB981B7-792F-4029-9BF6-6828D96EFFEB}" type="presParOf" srcId="{B060F7B2-16A8-4047-8D72-2820AFFDAB60}" destId="{B35B4489-934B-42B1-9A13-8D5EDA65B7F8}" srcOrd="13" destOrd="0" presId="urn:microsoft.com/office/officeart/2008/layout/BendingPictureCaptionList"/>
    <dgm:cxn modelId="{7118928F-034A-440C-BC5A-FE69215F2747}" type="presParOf" srcId="{B060F7B2-16A8-4047-8D72-2820AFFDAB60}" destId="{4837D4FF-1319-4A42-99EC-74A8CD7F8CCA}" srcOrd="14" destOrd="0" presId="urn:microsoft.com/office/officeart/2008/layout/BendingPictureCaptionList"/>
    <dgm:cxn modelId="{6D79FC61-9BC2-4338-9C20-54C121EBFEC2}" type="presParOf" srcId="{4837D4FF-1319-4A42-99EC-74A8CD7F8CCA}" destId="{B9B369E8-5752-4347-9035-23DDD9CD9F20}" srcOrd="0" destOrd="0" presId="urn:microsoft.com/office/officeart/2008/layout/BendingPictureCaptionList"/>
    <dgm:cxn modelId="{69388D93-4264-4583-93D0-EED62EB1E385}" type="presParOf" srcId="{4837D4FF-1319-4A42-99EC-74A8CD7F8CCA}" destId="{2AF239B7-2C55-4B68-9FAD-E036A2511924}" srcOrd="1" destOrd="0" presId="urn:microsoft.com/office/officeart/2008/layout/BendingPictureCaptionList"/>
    <dgm:cxn modelId="{7101B199-50A7-4F26-A6B6-28D784D34222}" type="presParOf" srcId="{B060F7B2-16A8-4047-8D72-2820AFFDAB60}" destId="{F3F5F245-7C1B-4237-8EB0-8A4E206A64E3}" srcOrd="15" destOrd="0" presId="urn:microsoft.com/office/officeart/2008/layout/BendingPictureCaptionList"/>
    <dgm:cxn modelId="{10724C9C-F217-449B-A0C8-1B960FB2E73E}" type="presParOf" srcId="{B060F7B2-16A8-4047-8D72-2820AFFDAB60}" destId="{E2F79A8D-A786-4DC5-A8F9-22C669641B76}" srcOrd="16" destOrd="0" presId="urn:microsoft.com/office/officeart/2008/layout/BendingPictureCaptionList"/>
    <dgm:cxn modelId="{2AABC9CB-F745-4C67-8D48-BEA84D7BA585}" type="presParOf" srcId="{E2F79A8D-A786-4DC5-A8F9-22C669641B76}" destId="{FDE57B88-5D12-4916-9B5B-65FAD04A403F}" srcOrd="0" destOrd="0" presId="urn:microsoft.com/office/officeart/2008/layout/BendingPictureCaptionList"/>
    <dgm:cxn modelId="{9E757F6A-BC23-42A5-8AD5-80DF62B6DC21}" type="presParOf" srcId="{E2F79A8D-A786-4DC5-A8F9-22C669641B76}" destId="{BFF7AB09-46DA-4B56-8150-D2BD327FEF79}" srcOrd="1" destOrd="0" presId="urn:microsoft.com/office/officeart/2008/layout/BendingPictureCaptionList"/>
    <dgm:cxn modelId="{B7CB1F6E-FE3C-40B6-B06E-F333E0B72BC0}" type="presParOf" srcId="{B060F7B2-16A8-4047-8D72-2820AFFDAB60}" destId="{8A7E2965-3191-4872-B946-0D30F5F48A3F}" srcOrd="17" destOrd="0" presId="urn:microsoft.com/office/officeart/2008/layout/BendingPictureCaptionList"/>
    <dgm:cxn modelId="{08DB2EF9-4136-4DBD-AE03-65A4D063C814}" type="presParOf" srcId="{B060F7B2-16A8-4047-8D72-2820AFFDAB60}" destId="{280CF880-5D58-44D9-B7CD-5BF15FBDCE07}" srcOrd="18" destOrd="0" presId="urn:microsoft.com/office/officeart/2008/layout/BendingPictureCaptionList"/>
    <dgm:cxn modelId="{C64AE166-74D7-4C25-8B47-2A396F8FB3C6}" type="presParOf" srcId="{280CF880-5D58-44D9-B7CD-5BF15FBDCE07}" destId="{ED259DA7-6301-4101-82E4-EFA06009B5A4}" srcOrd="0" destOrd="0" presId="urn:microsoft.com/office/officeart/2008/layout/BendingPictureCaptionList"/>
    <dgm:cxn modelId="{94A5C0F4-BFA4-42E5-B93A-05644C094866}" type="presParOf" srcId="{280CF880-5D58-44D9-B7CD-5BF15FBDCE07}" destId="{C1B6C72E-ED71-495B-A5A2-5AB696F233E1}" srcOrd="1" destOrd="0" presId="urn:microsoft.com/office/officeart/2008/layout/BendingPictureCaptionList"/>
    <dgm:cxn modelId="{9137A4C5-34C6-454D-A0BF-EA02E713E159}" type="presParOf" srcId="{B060F7B2-16A8-4047-8D72-2820AFFDAB60}" destId="{62556B19-725B-4ED3-A2EA-485782D65962}" srcOrd="19" destOrd="0" presId="urn:microsoft.com/office/officeart/2008/layout/BendingPictureCaptionList"/>
    <dgm:cxn modelId="{7B62F3E7-7876-43FF-8265-D76E1083627D}" type="presParOf" srcId="{B060F7B2-16A8-4047-8D72-2820AFFDAB60}" destId="{07FB46DD-9D6B-458C-BC28-708D13D35246}" srcOrd="20" destOrd="0" presId="urn:microsoft.com/office/officeart/2008/layout/BendingPictureCaptionList"/>
    <dgm:cxn modelId="{B289B846-FCB1-435B-A2CC-368C153ADB62}" type="presParOf" srcId="{07FB46DD-9D6B-458C-BC28-708D13D35246}" destId="{7D4F6E17-ECFC-4351-90E5-7490AAD8E2AB}" srcOrd="0" destOrd="0" presId="urn:microsoft.com/office/officeart/2008/layout/BendingPictureCaptionList"/>
    <dgm:cxn modelId="{398FFBE4-0FF5-480D-AEDC-B45EABD6DA58}" type="presParOf" srcId="{07FB46DD-9D6B-458C-BC28-708D13D35246}" destId="{8F8D9EBA-B6DE-43CB-BAF4-F57633CAB994}" srcOrd="1" destOrd="0" presId="urn:microsoft.com/office/officeart/2008/layout/BendingPictureCaptionList"/>
    <dgm:cxn modelId="{3A20FBE4-AF32-4EBB-872A-D56C17C3C0E9}" type="presParOf" srcId="{B060F7B2-16A8-4047-8D72-2820AFFDAB60}" destId="{A7D2DE2A-72F3-4E3D-BDC0-6DA2B906D64A}" srcOrd="21" destOrd="0" presId="urn:microsoft.com/office/officeart/2008/layout/BendingPictureCaptionList"/>
    <dgm:cxn modelId="{FC17A8FC-63B7-4524-8B04-55CD5D393E55}" type="presParOf" srcId="{B060F7B2-16A8-4047-8D72-2820AFFDAB60}" destId="{AC0A66AF-9130-411E-B91F-5D0435DBA88A}" srcOrd="22" destOrd="0" presId="urn:microsoft.com/office/officeart/2008/layout/BendingPictureCaptionList"/>
    <dgm:cxn modelId="{7E94F9AC-260E-4ED7-AF84-67F3C3BB759F}" type="presParOf" srcId="{AC0A66AF-9130-411E-B91F-5D0435DBA88A}" destId="{BBE545B8-B9D1-443A-8CC3-FBA2235D436A}" srcOrd="0" destOrd="0" presId="urn:microsoft.com/office/officeart/2008/layout/BendingPictureCaptionList"/>
    <dgm:cxn modelId="{FC7028DD-5B1A-4F23-856D-355AE495405A}" type="presParOf" srcId="{AC0A66AF-9130-411E-B91F-5D0435DBA88A}" destId="{8E584FAA-6366-445A-85E4-AF23D81BDEDC}" srcOrd="1" destOrd="0" presId="urn:microsoft.com/office/officeart/2008/layout/BendingPictureCaptionList"/>
    <dgm:cxn modelId="{4DE41541-1290-4694-A9AD-4D32DD7A87C2}" type="presParOf" srcId="{B060F7B2-16A8-4047-8D72-2820AFFDAB60}" destId="{A7E1122F-C561-45FF-9707-DA1441B570D9}" srcOrd="23" destOrd="0" presId="urn:microsoft.com/office/officeart/2008/layout/BendingPictureCaptionList"/>
    <dgm:cxn modelId="{845221FB-6010-4163-8243-F3C875C78432}" type="presParOf" srcId="{B060F7B2-16A8-4047-8D72-2820AFFDAB60}" destId="{16561994-2F78-43B4-BA9C-B111B1AB883C}" srcOrd="24" destOrd="0" presId="urn:microsoft.com/office/officeart/2008/layout/BendingPictureCaptionList"/>
    <dgm:cxn modelId="{8299C756-486B-4A03-89BF-48AA1C41F284}" type="presParOf" srcId="{16561994-2F78-43B4-BA9C-B111B1AB883C}" destId="{A6612BF4-EBCC-4F3B-9367-E7D7BA17C997}" srcOrd="0" destOrd="0" presId="urn:microsoft.com/office/officeart/2008/layout/BendingPictureCaptionList"/>
    <dgm:cxn modelId="{23BC71E4-5532-4DC2-94D3-1DF8267C7575}" type="presParOf" srcId="{16561994-2F78-43B4-BA9C-B111B1AB883C}" destId="{533B6457-04A6-471A-9331-1E3032635F76}" srcOrd="1" destOrd="0" presId="urn:microsoft.com/office/officeart/2008/layout/BendingPictureCaptionList"/>
    <dgm:cxn modelId="{82740921-0188-4D55-98B0-C247CE06E77C}" type="presParOf" srcId="{B060F7B2-16A8-4047-8D72-2820AFFDAB60}" destId="{B82B51A9-4E2B-4CFA-B2FB-0353A4B13446}" srcOrd="25" destOrd="0" presId="urn:microsoft.com/office/officeart/2008/layout/BendingPictureCaptionList"/>
    <dgm:cxn modelId="{D477B9D5-81E8-409B-B1E8-C7C3C968BFF4}" type="presParOf" srcId="{B060F7B2-16A8-4047-8D72-2820AFFDAB60}" destId="{0E536EA5-9307-4C4E-8CD1-C2BE125C99B6}" srcOrd="26" destOrd="0" presId="urn:microsoft.com/office/officeart/2008/layout/BendingPictureCaptionList"/>
    <dgm:cxn modelId="{5EF63D46-FA11-4B51-8FC7-1AC30351F80D}" type="presParOf" srcId="{0E536EA5-9307-4C4E-8CD1-C2BE125C99B6}" destId="{BFBB8F33-D926-436F-BE4D-C1784CEAAFBC}" srcOrd="0" destOrd="0" presId="urn:microsoft.com/office/officeart/2008/layout/BendingPictureCaptionList"/>
    <dgm:cxn modelId="{7CDE500E-E262-4FE1-9ED8-0669BD9B26E1}" type="presParOf" srcId="{0E536EA5-9307-4C4E-8CD1-C2BE125C99B6}" destId="{28A9059A-906A-4A19-8568-004FBC8ABAB0}" srcOrd="1" destOrd="0" presId="urn:microsoft.com/office/officeart/2008/layout/BendingPictureCaptionList"/>
    <dgm:cxn modelId="{5976FE54-0557-4C99-9E52-3A0AEC5278B8}" type="presParOf" srcId="{B060F7B2-16A8-4047-8D72-2820AFFDAB60}" destId="{0D7CE485-9D64-49B4-AED3-B2E03EDCC1CB}" srcOrd="27" destOrd="0" presId="urn:microsoft.com/office/officeart/2008/layout/BendingPictureCaptionList"/>
    <dgm:cxn modelId="{FAA40DE1-A576-4613-A853-619A9FA5391C}" type="presParOf" srcId="{B060F7B2-16A8-4047-8D72-2820AFFDAB60}" destId="{F80EA2EA-FA53-4D76-9A24-D8AD6F36F49E}" srcOrd="28" destOrd="0" presId="urn:microsoft.com/office/officeart/2008/layout/BendingPictureCaptionList"/>
    <dgm:cxn modelId="{226BC8F9-5284-497D-A0A9-790E69AEE6E0}" type="presParOf" srcId="{F80EA2EA-FA53-4D76-9A24-D8AD6F36F49E}" destId="{14D74D4A-9C5F-470D-AC4C-84F8610C684C}" srcOrd="0" destOrd="0" presId="urn:microsoft.com/office/officeart/2008/layout/BendingPictureCaptionList"/>
    <dgm:cxn modelId="{0954DFBE-963B-4CAC-BA6C-9549E8D4EE9F}" type="presParOf" srcId="{F80EA2EA-FA53-4D76-9A24-D8AD6F36F49E}" destId="{DE12F528-6420-46D1-9633-4B0401202907}"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2BF874-92D5-45F3-B0CE-E5A682CDB901}"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95934C66-B7A4-4784-A137-21CEAD308527}">
      <dgm:prSet phldrT="[Text]" custT="1"/>
      <dgm:spPr>
        <a:solidFill>
          <a:srgbClr val="0000CC"/>
        </a:solidFill>
      </dgm:spPr>
      <dgm:t>
        <a:bodyPr/>
        <a:lstStyle/>
        <a:p>
          <a:r>
            <a:rPr lang="en-US" sz="5400" dirty="0">
              <a:latin typeface="Century" panose="02040604050505020304" pitchFamily="18" charset="0"/>
              <a:cs typeface="Times New Roman" panose="02020603050405020304" pitchFamily="18" charset="0"/>
            </a:rPr>
            <a:t>Placement Stage, the money launderer introduces his illegal profits into the financial system using different methods</a:t>
          </a:r>
        </a:p>
      </dgm:t>
    </dgm:pt>
    <dgm:pt modelId="{BDBE07FF-BD6A-410B-A263-7A8CF78D96AF}" type="parTrans" cxnId="{F7712FA6-B26C-4D28-A86B-1DEDBD9692EF}">
      <dgm:prSet/>
      <dgm:spPr/>
      <dgm:t>
        <a:bodyPr/>
        <a:lstStyle/>
        <a:p>
          <a:endParaRPr lang="en-US" sz="5400">
            <a:latin typeface="Century" panose="02040604050505020304" pitchFamily="18" charset="0"/>
            <a:cs typeface="Times New Roman" panose="02020603050405020304" pitchFamily="18" charset="0"/>
          </a:endParaRPr>
        </a:p>
      </dgm:t>
    </dgm:pt>
    <dgm:pt modelId="{9E4531F2-6BB9-4FF4-967D-D948480AFA0D}" type="sibTrans" cxnId="{F7712FA6-B26C-4D28-A86B-1DEDBD9692EF}">
      <dgm:prSet custT="1"/>
      <dgm:spPr/>
      <dgm:t>
        <a:bodyPr/>
        <a:lstStyle/>
        <a:p>
          <a:endParaRPr lang="en-US" sz="4400">
            <a:latin typeface="Century" panose="02040604050505020304" pitchFamily="18" charset="0"/>
            <a:cs typeface="Times New Roman" panose="02020603050405020304" pitchFamily="18" charset="0"/>
          </a:endParaRPr>
        </a:p>
      </dgm:t>
    </dgm:pt>
    <dgm:pt modelId="{AC0F7B99-D904-4092-9B60-EC0A6047ED81}">
      <dgm:prSet custT="1"/>
      <dgm:spPr/>
      <dgm:t>
        <a:bodyPr/>
        <a:lstStyle/>
        <a:p>
          <a:r>
            <a:rPr lang="en-US" sz="5400" dirty="0">
              <a:latin typeface="Century" panose="02040604050505020304" pitchFamily="18" charset="0"/>
              <a:cs typeface="Times New Roman" panose="02020603050405020304" pitchFamily="18" charset="0"/>
            </a:rPr>
            <a:t>Layering Stage, the launderer engages in a series of conversions or movements of the funds to distance them from their source. </a:t>
          </a:r>
          <a:endParaRPr lang="LID4096" sz="5400" dirty="0">
            <a:latin typeface="Century" panose="02040604050505020304" pitchFamily="18" charset="0"/>
            <a:cs typeface="Times New Roman" panose="02020603050405020304" pitchFamily="18" charset="0"/>
          </a:endParaRPr>
        </a:p>
      </dgm:t>
    </dgm:pt>
    <dgm:pt modelId="{68A49E2A-2FA8-459E-9757-8B77B384076E}" type="parTrans" cxnId="{AB9E2B71-589B-4FF3-B702-8DEFA60B386B}">
      <dgm:prSet/>
      <dgm:spPr/>
      <dgm:t>
        <a:bodyPr/>
        <a:lstStyle/>
        <a:p>
          <a:endParaRPr lang="LID4096"/>
        </a:p>
      </dgm:t>
    </dgm:pt>
    <dgm:pt modelId="{08079987-E87C-40BA-BDA7-D7FCA80BCA02}" type="sibTrans" cxnId="{AB9E2B71-589B-4FF3-B702-8DEFA60B386B}">
      <dgm:prSet/>
      <dgm:spPr/>
      <dgm:t>
        <a:bodyPr/>
        <a:lstStyle/>
        <a:p>
          <a:endParaRPr lang="LID4096"/>
        </a:p>
      </dgm:t>
    </dgm:pt>
    <dgm:pt modelId="{B444B126-73A9-4400-BA68-7C79477E0CAA}">
      <dgm:prSet custT="1"/>
      <dgm:spPr>
        <a:solidFill>
          <a:schemeClr val="accent1">
            <a:lumMod val="75000"/>
          </a:schemeClr>
        </a:solidFill>
      </dgm:spPr>
      <dgm:t>
        <a:bodyPr/>
        <a:lstStyle/>
        <a:p>
          <a:r>
            <a:rPr lang="en-US" sz="5400" dirty="0">
              <a:latin typeface="Century" panose="02040604050505020304" pitchFamily="18" charset="0"/>
              <a:cs typeface="Times New Roman" panose="02020603050405020304" pitchFamily="18" charset="0"/>
            </a:rPr>
            <a:t>Integration Stage,  the funds re-enter the legitimate economy by investing the funds into real estate, luxury assets, or business ventures,etc</a:t>
          </a:r>
          <a:endParaRPr lang="LID4096" sz="5400" dirty="0">
            <a:latin typeface="Century" panose="02040604050505020304" pitchFamily="18" charset="0"/>
            <a:cs typeface="Times New Roman" panose="02020603050405020304" pitchFamily="18" charset="0"/>
          </a:endParaRPr>
        </a:p>
      </dgm:t>
    </dgm:pt>
    <dgm:pt modelId="{AD5DC36B-D935-4D31-A640-E0F8F7724EDA}" type="parTrans" cxnId="{F6A974BA-1528-4E8E-808F-ABF97BEEDFC4}">
      <dgm:prSet/>
      <dgm:spPr/>
      <dgm:t>
        <a:bodyPr/>
        <a:lstStyle/>
        <a:p>
          <a:endParaRPr lang="LID4096"/>
        </a:p>
      </dgm:t>
    </dgm:pt>
    <dgm:pt modelId="{58171AA5-5AB4-41CE-8A76-13E1CA348BDD}" type="sibTrans" cxnId="{F6A974BA-1528-4E8E-808F-ABF97BEEDFC4}">
      <dgm:prSet/>
      <dgm:spPr/>
      <dgm:t>
        <a:bodyPr/>
        <a:lstStyle/>
        <a:p>
          <a:endParaRPr lang="LID4096"/>
        </a:p>
      </dgm:t>
    </dgm:pt>
    <dgm:pt modelId="{B99C49A2-2CD1-49A9-98AD-805C237BE5EC}" type="pres">
      <dgm:prSet presAssocID="{FD2BF874-92D5-45F3-B0CE-E5A682CDB901}" presName="Name0" presStyleCnt="0">
        <dgm:presLayoutVars>
          <dgm:dir/>
          <dgm:resizeHandles val="exact"/>
        </dgm:presLayoutVars>
      </dgm:prSet>
      <dgm:spPr/>
    </dgm:pt>
    <dgm:pt modelId="{A72E61EB-AB7F-45F0-B39A-08C904765393}" type="pres">
      <dgm:prSet presAssocID="{95934C66-B7A4-4784-A137-21CEAD308527}" presName="node" presStyleLbl="node1" presStyleIdx="0" presStyleCnt="3">
        <dgm:presLayoutVars>
          <dgm:bulletEnabled val="1"/>
        </dgm:presLayoutVars>
      </dgm:prSet>
      <dgm:spPr/>
    </dgm:pt>
    <dgm:pt modelId="{4512CD63-1029-4441-8BC4-77FF98082573}" type="pres">
      <dgm:prSet presAssocID="{9E4531F2-6BB9-4FF4-967D-D948480AFA0D}" presName="sibTrans" presStyleLbl="sibTrans2D1" presStyleIdx="0" presStyleCnt="2"/>
      <dgm:spPr/>
    </dgm:pt>
    <dgm:pt modelId="{F33EB1F9-5CAA-42BA-8769-54611A6D1594}" type="pres">
      <dgm:prSet presAssocID="{9E4531F2-6BB9-4FF4-967D-D948480AFA0D}" presName="connectorText" presStyleLbl="sibTrans2D1" presStyleIdx="0" presStyleCnt="2"/>
      <dgm:spPr/>
    </dgm:pt>
    <dgm:pt modelId="{534DA5AC-C899-46F5-96D8-E4EF10C0C347}" type="pres">
      <dgm:prSet presAssocID="{AC0F7B99-D904-4092-9B60-EC0A6047ED81}" presName="node" presStyleLbl="node1" presStyleIdx="1" presStyleCnt="3">
        <dgm:presLayoutVars>
          <dgm:bulletEnabled val="1"/>
        </dgm:presLayoutVars>
      </dgm:prSet>
      <dgm:spPr/>
    </dgm:pt>
    <dgm:pt modelId="{F5CB1B96-CDF2-487A-ACF5-7A386364E189}" type="pres">
      <dgm:prSet presAssocID="{08079987-E87C-40BA-BDA7-D7FCA80BCA02}" presName="sibTrans" presStyleLbl="sibTrans2D1" presStyleIdx="1" presStyleCnt="2"/>
      <dgm:spPr/>
    </dgm:pt>
    <dgm:pt modelId="{19D902F5-7C4A-4A02-84B3-1D5D318C2496}" type="pres">
      <dgm:prSet presAssocID="{08079987-E87C-40BA-BDA7-D7FCA80BCA02}" presName="connectorText" presStyleLbl="sibTrans2D1" presStyleIdx="1" presStyleCnt="2"/>
      <dgm:spPr/>
    </dgm:pt>
    <dgm:pt modelId="{E597324D-54D5-44F8-9236-C8EB1FE43AB6}" type="pres">
      <dgm:prSet presAssocID="{B444B126-73A9-4400-BA68-7C79477E0CAA}" presName="node" presStyleLbl="node1" presStyleIdx="2" presStyleCnt="3">
        <dgm:presLayoutVars>
          <dgm:bulletEnabled val="1"/>
        </dgm:presLayoutVars>
      </dgm:prSet>
      <dgm:spPr/>
    </dgm:pt>
  </dgm:ptLst>
  <dgm:cxnLst>
    <dgm:cxn modelId="{2202255D-9F8F-40D1-8546-B55B6FC8FE0D}" type="presOf" srcId="{AC0F7B99-D904-4092-9B60-EC0A6047ED81}" destId="{534DA5AC-C899-46F5-96D8-E4EF10C0C347}" srcOrd="0" destOrd="0" presId="urn:microsoft.com/office/officeart/2005/8/layout/process1"/>
    <dgm:cxn modelId="{AB9E2B71-589B-4FF3-B702-8DEFA60B386B}" srcId="{FD2BF874-92D5-45F3-B0CE-E5A682CDB901}" destId="{AC0F7B99-D904-4092-9B60-EC0A6047ED81}" srcOrd="1" destOrd="0" parTransId="{68A49E2A-2FA8-459E-9757-8B77B384076E}" sibTransId="{08079987-E87C-40BA-BDA7-D7FCA80BCA02}"/>
    <dgm:cxn modelId="{ACEE1A74-BCDB-41A9-B424-0549363D002C}" type="presOf" srcId="{B444B126-73A9-4400-BA68-7C79477E0CAA}" destId="{E597324D-54D5-44F8-9236-C8EB1FE43AB6}" srcOrd="0" destOrd="0" presId="urn:microsoft.com/office/officeart/2005/8/layout/process1"/>
    <dgm:cxn modelId="{4516F37A-DEEF-46CE-9CA7-ECDE4EBB2B9E}" type="presOf" srcId="{FD2BF874-92D5-45F3-B0CE-E5A682CDB901}" destId="{B99C49A2-2CD1-49A9-98AD-805C237BE5EC}" srcOrd="0" destOrd="0" presId="urn:microsoft.com/office/officeart/2005/8/layout/process1"/>
    <dgm:cxn modelId="{B43C419C-1258-451B-9D05-5BAAD1C4BA2A}" type="presOf" srcId="{9E4531F2-6BB9-4FF4-967D-D948480AFA0D}" destId="{4512CD63-1029-4441-8BC4-77FF98082573}" srcOrd="0" destOrd="0" presId="urn:microsoft.com/office/officeart/2005/8/layout/process1"/>
    <dgm:cxn modelId="{0E6EC4A0-D296-4D1B-85A4-9A9E00E31E3E}" type="presOf" srcId="{08079987-E87C-40BA-BDA7-D7FCA80BCA02}" destId="{19D902F5-7C4A-4A02-84B3-1D5D318C2496}" srcOrd="1" destOrd="0" presId="urn:microsoft.com/office/officeart/2005/8/layout/process1"/>
    <dgm:cxn modelId="{F7712FA6-B26C-4D28-A86B-1DEDBD9692EF}" srcId="{FD2BF874-92D5-45F3-B0CE-E5A682CDB901}" destId="{95934C66-B7A4-4784-A137-21CEAD308527}" srcOrd="0" destOrd="0" parTransId="{BDBE07FF-BD6A-410B-A263-7A8CF78D96AF}" sibTransId="{9E4531F2-6BB9-4FF4-967D-D948480AFA0D}"/>
    <dgm:cxn modelId="{4A70BBB5-E1DA-487D-BBFE-081D55E632F6}" type="presOf" srcId="{08079987-E87C-40BA-BDA7-D7FCA80BCA02}" destId="{F5CB1B96-CDF2-487A-ACF5-7A386364E189}" srcOrd="0" destOrd="0" presId="urn:microsoft.com/office/officeart/2005/8/layout/process1"/>
    <dgm:cxn modelId="{F6A974BA-1528-4E8E-808F-ABF97BEEDFC4}" srcId="{FD2BF874-92D5-45F3-B0CE-E5A682CDB901}" destId="{B444B126-73A9-4400-BA68-7C79477E0CAA}" srcOrd="2" destOrd="0" parTransId="{AD5DC36B-D935-4D31-A640-E0F8F7724EDA}" sibTransId="{58171AA5-5AB4-41CE-8A76-13E1CA348BDD}"/>
    <dgm:cxn modelId="{B91D41C2-F203-4B8F-8355-4F1BA6D99151}" type="presOf" srcId="{9E4531F2-6BB9-4FF4-967D-D948480AFA0D}" destId="{F33EB1F9-5CAA-42BA-8769-54611A6D1594}" srcOrd="1" destOrd="0" presId="urn:microsoft.com/office/officeart/2005/8/layout/process1"/>
    <dgm:cxn modelId="{025F32F9-28EF-452C-A9F2-117242100C17}" type="presOf" srcId="{95934C66-B7A4-4784-A137-21CEAD308527}" destId="{A72E61EB-AB7F-45F0-B39A-08C904765393}" srcOrd="0" destOrd="0" presId="urn:microsoft.com/office/officeart/2005/8/layout/process1"/>
    <dgm:cxn modelId="{F514F311-D594-4571-9E93-0E48BE793B44}" type="presParOf" srcId="{B99C49A2-2CD1-49A9-98AD-805C237BE5EC}" destId="{A72E61EB-AB7F-45F0-B39A-08C904765393}" srcOrd="0" destOrd="0" presId="urn:microsoft.com/office/officeart/2005/8/layout/process1"/>
    <dgm:cxn modelId="{CE9F10B3-5AB4-44CE-B24C-33A6AD1AD457}" type="presParOf" srcId="{B99C49A2-2CD1-49A9-98AD-805C237BE5EC}" destId="{4512CD63-1029-4441-8BC4-77FF98082573}" srcOrd="1" destOrd="0" presId="urn:microsoft.com/office/officeart/2005/8/layout/process1"/>
    <dgm:cxn modelId="{515B3342-1380-45CB-AC0D-C830F62F11A9}" type="presParOf" srcId="{4512CD63-1029-4441-8BC4-77FF98082573}" destId="{F33EB1F9-5CAA-42BA-8769-54611A6D1594}" srcOrd="0" destOrd="0" presId="urn:microsoft.com/office/officeart/2005/8/layout/process1"/>
    <dgm:cxn modelId="{BBF9DF3F-E14A-4FD1-81CE-949194A06D94}" type="presParOf" srcId="{B99C49A2-2CD1-49A9-98AD-805C237BE5EC}" destId="{534DA5AC-C899-46F5-96D8-E4EF10C0C347}" srcOrd="2" destOrd="0" presId="urn:microsoft.com/office/officeart/2005/8/layout/process1"/>
    <dgm:cxn modelId="{E53B33EF-FE22-4F07-9DC4-C5375252980B}" type="presParOf" srcId="{B99C49A2-2CD1-49A9-98AD-805C237BE5EC}" destId="{F5CB1B96-CDF2-487A-ACF5-7A386364E189}" srcOrd="3" destOrd="0" presId="urn:microsoft.com/office/officeart/2005/8/layout/process1"/>
    <dgm:cxn modelId="{9874DC19-8792-4988-B69A-CFFCDDBE0204}" type="presParOf" srcId="{F5CB1B96-CDF2-487A-ACF5-7A386364E189}" destId="{19D902F5-7C4A-4A02-84B3-1D5D318C2496}" srcOrd="0" destOrd="0" presId="urn:microsoft.com/office/officeart/2005/8/layout/process1"/>
    <dgm:cxn modelId="{26E53024-7434-4779-A4F0-500D4884D416}" type="presParOf" srcId="{B99C49A2-2CD1-49A9-98AD-805C237BE5EC}" destId="{E597324D-54D5-44F8-9236-C8EB1FE43AB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56587F-EB23-42E5-B509-8E35F5F73942}"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LID4096"/>
        </a:p>
      </dgm:t>
    </dgm:pt>
    <dgm:pt modelId="{17E7A73A-3D6C-4E7C-9076-4FFEBCC5936F}">
      <dgm:prSet phldrT="[Text]"/>
      <dgm:spPr/>
      <dgm:t>
        <a:bodyPr/>
        <a:lstStyle/>
        <a:p>
          <a:r>
            <a:rPr lang="en-US" b="1">
              <a:latin typeface="Century" panose="02040604050505020304" pitchFamily="18" charset="0"/>
            </a:rPr>
            <a:t>Financial Assets</a:t>
          </a:r>
          <a:endParaRPr lang="LID4096" b="1" dirty="0">
            <a:latin typeface="Century" panose="02040604050505020304" pitchFamily="18" charset="0"/>
          </a:endParaRPr>
        </a:p>
      </dgm:t>
    </dgm:pt>
    <dgm:pt modelId="{CDDFCB0A-ECB6-403B-AB93-176740E4B678}" type="parTrans" cxnId="{7B4A81F4-0E9A-4378-9181-DB8BC55E2226}">
      <dgm:prSet/>
      <dgm:spPr/>
      <dgm:t>
        <a:bodyPr/>
        <a:lstStyle/>
        <a:p>
          <a:endParaRPr lang="LID4096" b="1">
            <a:latin typeface="Century" panose="02040604050505020304" pitchFamily="18" charset="0"/>
          </a:endParaRPr>
        </a:p>
      </dgm:t>
    </dgm:pt>
    <dgm:pt modelId="{3258110C-D7E0-4297-B2AA-A1F396AA6D6E}" type="sibTrans" cxnId="{7B4A81F4-0E9A-4378-9181-DB8BC55E2226}">
      <dgm:prSet/>
      <dgm:spPr/>
      <dgm:t>
        <a:bodyPr/>
        <a:lstStyle/>
        <a:p>
          <a:endParaRPr lang="LID4096" b="1">
            <a:latin typeface="Century" panose="02040604050505020304" pitchFamily="18" charset="0"/>
          </a:endParaRPr>
        </a:p>
      </dgm:t>
    </dgm:pt>
    <dgm:pt modelId="{40609D35-3AB1-4DBE-82AA-C6C827A4468C}">
      <dgm:prSet/>
      <dgm:spPr/>
      <dgm:t>
        <a:bodyPr/>
        <a:lstStyle/>
        <a:p>
          <a:r>
            <a:rPr lang="en-US" b="1" dirty="0">
              <a:latin typeface="Century" panose="02040604050505020304" pitchFamily="18" charset="0"/>
            </a:rPr>
            <a:t>Financial Institutions</a:t>
          </a:r>
          <a:endParaRPr lang="LID4096" b="1" dirty="0">
            <a:latin typeface="Century" panose="02040604050505020304" pitchFamily="18" charset="0"/>
          </a:endParaRPr>
        </a:p>
      </dgm:t>
    </dgm:pt>
    <dgm:pt modelId="{08C8F5EA-EE71-42EA-BA32-8F39CB2FBD17}" type="parTrans" cxnId="{91FB6626-F749-4CB8-9FCA-318E7DCAE59A}">
      <dgm:prSet/>
      <dgm:spPr/>
      <dgm:t>
        <a:bodyPr/>
        <a:lstStyle/>
        <a:p>
          <a:endParaRPr lang="LID4096" b="1">
            <a:latin typeface="Century" panose="02040604050505020304" pitchFamily="18" charset="0"/>
          </a:endParaRPr>
        </a:p>
      </dgm:t>
    </dgm:pt>
    <dgm:pt modelId="{FB19B424-28E7-46D8-AAF8-EDD8201A63F0}" type="sibTrans" cxnId="{91FB6626-F749-4CB8-9FCA-318E7DCAE59A}">
      <dgm:prSet/>
      <dgm:spPr/>
      <dgm:t>
        <a:bodyPr/>
        <a:lstStyle/>
        <a:p>
          <a:endParaRPr lang="LID4096" b="1">
            <a:latin typeface="Century" panose="02040604050505020304" pitchFamily="18" charset="0"/>
          </a:endParaRPr>
        </a:p>
      </dgm:t>
    </dgm:pt>
    <dgm:pt modelId="{788812C7-B640-4B9F-9E18-8111F79E1E09}">
      <dgm:prSet/>
      <dgm:spPr/>
      <dgm:t>
        <a:bodyPr/>
        <a:lstStyle/>
        <a:p>
          <a:r>
            <a:rPr lang="en-US" b="1" dirty="0">
              <a:latin typeface="Century" panose="02040604050505020304" pitchFamily="18" charset="0"/>
            </a:rPr>
            <a:t>Financial Markets</a:t>
          </a:r>
          <a:endParaRPr lang="LID4096" b="1" dirty="0">
            <a:latin typeface="Century" panose="02040604050505020304" pitchFamily="18" charset="0"/>
          </a:endParaRPr>
        </a:p>
      </dgm:t>
    </dgm:pt>
    <dgm:pt modelId="{1DBE98F6-4A60-4FA7-9068-78E16129F57F}" type="parTrans" cxnId="{D70A720E-94C4-4746-9C13-4122DA74E397}">
      <dgm:prSet/>
      <dgm:spPr/>
      <dgm:t>
        <a:bodyPr/>
        <a:lstStyle/>
        <a:p>
          <a:endParaRPr lang="LID4096" b="1">
            <a:latin typeface="Century" panose="02040604050505020304" pitchFamily="18" charset="0"/>
          </a:endParaRPr>
        </a:p>
      </dgm:t>
    </dgm:pt>
    <dgm:pt modelId="{E70F84D7-0B74-44CE-9B10-59C2167C8CFF}" type="sibTrans" cxnId="{D70A720E-94C4-4746-9C13-4122DA74E397}">
      <dgm:prSet/>
      <dgm:spPr/>
      <dgm:t>
        <a:bodyPr/>
        <a:lstStyle/>
        <a:p>
          <a:endParaRPr lang="LID4096" b="1">
            <a:latin typeface="Century" panose="02040604050505020304" pitchFamily="18" charset="0"/>
          </a:endParaRPr>
        </a:p>
      </dgm:t>
    </dgm:pt>
    <dgm:pt modelId="{37D91C80-E227-4438-9032-82A20E0276F9}">
      <dgm:prSet/>
      <dgm:spPr/>
      <dgm:t>
        <a:bodyPr/>
        <a:lstStyle/>
        <a:p>
          <a:r>
            <a:rPr lang="en-US" b="1" dirty="0">
              <a:latin typeface="Century" panose="02040604050505020304" pitchFamily="18" charset="0"/>
            </a:rPr>
            <a:t>Financial Rates of Return</a:t>
          </a:r>
          <a:endParaRPr lang="LID4096" b="1" dirty="0">
            <a:latin typeface="Century" panose="02040604050505020304" pitchFamily="18" charset="0"/>
          </a:endParaRPr>
        </a:p>
      </dgm:t>
    </dgm:pt>
    <dgm:pt modelId="{43BB9EDE-4885-44E8-960A-C33E47288428}" type="parTrans" cxnId="{6DCCF62B-E23E-4502-B2AE-97D7517378A6}">
      <dgm:prSet/>
      <dgm:spPr/>
      <dgm:t>
        <a:bodyPr/>
        <a:lstStyle/>
        <a:p>
          <a:endParaRPr lang="LID4096" b="1">
            <a:latin typeface="Century" panose="02040604050505020304" pitchFamily="18" charset="0"/>
          </a:endParaRPr>
        </a:p>
      </dgm:t>
    </dgm:pt>
    <dgm:pt modelId="{8D88F075-1BD0-47E8-8288-A51D976019C4}" type="sibTrans" cxnId="{6DCCF62B-E23E-4502-B2AE-97D7517378A6}">
      <dgm:prSet/>
      <dgm:spPr/>
      <dgm:t>
        <a:bodyPr/>
        <a:lstStyle/>
        <a:p>
          <a:endParaRPr lang="LID4096" b="1">
            <a:latin typeface="Century" panose="02040604050505020304" pitchFamily="18" charset="0"/>
          </a:endParaRPr>
        </a:p>
      </dgm:t>
    </dgm:pt>
    <dgm:pt modelId="{1BC6A65E-B004-47F2-AC5C-BE552A0C31DE}">
      <dgm:prSet/>
      <dgm:spPr/>
      <dgm:t>
        <a:bodyPr/>
        <a:lstStyle/>
        <a:p>
          <a:r>
            <a:rPr lang="en-US" b="1" dirty="0">
              <a:latin typeface="Century" panose="02040604050505020304" pitchFamily="18" charset="0"/>
            </a:rPr>
            <a:t>Financial Instruments</a:t>
          </a:r>
          <a:endParaRPr lang="LID4096" b="1" dirty="0">
            <a:latin typeface="Century" panose="02040604050505020304" pitchFamily="18" charset="0"/>
          </a:endParaRPr>
        </a:p>
      </dgm:t>
    </dgm:pt>
    <dgm:pt modelId="{45201185-9262-440D-8A4E-0AF3923530D7}" type="parTrans" cxnId="{4E0CB806-D4C3-4D03-BBA6-CAEEA219C03C}">
      <dgm:prSet/>
      <dgm:spPr/>
      <dgm:t>
        <a:bodyPr/>
        <a:lstStyle/>
        <a:p>
          <a:endParaRPr lang="LID4096" b="1">
            <a:latin typeface="Century" panose="02040604050505020304" pitchFamily="18" charset="0"/>
          </a:endParaRPr>
        </a:p>
      </dgm:t>
    </dgm:pt>
    <dgm:pt modelId="{6DE3AFE7-FBD0-4FCE-9AFB-D5B551F43872}" type="sibTrans" cxnId="{4E0CB806-D4C3-4D03-BBA6-CAEEA219C03C}">
      <dgm:prSet/>
      <dgm:spPr/>
      <dgm:t>
        <a:bodyPr/>
        <a:lstStyle/>
        <a:p>
          <a:endParaRPr lang="LID4096" b="1">
            <a:latin typeface="Century" panose="02040604050505020304" pitchFamily="18" charset="0"/>
          </a:endParaRPr>
        </a:p>
      </dgm:t>
    </dgm:pt>
    <dgm:pt modelId="{1B9497B8-AA37-4FC4-82CB-79013231F8E4}">
      <dgm:prSet/>
      <dgm:spPr/>
      <dgm:t>
        <a:bodyPr/>
        <a:lstStyle/>
        <a:p>
          <a:r>
            <a:rPr lang="en-US" b="1" dirty="0">
              <a:latin typeface="Century" panose="02040604050505020304" pitchFamily="18" charset="0"/>
            </a:rPr>
            <a:t>Financial Services</a:t>
          </a:r>
          <a:endParaRPr lang="LID4096" b="1" dirty="0">
            <a:latin typeface="Century" panose="02040604050505020304" pitchFamily="18" charset="0"/>
          </a:endParaRPr>
        </a:p>
      </dgm:t>
    </dgm:pt>
    <dgm:pt modelId="{4D3C02A8-9E3A-4FC5-94DF-182C6183BA7A}" type="parTrans" cxnId="{0E8A51F6-913C-4EC1-BF32-0C8BF234F25D}">
      <dgm:prSet/>
      <dgm:spPr/>
      <dgm:t>
        <a:bodyPr/>
        <a:lstStyle/>
        <a:p>
          <a:endParaRPr lang="LID4096" b="1">
            <a:latin typeface="Century" panose="02040604050505020304" pitchFamily="18" charset="0"/>
          </a:endParaRPr>
        </a:p>
      </dgm:t>
    </dgm:pt>
    <dgm:pt modelId="{0CAFAE19-5254-49BA-AE08-CE725857552D}" type="sibTrans" cxnId="{0E8A51F6-913C-4EC1-BF32-0C8BF234F25D}">
      <dgm:prSet/>
      <dgm:spPr/>
      <dgm:t>
        <a:bodyPr/>
        <a:lstStyle/>
        <a:p>
          <a:endParaRPr lang="LID4096" b="1">
            <a:latin typeface="Century" panose="02040604050505020304" pitchFamily="18" charset="0"/>
          </a:endParaRPr>
        </a:p>
      </dgm:t>
    </dgm:pt>
    <dgm:pt modelId="{67674633-09F1-4CAF-89E3-0F2069F9571D}" type="pres">
      <dgm:prSet presAssocID="{6456587F-EB23-42E5-B509-8E35F5F73942}" presName="diagram" presStyleCnt="0">
        <dgm:presLayoutVars>
          <dgm:dir/>
        </dgm:presLayoutVars>
      </dgm:prSet>
      <dgm:spPr/>
    </dgm:pt>
    <dgm:pt modelId="{8F0FBC01-B6DD-477D-8247-AE5C589DF9A5}" type="pres">
      <dgm:prSet presAssocID="{17E7A73A-3D6C-4E7C-9076-4FFEBCC5936F}" presName="composite" presStyleCnt="0"/>
      <dgm:spPr/>
    </dgm:pt>
    <dgm:pt modelId="{29E6A7DD-3B5A-4E75-9FAF-B632FD491E25}" type="pres">
      <dgm:prSet presAssocID="{17E7A73A-3D6C-4E7C-9076-4FFEBCC5936F}" presName="Image" presStyleLbl="bgShp" presStyleIdx="0" presStyleCnt="6"/>
      <dgm:spPr>
        <a:blipFill rotWithShape="1">
          <a:blip xmlns:r="http://schemas.openxmlformats.org/officeDocument/2006/relationships" r:embed="rId1"/>
          <a:srcRect/>
          <a:stretch>
            <a:fillRect t="-21000" b="-21000"/>
          </a:stretch>
        </a:blipFill>
      </dgm:spPr>
    </dgm:pt>
    <dgm:pt modelId="{7208AEB7-A973-411F-A27B-CFF150059547}" type="pres">
      <dgm:prSet presAssocID="{17E7A73A-3D6C-4E7C-9076-4FFEBCC5936F}" presName="Parent" presStyleLbl="node0" presStyleIdx="0" presStyleCnt="6">
        <dgm:presLayoutVars>
          <dgm:bulletEnabled val="1"/>
        </dgm:presLayoutVars>
      </dgm:prSet>
      <dgm:spPr/>
    </dgm:pt>
    <dgm:pt modelId="{C725BE82-C19B-47D2-8C3E-654DE8682FEE}" type="pres">
      <dgm:prSet presAssocID="{3258110C-D7E0-4297-B2AA-A1F396AA6D6E}" presName="sibTrans" presStyleCnt="0"/>
      <dgm:spPr/>
    </dgm:pt>
    <dgm:pt modelId="{32C2C793-A8A9-4676-896F-1C81947FF1C8}" type="pres">
      <dgm:prSet presAssocID="{40609D35-3AB1-4DBE-82AA-C6C827A4468C}" presName="composite" presStyleCnt="0"/>
      <dgm:spPr/>
    </dgm:pt>
    <dgm:pt modelId="{60AC0129-DA2E-4BF9-AB01-F8FB5C9FC5BA}" type="pres">
      <dgm:prSet presAssocID="{40609D35-3AB1-4DBE-82AA-C6C827A4468C}" presName="Image" presStyleLbl="bgShp"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25400">
          <a:solidFill>
            <a:srgbClr val="002060"/>
          </a:solidFill>
        </a:ln>
      </dgm:spPr>
    </dgm:pt>
    <dgm:pt modelId="{7EE94B0B-6C78-428C-9432-98F158DDFEC5}" type="pres">
      <dgm:prSet presAssocID="{40609D35-3AB1-4DBE-82AA-C6C827A4468C}" presName="Parent" presStyleLbl="node0" presStyleIdx="1" presStyleCnt="6">
        <dgm:presLayoutVars>
          <dgm:bulletEnabled val="1"/>
        </dgm:presLayoutVars>
      </dgm:prSet>
      <dgm:spPr/>
    </dgm:pt>
    <dgm:pt modelId="{DB4A8F9E-EB8C-468B-ADD5-8715D8DF2B57}" type="pres">
      <dgm:prSet presAssocID="{FB19B424-28E7-46D8-AAF8-EDD8201A63F0}" presName="sibTrans" presStyleCnt="0"/>
      <dgm:spPr/>
    </dgm:pt>
    <dgm:pt modelId="{86098463-E3AB-4EA6-8E94-FDB69F16979C}" type="pres">
      <dgm:prSet presAssocID="{788812C7-B640-4B9F-9E18-8111F79E1E09}" presName="composite" presStyleCnt="0"/>
      <dgm:spPr/>
    </dgm:pt>
    <dgm:pt modelId="{30625A04-5BC2-4406-8370-A59B1BFCD774}" type="pres">
      <dgm:prSet presAssocID="{788812C7-B640-4B9F-9E18-8111F79E1E09}" presName="Image" presStyleLbl="bgShp" presStyleIdx="2" presStyleCnt="6"/>
      <dgm:spPr>
        <a:blipFill>
          <a:blip xmlns:r="http://schemas.openxmlformats.org/officeDocument/2006/relationships" r:embed="rId3"/>
          <a:srcRect/>
          <a:stretch>
            <a:fillRect l="-32000" r="-32000"/>
          </a:stretch>
        </a:blipFill>
      </dgm:spPr>
    </dgm:pt>
    <dgm:pt modelId="{94751565-9F17-4140-875E-7EC8B4F1F782}" type="pres">
      <dgm:prSet presAssocID="{788812C7-B640-4B9F-9E18-8111F79E1E09}" presName="Parent" presStyleLbl="node0" presStyleIdx="2" presStyleCnt="6">
        <dgm:presLayoutVars>
          <dgm:bulletEnabled val="1"/>
        </dgm:presLayoutVars>
      </dgm:prSet>
      <dgm:spPr/>
    </dgm:pt>
    <dgm:pt modelId="{4503CFCD-BEBB-426D-B107-935F4F659F93}" type="pres">
      <dgm:prSet presAssocID="{E70F84D7-0B74-44CE-9B10-59C2167C8CFF}" presName="sibTrans" presStyleCnt="0"/>
      <dgm:spPr/>
    </dgm:pt>
    <dgm:pt modelId="{E9804300-DA41-403C-B367-44C811FC6220}" type="pres">
      <dgm:prSet presAssocID="{37D91C80-E227-4438-9032-82A20E0276F9}" presName="composite" presStyleCnt="0"/>
      <dgm:spPr/>
    </dgm:pt>
    <dgm:pt modelId="{1B423E44-BB6C-4440-8165-D78567392E81}" type="pres">
      <dgm:prSet presAssocID="{37D91C80-E227-4438-9032-82A20E0276F9}" presName="Image" presStyleLbl="bgShp"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pt>
    <dgm:pt modelId="{7CC9B564-7EFE-46EB-930F-6CCD5B3EB78E}" type="pres">
      <dgm:prSet presAssocID="{37D91C80-E227-4438-9032-82A20E0276F9}" presName="Parent" presStyleLbl="node0" presStyleIdx="3" presStyleCnt="6">
        <dgm:presLayoutVars>
          <dgm:bulletEnabled val="1"/>
        </dgm:presLayoutVars>
      </dgm:prSet>
      <dgm:spPr/>
    </dgm:pt>
    <dgm:pt modelId="{D9CE7180-2518-4B24-813A-1796273053BD}" type="pres">
      <dgm:prSet presAssocID="{8D88F075-1BD0-47E8-8288-A51D976019C4}" presName="sibTrans" presStyleCnt="0"/>
      <dgm:spPr/>
    </dgm:pt>
    <dgm:pt modelId="{F7C3B12D-D248-432F-85D7-3E7C390AB60E}" type="pres">
      <dgm:prSet presAssocID="{1BC6A65E-B004-47F2-AC5C-BE552A0C31DE}" presName="composite" presStyleCnt="0"/>
      <dgm:spPr/>
    </dgm:pt>
    <dgm:pt modelId="{DC71E638-026A-46A9-B4ED-4EC7EA6DE23F}" type="pres">
      <dgm:prSet presAssocID="{1BC6A65E-B004-47F2-AC5C-BE552A0C31DE}" presName="Image" presStyleLbl="bgShp"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a:ln w="28575">
          <a:solidFill>
            <a:schemeClr val="accent4"/>
          </a:solidFill>
        </a:ln>
      </dgm:spPr>
    </dgm:pt>
    <dgm:pt modelId="{484DDE14-1892-44DE-93B4-BDF2A03913BC}" type="pres">
      <dgm:prSet presAssocID="{1BC6A65E-B004-47F2-AC5C-BE552A0C31DE}" presName="Parent" presStyleLbl="node0" presStyleIdx="4" presStyleCnt="6">
        <dgm:presLayoutVars>
          <dgm:bulletEnabled val="1"/>
        </dgm:presLayoutVars>
      </dgm:prSet>
      <dgm:spPr/>
    </dgm:pt>
    <dgm:pt modelId="{5BB85061-DB2A-42A3-ACFB-3853A7F687DF}" type="pres">
      <dgm:prSet presAssocID="{6DE3AFE7-FBD0-4FCE-9AFB-D5B551F43872}" presName="sibTrans" presStyleCnt="0"/>
      <dgm:spPr/>
    </dgm:pt>
    <dgm:pt modelId="{797D9427-A49A-4861-909C-5C95BD7B57A8}" type="pres">
      <dgm:prSet presAssocID="{1B9497B8-AA37-4FC4-82CB-79013231F8E4}" presName="composite" presStyleCnt="0"/>
      <dgm:spPr/>
    </dgm:pt>
    <dgm:pt modelId="{73CE7E76-348D-4B03-BCFE-6853BA58A4AC}" type="pres">
      <dgm:prSet presAssocID="{1B9497B8-AA37-4FC4-82CB-79013231F8E4}" presName="Image" presStyleLbl="bgShp"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6000" r="-16000"/>
          </a:stretch>
        </a:blipFill>
        <a:ln w="25400">
          <a:solidFill>
            <a:srgbClr val="002060"/>
          </a:solidFill>
        </a:ln>
      </dgm:spPr>
    </dgm:pt>
    <dgm:pt modelId="{B3CEA2B5-6730-48A7-B303-A48C83553D1D}" type="pres">
      <dgm:prSet presAssocID="{1B9497B8-AA37-4FC4-82CB-79013231F8E4}" presName="Parent" presStyleLbl="node0" presStyleIdx="5" presStyleCnt="6">
        <dgm:presLayoutVars>
          <dgm:bulletEnabled val="1"/>
        </dgm:presLayoutVars>
      </dgm:prSet>
      <dgm:spPr/>
    </dgm:pt>
  </dgm:ptLst>
  <dgm:cxnLst>
    <dgm:cxn modelId="{4E0CB806-D4C3-4D03-BBA6-CAEEA219C03C}" srcId="{6456587F-EB23-42E5-B509-8E35F5F73942}" destId="{1BC6A65E-B004-47F2-AC5C-BE552A0C31DE}" srcOrd="4" destOrd="0" parTransId="{45201185-9262-440D-8A4E-0AF3923530D7}" sibTransId="{6DE3AFE7-FBD0-4FCE-9AFB-D5B551F43872}"/>
    <dgm:cxn modelId="{D70A720E-94C4-4746-9C13-4122DA74E397}" srcId="{6456587F-EB23-42E5-B509-8E35F5F73942}" destId="{788812C7-B640-4B9F-9E18-8111F79E1E09}" srcOrd="2" destOrd="0" parTransId="{1DBE98F6-4A60-4FA7-9068-78E16129F57F}" sibTransId="{E70F84D7-0B74-44CE-9B10-59C2167C8CFF}"/>
    <dgm:cxn modelId="{D20D0520-BE60-46F9-A267-B8E6CAF96402}" type="presOf" srcId="{40609D35-3AB1-4DBE-82AA-C6C827A4468C}" destId="{7EE94B0B-6C78-428C-9432-98F158DDFEC5}" srcOrd="0" destOrd="0" presId="urn:microsoft.com/office/officeart/2008/layout/BendingPictureCaption"/>
    <dgm:cxn modelId="{7F30E125-F3F0-451F-A86D-99B7ABD8C1EA}" type="presOf" srcId="{37D91C80-E227-4438-9032-82A20E0276F9}" destId="{7CC9B564-7EFE-46EB-930F-6CCD5B3EB78E}" srcOrd="0" destOrd="0" presId="urn:microsoft.com/office/officeart/2008/layout/BendingPictureCaption"/>
    <dgm:cxn modelId="{91FB6626-F749-4CB8-9FCA-318E7DCAE59A}" srcId="{6456587F-EB23-42E5-B509-8E35F5F73942}" destId="{40609D35-3AB1-4DBE-82AA-C6C827A4468C}" srcOrd="1" destOrd="0" parTransId="{08C8F5EA-EE71-42EA-BA32-8F39CB2FBD17}" sibTransId="{FB19B424-28E7-46D8-AAF8-EDD8201A63F0}"/>
    <dgm:cxn modelId="{6DCCF62B-E23E-4502-B2AE-97D7517378A6}" srcId="{6456587F-EB23-42E5-B509-8E35F5F73942}" destId="{37D91C80-E227-4438-9032-82A20E0276F9}" srcOrd="3" destOrd="0" parTransId="{43BB9EDE-4885-44E8-960A-C33E47288428}" sibTransId="{8D88F075-1BD0-47E8-8288-A51D976019C4}"/>
    <dgm:cxn modelId="{69241875-900D-4005-AA6D-14C5E1152B17}" type="presOf" srcId="{6456587F-EB23-42E5-B509-8E35F5F73942}" destId="{67674633-09F1-4CAF-89E3-0F2069F9571D}" srcOrd="0" destOrd="0" presId="urn:microsoft.com/office/officeart/2008/layout/BendingPictureCaption"/>
    <dgm:cxn modelId="{4AA12881-1C7D-4FCB-B8BB-3C73CC7AF6AD}" type="presOf" srcId="{1B9497B8-AA37-4FC4-82CB-79013231F8E4}" destId="{B3CEA2B5-6730-48A7-B303-A48C83553D1D}" srcOrd="0" destOrd="0" presId="urn:microsoft.com/office/officeart/2008/layout/BendingPictureCaption"/>
    <dgm:cxn modelId="{4B930191-AEC3-4764-8A05-CAEBF21D3DD6}" type="presOf" srcId="{17E7A73A-3D6C-4E7C-9076-4FFEBCC5936F}" destId="{7208AEB7-A973-411F-A27B-CFF150059547}" srcOrd="0" destOrd="0" presId="urn:microsoft.com/office/officeart/2008/layout/BendingPictureCaption"/>
    <dgm:cxn modelId="{2D823DE2-F906-41A2-BA96-9A78D2ADC7ED}" type="presOf" srcId="{788812C7-B640-4B9F-9E18-8111F79E1E09}" destId="{94751565-9F17-4140-875E-7EC8B4F1F782}" srcOrd="0" destOrd="0" presId="urn:microsoft.com/office/officeart/2008/layout/BendingPictureCaption"/>
    <dgm:cxn modelId="{7B4A81F4-0E9A-4378-9181-DB8BC55E2226}" srcId="{6456587F-EB23-42E5-B509-8E35F5F73942}" destId="{17E7A73A-3D6C-4E7C-9076-4FFEBCC5936F}" srcOrd="0" destOrd="0" parTransId="{CDDFCB0A-ECB6-403B-AB93-176740E4B678}" sibTransId="{3258110C-D7E0-4297-B2AA-A1F396AA6D6E}"/>
    <dgm:cxn modelId="{0E8A51F6-913C-4EC1-BF32-0C8BF234F25D}" srcId="{6456587F-EB23-42E5-B509-8E35F5F73942}" destId="{1B9497B8-AA37-4FC4-82CB-79013231F8E4}" srcOrd="5" destOrd="0" parTransId="{4D3C02A8-9E3A-4FC5-94DF-182C6183BA7A}" sibTransId="{0CAFAE19-5254-49BA-AE08-CE725857552D}"/>
    <dgm:cxn modelId="{A58BC2F6-3556-4CCC-85C9-F47856283A9B}" type="presOf" srcId="{1BC6A65E-B004-47F2-AC5C-BE552A0C31DE}" destId="{484DDE14-1892-44DE-93B4-BDF2A03913BC}" srcOrd="0" destOrd="0" presId="urn:microsoft.com/office/officeart/2008/layout/BendingPictureCaption"/>
    <dgm:cxn modelId="{5D8603BA-8DFC-4424-B300-464629979476}" type="presParOf" srcId="{67674633-09F1-4CAF-89E3-0F2069F9571D}" destId="{8F0FBC01-B6DD-477D-8247-AE5C589DF9A5}" srcOrd="0" destOrd="0" presId="urn:microsoft.com/office/officeart/2008/layout/BendingPictureCaption"/>
    <dgm:cxn modelId="{DD5A5972-3197-4832-8F98-CDCAABD709D0}" type="presParOf" srcId="{8F0FBC01-B6DD-477D-8247-AE5C589DF9A5}" destId="{29E6A7DD-3B5A-4E75-9FAF-B632FD491E25}" srcOrd="0" destOrd="0" presId="urn:microsoft.com/office/officeart/2008/layout/BendingPictureCaption"/>
    <dgm:cxn modelId="{AA099D85-D052-49A7-89BD-0446B615C387}" type="presParOf" srcId="{8F0FBC01-B6DD-477D-8247-AE5C589DF9A5}" destId="{7208AEB7-A973-411F-A27B-CFF150059547}" srcOrd="1" destOrd="0" presId="urn:microsoft.com/office/officeart/2008/layout/BendingPictureCaption"/>
    <dgm:cxn modelId="{8DA76C24-7E6D-4A1D-9406-4308943DD486}" type="presParOf" srcId="{67674633-09F1-4CAF-89E3-0F2069F9571D}" destId="{C725BE82-C19B-47D2-8C3E-654DE8682FEE}" srcOrd="1" destOrd="0" presId="urn:microsoft.com/office/officeart/2008/layout/BendingPictureCaption"/>
    <dgm:cxn modelId="{FAA0AF17-555B-470A-AD32-C971B93A589C}" type="presParOf" srcId="{67674633-09F1-4CAF-89E3-0F2069F9571D}" destId="{32C2C793-A8A9-4676-896F-1C81947FF1C8}" srcOrd="2" destOrd="0" presId="urn:microsoft.com/office/officeart/2008/layout/BendingPictureCaption"/>
    <dgm:cxn modelId="{30E693CE-7C3A-4734-A0D5-CDC66D19032A}" type="presParOf" srcId="{32C2C793-A8A9-4676-896F-1C81947FF1C8}" destId="{60AC0129-DA2E-4BF9-AB01-F8FB5C9FC5BA}" srcOrd="0" destOrd="0" presId="urn:microsoft.com/office/officeart/2008/layout/BendingPictureCaption"/>
    <dgm:cxn modelId="{99B06B68-3A0B-4ECC-82F0-B97099B51494}" type="presParOf" srcId="{32C2C793-A8A9-4676-896F-1C81947FF1C8}" destId="{7EE94B0B-6C78-428C-9432-98F158DDFEC5}" srcOrd="1" destOrd="0" presId="urn:microsoft.com/office/officeart/2008/layout/BendingPictureCaption"/>
    <dgm:cxn modelId="{9745186A-1BCF-4025-A3EA-E09B9AA6D0DE}" type="presParOf" srcId="{67674633-09F1-4CAF-89E3-0F2069F9571D}" destId="{DB4A8F9E-EB8C-468B-ADD5-8715D8DF2B57}" srcOrd="3" destOrd="0" presId="urn:microsoft.com/office/officeart/2008/layout/BendingPictureCaption"/>
    <dgm:cxn modelId="{E7252301-6F31-4BDD-8E49-BCC087BB215A}" type="presParOf" srcId="{67674633-09F1-4CAF-89E3-0F2069F9571D}" destId="{86098463-E3AB-4EA6-8E94-FDB69F16979C}" srcOrd="4" destOrd="0" presId="urn:microsoft.com/office/officeart/2008/layout/BendingPictureCaption"/>
    <dgm:cxn modelId="{425FF198-8D13-4341-98F1-8A492CD51F42}" type="presParOf" srcId="{86098463-E3AB-4EA6-8E94-FDB69F16979C}" destId="{30625A04-5BC2-4406-8370-A59B1BFCD774}" srcOrd="0" destOrd="0" presId="urn:microsoft.com/office/officeart/2008/layout/BendingPictureCaption"/>
    <dgm:cxn modelId="{65FFFA4C-EEC9-49B9-B8A8-08ADAFD0F680}" type="presParOf" srcId="{86098463-E3AB-4EA6-8E94-FDB69F16979C}" destId="{94751565-9F17-4140-875E-7EC8B4F1F782}" srcOrd="1" destOrd="0" presId="urn:microsoft.com/office/officeart/2008/layout/BendingPictureCaption"/>
    <dgm:cxn modelId="{7FCF0632-FD78-4BAC-AA61-ECD0D360C0D2}" type="presParOf" srcId="{67674633-09F1-4CAF-89E3-0F2069F9571D}" destId="{4503CFCD-BEBB-426D-B107-935F4F659F93}" srcOrd="5" destOrd="0" presId="urn:microsoft.com/office/officeart/2008/layout/BendingPictureCaption"/>
    <dgm:cxn modelId="{28E3152F-626D-42ED-80E1-A00ABDD64E74}" type="presParOf" srcId="{67674633-09F1-4CAF-89E3-0F2069F9571D}" destId="{E9804300-DA41-403C-B367-44C811FC6220}" srcOrd="6" destOrd="0" presId="urn:microsoft.com/office/officeart/2008/layout/BendingPictureCaption"/>
    <dgm:cxn modelId="{CCE69470-901D-4514-960B-D571AC28C6BB}" type="presParOf" srcId="{E9804300-DA41-403C-B367-44C811FC6220}" destId="{1B423E44-BB6C-4440-8165-D78567392E81}" srcOrd="0" destOrd="0" presId="urn:microsoft.com/office/officeart/2008/layout/BendingPictureCaption"/>
    <dgm:cxn modelId="{81E02F65-B668-40A3-9355-EC1A5F2D39F1}" type="presParOf" srcId="{E9804300-DA41-403C-B367-44C811FC6220}" destId="{7CC9B564-7EFE-46EB-930F-6CCD5B3EB78E}" srcOrd="1" destOrd="0" presId="urn:microsoft.com/office/officeart/2008/layout/BendingPictureCaption"/>
    <dgm:cxn modelId="{96E5224B-FDEA-42D1-B6D0-8B0A9AB534C9}" type="presParOf" srcId="{67674633-09F1-4CAF-89E3-0F2069F9571D}" destId="{D9CE7180-2518-4B24-813A-1796273053BD}" srcOrd="7" destOrd="0" presId="urn:microsoft.com/office/officeart/2008/layout/BendingPictureCaption"/>
    <dgm:cxn modelId="{F504CF49-A8BF-4245-A3C2-64889771902B}" type="presParOf" srcId="{67674633-09F1-4CAF-89E3-0F2069F9571D}" destId="{F7C3B12D-D248-432F-85D7-3E7C390AB60E}" srcOrd="8" destOrd="0" presId="urn:microsoft.com/office/officeart/2008/layout/BendingPictureCaption"/>
    <dgm:cxn modelId="{3C70D588-B873-4533-A618-B8402055D579}" type="presParOf" srcId="{F7C3B12D-D248-432F-85D7-3E7C390AB60E}" destId="{DC71E638-026A-46A9-B4ED-4EC7EA6DE23F}" srcOrd="0" destOrd="0" presId="urn:microsoft.com/office/officeart/2008/layout/BendingPictureCaption"/>
    <dgm:cxn modelId="{51BF75E4-15CF-4771-AA34-22DCE00187D8}" type="presParOf" srcId="{F7C3B12D-D248-432F-85D7-3E7C390AB60E}" destId="{484DDE14-1892-44DE-93B4-BDF2A03913BC}" srcOrd="1" destOrd="0" presId="urn:microsoft.com/office/officeart/2008/layout/BendingPictureCaption"/>
    <dgm:cxn modelId="{C4E879AF-8632-41CF-9BD8-9DF75653577C}" type="presParOf" srcId="{67674633-09F1-4CAF-89E3-0F2069F9571D}" destId="{5BB85061-DB2A-42A3-ACFB-3853A7F687DF}" srcOrd="9" destOrd="0" presId="urn:microsoft.com/office/officeart/2008/layout/BendingPictureCaption"/>
    <dgm:cxn modelId="{D10D42C9-0450-49C8-A19D-79FED702EC31}" type="presParOf" srcId="{67674633-09F1-4CAF-89E3-0F2069F9571D}" destId="{797D9427-A49A-4861-909C-5C95BD7B57A8}" srcOrd="10" destOrd="0" presId="urn:microsoft.com/office/officeart/2008/layout/BendingPictureCaption"/>
    <dgm:cxn modelId="{123DB917-74C4-4768-90E2-93838EB3B95F}" type="presParOf" srcId="{797D9427-A49A-4861-909C-5C95BD7B57A8}" destId="{73CE7E76-348D-4B03-BCFE-6853BA58A4AC}" srcOrd="0" destOrd="0" presId="urn:microsoft.com/office/officeart/2008/layout/BendingPictureCaption"/>
    <dgm:cxn modelId="{CA2FDD98-5629-46DC-9959-7CB9202CBBFF}" type="presParOf" srcId="{797D9427-A49A-4861-909C-5C95BD7B57A8}" destId="{B3CEA2B5-6730-48A7-B303-A48C83553D1D}"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75C49E-30FB-4078-ADC7-D6F46B9DF2C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LID4096"/>
        </a:p>
      </dgm:t>
    </dgm:pt>
    <dgm:pt modelId="{363CC47A-5895-4EFA-9F2D-BE0994808B5E}">
      <dgm:prSet phldrT="[Text]"/>
      <dgm:spPr/>
      <dgm:t>
        <a:bodyPr/>
        <a:lstStyle/>
        <a:p>
          <a:r>
            <a:rPr lang="en-US" dirty="0">
              <a:latin typeface="Century" panose="02040604050505020304" pitchFamily="18" charset="0"/>
            </a:rPr>
            <a:t>Employ  </a:t>
          </a:r>
          <a:r>
            <a:rPr lang="en-US" b="1" dirty="0">
              <a:latin typeface="Century" panose="02040604050505020304" pitchFamily="18" charset="0"/>
            </a:rPr>
            <a:t>15,833</a:t>
          </a:r>
          <a:r>
            <a:rPr lang="en-US" dirty="0">
              <a:latin typeface="Century" panose="02040604050505020304" pitchFamily="18" charset="0"/>
            </a:rPr>
            <a:t> Youth @ Monthly Stipend of </a:t>
          </a:r>
          <a:r>
            <a:rPr lang="en-US" strike="dblStrike" baseline="0" dirty="0">
              <a:latin typeface="Century" panose="02040604050505020304" pitchFamily="18" charset="0"/>
            </a:rPr>
            <a:t>N</a:t>
          </a:r>
          <a:r>
            <a:rPr lang="en-US" dirty="0">
              <a:latin typeface="Century" panose="02040604050505020304" pitchFamily="18" charset="0"/>
            </a:rPr>
            <a:t>30, 0000.00 Monthly for a Year</a:t>
          </a:r>
          <a:endParaRPr lang="LID4096" dirty="0">
            <a:latin typeface="Century" panose="02040604050505020304" pitchFamily="18" charset="0"/>
          </a:endParaRPr>
        </a:p>
      </dgm:t>
    </dgm:pt>
    <dgm:pt modelId="{756B8032-98B0-43E7-A401-9C4217AB7C5D}" type="parTrans" cxnId="{84369604-C3B5-47E2-AD57-CC3B1DA031C0}">
      <dgm:prSet/>
      <dgm:spPr/>
      <dgm:t>
        <a:bodyPr/>
        <a:lstStyle/>
        <a:p>
          <a:endParaRPr lang="LID4096">
            <a:latin typeface="Century" panose="02040604050505020304" pitchFamily="18" charset="0"/>
          </a:endParaRPr>
        </a:p>
      </dgm:t>
    </dgm:pt>
    <dgm:pt modelId="{4DE2E6E1-F363-48A5-867F-36C3C65C84CC}" type="sibTrans" cxnId="{84369604-C3B5-47E2-AD57-CC3B1DA031C0}">
      <dgm:prSet/>
      <dgm:spPr/>
      <dgm:t>
        <a:bodyPr/>
        <a:lstStyle/>
        <a:p>
          <a:endParaRPr lang="LID4096">
            <a:latin typeface="Century" panose="02040604050505020304" pitchFamily="18" charset="0"/>
          </a:endParaRPr>
        </a:p>
      </dgm:t>
    </dgm:pt>
    <dgm:pt modelId="{1DD1FF39-16E6-4A33-BC4F-DB74EC224382}">
      <dgm:prSet/>
      <dgm:spPr/>
      <dgm:t>
        <a:bodyPr/>
        <a:lstStyle/>
        <a:p>
          <a:r>
            <a:rPr lang="en-US" dirty="0">
              <a:latin typeface="Century" panose="02040604050505020304" pitchFamily="18" charset="0"/>
            </a:rPr>
            <a:t>Pay  </a:t>
          </a:r>
          <a:r>
            <a:rPr lang="en-US" b="1" dirty="0">
              <a:latin typeface="Century" panose="02040604050505020304" pitchFamily="18" charset="0"/>
            </a:rPr>
            <a:t>95,000</a:t>
          </a:r>
          <a:r>
            <a:rPr lang="en-US" dirty="0">
              <a:latin typeface="Century" panose="02040604050505020304" pitchFamily="18" charset="0"/>
            </a:rPr>
            <a:t> Poor and Vulnerable Households @ Monthly Stipend of </a:t>
          </a:r>
          <a:r>
            <a:rPr lang="en-US" strike="dblStrike" baseline="0" dirty="0">
              <a:latin typeface="Century" panose="02040604050505020304" pitchFamily="18" charset="0"/>
            </a:rPr>
            <a:t>N</a:t>
          </a:r>
          <a:r>
            <a:rPr lang="en-US" dirty="0">
              <a:latin typeface="Century" panose="02040604050505020304" pitchFamily="18" charset="0"/>
            </a:rPr>
            <a:t>5, 0000.00 Monthly</a:t>
          </a:r>
          <a:endParaRPr lang="LID4096" dirty="0">
            <a:latin typeface="Century" panose="02040604050505020304" pitchFamily="18" charset="0"/>
          </a:endParaRPr>
        </a:p>
      </dgm:t>
    </dgm:pt>
    <dgm:pt modelId="{4195E500-D81E-413D-9171-80CB45A34B63}" type="parTrans" cxnId="{E23485B0-3836-4E45-A8FB-10F83B3CD34E}">
      <dgm:prSet/>
      <dgm:spPr/>
      <dgm:t>
        <a:bodyPr/>
        <a:lstStyle/>
        <a:p>
          <a:endParaRPr lang="LID4096">
            <a:latin typeface="Century" panose="02040604050505020304" pitchFamily="18" charset="0"/>
          </a:endParaRPr>
        </a:p>
      </dgm:t>
    </dgm:pt>
    <dgm:pt modelId="{50F5546F-C9E6-49C3-90C4-1D6EE78E3E88}" type="sibTrans" cxnId="{E23485B0-3836-4E45-A8FB-10F83B3CD34E}">
      <dgm:prSet/>
      <dgm:spPr/>
      <dgm:t>
        <a:bodyPr/>
        <a:lstStyle/>
        <a:p>
          <a:endParaRPr lang="LID4096">
            <a:latin typeface="Century" panose="02040604050505020304" pitchFamily="18" charset="0"/>
          </a:endParaRPr>
        </a:p>
      </dgm:t>
    </dgm:pt>
    <dgm:pt modelId="{3DA9EB06-B981-4F4C-94DB-D94E8F82F5E1}">
      <dgm:prSet/>
      <dgm:spPr/>
      <dgm:t>
        <a:bodyPr/>
        <a:lstStyle/>
        <a:p>
          <a:r>
            <a:rPr lang="en-US" dirty="0">
              <a:latin typeface="Century" panose="02040604050505020304" pitchFamily="18" charset="0"/>
            </a:rPr>
            <a:t>Give a Loan of </a:t>
          </a:r>
          <a:r>
            <a:rPr lang="en-US" strike="dblStrike" baseline="0" dirty="0">
              <a:latin typeface="Century" panose="02040604050505020304" pitchFamily="18" charset="0"/>
            </a:rPr>
            <a:t>N</a:t>
          </a:r>
          <a:r>
            <a:rPr lang="en-US" dirty="0">
              <a:latin typeface="Century" panose="02040604050505020304" pitchFamily="18" charset="0"/>
            </a:rPr>
            <a:t>10,000.00 each  to </a:t>
          </a:r>
          <a:r>
            <a:rPr lang="en-US" b="1" dirty="0">
              <a:latin typeface="Century" panose="02040604050505020304" pitchFamily="18" charset="0"/>
            </a:rPr>
            <a:t>47,500</a:t>
          </a:r>
          <a:r>
            <a:rPr lang="en-US" dirty="0">
              <a:latin typeface="Century" panose="02040604050505020304" pitchFamily="18" charset="0"/>
            </a:rPr>
            <a:t> Beneficiaries</a:t>
          </a:r>
          <a:endParaRPr lang="LID4096" dirty="0">
            <a:latin typeface="Century" panose="02040604050505020304" pitchFamily="18" charset="0"/>
          </a:endParaRPr>
        </a:p>
      </dgm:t>
    </dgm:pt>
    <dgm:pt modelId="{7B56F602-F7AF-443D-B853-7851820B7AA1}" type="parTrans" cxnId="{0C434225-6936-4CA0-8ACF-5087D1AEFF1B}">
      <dgm:prSet/>
      <dgm:spPr/>
      <dgm:t>
        <a:bodyPr/>
        <a:lstStyle/>
        <a:p>
          <a:endParaRPr lang="LID4096">
            <a:latin typeface="Century" panose="02040604050505020304" pitchFamily="18" charset="0"/>
          </a:endParaRPr>
        </a:p>
      </dgm:t>
    </dgm:pt>
    <dgm:pt modelId="{2227BA46-A1DE-4977-BCED-57BAE19C1785}" type="sibTrans" cxnId="{0C434225-6936-4CA0-8ACF-5087D1AEFF1B}">
      <dgm:prSet/>
      <dgm:spPr/>
      <dgm:t>
        <a:bodyPr/>
        <a:lstStyle/>
        <a:p>
          <a:endParaRPr lang="LID4096">
            <a:latin typeface="Century" panose="02040604050505020304" pitchFamily="18" charset="0"/>
          </a:endParaRPr>
        </a:p>
      </dgm:t>
    </dgm:pt>
    <dgm:pt modelId="{D56FD922-DBBE-418E-B363-682B09EFEF8F}" type="pres">
      <dgm:prSet presAssocID="{4E75C49E-30FB-4078-ADC7-D6F46B9DF2CA}" presName="linear" presStyleCnt="0">
        <dgm:presLayoutVars>
          <dgm:animLvl val="lvl"/>
          <dgm:resizeHandles val="exact"/>
        </dgm:presLayoutVars>
      </dgm:prSet>
      <dgm:spPr/>
    </dgm:pt>
    <dgm:pt modelId="{4A63A783-630C-43FE-A3A1-E22ECCA80126}" type="pres">
      <dgm:prSet presAssocID="{363CC47A-5895-4EFA-9F2D-BE0994808B5E}" presName="parentText" presStyleLbl="node1" presStyleIdx="0" presStyleCnt="3">
        <dgm:presLayoutVars>
          <dgm:chMax val="0"/>
          <dgm:bulletEnabled val="1"/>
        </dgm:presLayoutVars>
      </dgm:prSet>
      <dgm:spPr/>
    </dgm:pt>
    <dgm:pt modelId="{AA333BD3-6452-4C0B-92DE-D98DB9A9FFFB}" type="pres">
      <dgm:prSet presAssocID="{4DE2E6E1-F363-48A5-867F-36C3C65C84CC}" presName="spacer" presStyleCnt="0"/>
      <dgm:spPr/>
    </dgm:pt>
    <dgm:pt modelId="{02F5092B-9825-4381-90C0-FB7C297240FF}" type="pres">
      <dgm:prSet presAssocID="{1DD1FF39-16E6-4A33-BC4F-DB74EC224382}" presName="parentText" presStyleLbl="node1" presStyleIdx="1" presStyleCnt="3">
        <dgm:presLayoutVars>
          <dgm:chMax val="0"/>
          <dgm:bulletEnabled val="1"/>
        </dgm:presLayoutVars>
      </dgm:prSet>
      <dgm:spPr/>
    </dgm:pt>
    <dgm:pt modelId="{0C047B07-67B5-4D9E-916A-E8D7A0E6952B}" type="pres">
      <dgm:prSet presAssocID="{50F5546F-C9E6-49C3-90C4-1D6EE78E3E88}" presName="spacer" presStyleCnt="0"/>
      <dgm:spPr/>
    </dgm:pt>
    <dgm:pt modelId="{15B31B4F-5055-4E06-AEB0-95F213E9115A}" type="pres">
      <dgm:prSet presAssocID="{3DA9EB06-B981-4F4C-94DB-D94E8F82F5E1}" presName="parentText" presStyleLbl="node1" presStyleIdx="2" presStyleCnt="3">
        <dgm:presLayoutVars>
          <dgm:chMax val="0"/>
          <dgm:bulletEnabled val="1"/>
        </dgm:presLayoutVars>
      </dgm:prSet>
      <dgm:spPr/>
    </dgm:pt>
  </dgm:ptLst>
  <dgm:cxnLst>
    <dgm:cxn modelId="{84369604-C3B5-47E2-AD57-CC3B1DA031C0}" srcId="{4E75C49E-30FB-4078-ADC7-D6F46B9DF2CA}" destId="{363CC47A-5895-4EFA-9F2D-BE0994808B5E}" srcOrd="0" destOrd="0" parTransId="{756B8032-98B0-43E7-A401-9C4217AB7C5D}" sibTransId="{4DE2E6E1-F363-48A5-867F-36C3C65C84CC}"/>
    <dgm:cxn modelId="{E283E123-EEB1-45E0-AF64-C4969D47249A}" type="presOf" srcId="{1DD1FF39-16E6-4A33-BC4F-DB74EC224382}" destId="{02F5092B-9825-4381-90C0-FB7C297240FF}" srcOrd="0" destOrd="0" presId="urn:microsoft.com/office/officeart/2005/8/layout/vList2"/>
    <dgm:cxn modelId="{0C434225-6936-4CA0-8ACF-5087D1AEFF1B}" srcId="{4E75C49E-30FB-4078-ADC7-D6F46B9DF2CA}" destId="{3DA9EB06-B981-4F4C-94DB-D94E8F82F5E1}" srcOrd="2" destOrd="0" parTransId="{7B56F602-F7AF-443D-B853-7851820B7AA1}" sibTransId="{2227BA46-A1DE-4977-BCED-57BAE19C1785}"/>
    <dgm:cxn modelId="{40BEE984-C8B2-4C35-AA6A-3CFA7A8F9C40}" type="presOf" srcId="{3DA9EB06-B981-4F4C-94DB-D94E8F82F5E1}" destId="{15B31B4F-5055-4E06-AEB0-95F213E9115A}" srcOrd="0" destOrd="0" presId="urn:microsoft.com/office/officeart/2005/8/layout/vList2"/>
    <dgm:cxn modelId="{758632AA-E8A0-4939-9D5B-8F1BD3D1D65B}" type="presOf" srcId="{363CC47A-5895-4EFA-9F2D-BE0994808B5E}" destId="{4A63A783-630C-43FE-A3A1-E22ECCA80126}" srcOrd="0" destOrd="0" presId="urn:microsoft.com/office/officeart/2005/8/layout/vList2"/>
    <dgm:cxn modelId="{E23485B0-3836-4E45-A8FB-10F83B3CD34E}" srcId="{4E75C49E-30FB-4078-ADC7-D6F46B9DF2CA}" destId="{1DD1FF39-16E6-4A33-BC4F-DB74EC224382}" srcOrd="1" destOrd="0" parTransId="{4195E500-D81E-413D-9171-80CB45A34B63}" sibTransId="{50F5546F-C9E6-49C3-90C4-1D6EE78E3E88}"/>
    <dgm:cxn modelId="{15429DD1-1B14-4DB4-B723-2FF75B17047F}" type="presOf" srcId="{4E75C49E-30FB-4078-ADC7-D6F46B9DF2CA}" destId="{D56FD922-DBBE-418E-B363-682B09EFEF8F}" srcOrd="0" destOrd="0" presId="urn:microsoft.com/office/officeart/2005/8/layout/vList2"/>
    <dgm:cxn modelId="{0A4F6E0D-E2CC-474C-BE7F-CFBE8CFDDF52}" type="presParOf" srcId="{D56FD922-DBBE-418E-B363-682B09EFEF8F}" destId="{4A63A783-630C-43FE-A3A1-E22ECCA80126}" srcOrd="0" destOrd="0" presId="urn:microsoft.com/office/officeart/2005/8/layout/vList2"/>
    <dgm:cxn modelId="{869915A2-5199-4752-B951-FCE1DEF5222A}" type="presParOf" srcId="{D56FD922-DBBE-418E-B363-682B09EFEF8F}" destId="{AA333BD3-6452-4C0B-92DE-D98DB9A9FFFB}" srcOrd="1" destOrd="0" presId="urn:microsoft.com/office/officeart/2005/8/layout/vList2"/>
    <dgm:cxn modelId="{FFB2EFC7-CDE7-41B4-B889-18D8F2CEDD73}" type="presParOf" srcId="{D56FD922-DBBE-418E-B363-682B09EFEF8F}" destId="{02F5092B-9825-4381-90C0-FB7C297240FF}" srcOrd="2" destOrd="0" presId="urn:microsoft.com/office/officeart/2005/8/layout/vList2"/>
    <dgm:cxn modelId="{B60CB172-81E8-4D31-968B-CDFFCDD04F4C}" type="presParOf" srcId="{D56FD922-DBBE-418E-B363-682B09EFEF8F}" destId="{0C047B07-67B5-4D9E-916A-E8D7A0E6952B}" srcOrd="3" destOrd="0" presId="urn:microsoft.com/office/officeart/2005/8/layout/vList2"/>
    <dgm:cxn modelId="{599E2F5F-0C89-4EB7-B9D4-6011B94A3B76}" type="presParOf" srcId="{D56FD922-DBBE-418E-B363-682B09EFEF8F}" destId="{15B31B4F-5055-4E06-AEB0-95F213E9115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DFED7B-3A6A-43C8-AE2B-315CA6EFDCC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ID4096"/>
        </a:p>
      </dgm:t>
    </dgm:pt>
    <dgm:pt modelId="{0095C2F8-6762-488F-8A7A-AE63BCA01D63}">
      <dgm:prSet phldrT="[Text]"/>
      <dgm:spPr/>
      <dgm:t>
        <a:bodyPr/>
        <a:lstStyle/>
        <a:p>
          <a:pPr algn="just"/>
          <a:r>
            <a:rPr lang="en-US" dirty="0">
              <a:solidFill>
                <a:schemeClr val="tx2"/>
              </a:solidFill>
              <a:latin typeface="Century" panose="02040604050505020304" pitchFamily="18" charset="0"/>
            </a:rPr>
            <a:t>Establishment of Financial Intelligence unit (FIU) that serves as a National Centre for the receipt and analysis of: (a) suspicious transaction reports; and (b) other information relevant to money laundering, associated predicate offences and terrorist financing, and for the dissemination of the results of that analysis.</a:t>
          </a:r>
          <a:endParaRPr lang="LID4096" dirty="0">
            <a:solidFill>
              <a:schemeClr val="tx2"/>
            </a:solidFill>
            <a:latin typeface="Century" panose="02040604050505020304" pitchFamily="18" charset="0"/>
          </a:endParaRPr>
        </a:p>
      </dgm:t>
    </dgm:pt>
    <dgm:pt modelId="{09F9576A-A186-4842-8F43-7C0B485958BE}" type="parTrans" cxnId="{45B2AD8D-092B-4DF4-822E-4970F985F266}">
      <dgm:prSet/>
      <dgm:spPr/>
      <dgm:t>
        <a:bodyPr/>
        <a:lstStyle/>
        <a:p>
          <a:pPr algn="just"/>
          <a:endParaRPr lang="LID4096">
            <a:solidFill>
              <a:schemeClr val="tx2"/>
            </a:solidFill>
            <a:latin typeface="Century" panose="02040604050505020304" pitchFamily="18" charset="0"/>
          </a:endParaRPr>
        </a:p>
      </dgm:t>
    </dgm:pt>
    <dgm:pt modelId="{BB4CB2D7-DB23-48E5-BED1-2B75F136F7C6}" type="sibTrans" cxnId="{45B2AD8D-092B-4DF4-822E-4970F985F266}">
      <dgm:prSet/>
      <dgm:spPr/>
      <dgm:t>
        <a:bodyPr/>
        <a:lstStyle/>
        <a:p>
          <a:pPr algn="just"/>
          <a:endParaRPr lang="LID4096">
            <a:solidFill>
              <a:schemeClr val="tx2"/>
            </a:solidFill>
            <a:latin typeface="Century" panose="02040604050505020304" pitchFamily="18" charset="0"/>
          </a:endParaRPr>
        </a:p>
      </dgm:t>
    </dgm:pt>
    <dgm:pt modelId="{763F2894-4D59-451C-BB6E-AD0DB92D2141}">
      <dgm:prSet/>
      <dgm:spPr/>
      <dgm:t>
        <a:bodyPr/>
        <a:lstStyle/>
        <a:p>
          <a:pPr algn="just"/>
          <a:r>
            <a:rPr lang="en-US" dirty="0">
              <a:solidFill>
                <a:schemeClr val="tx2"/>
              </a:solidFill>
              <a:latin typeface="Century" panose="02040604050505020304" pitchFamily="18" charset="0"/>
            </a:rPr>
            <a:t>Financial Institutions should be required by laws to submit suspicious transactions reports (STRs) when it suspects or has reasonable grounds to suspect that funds are the proceeds of a criminal activity, or are related to money laundering, to report promptly its suspicions to the Financial Intelligence Unit (FIU) as well as other reports required by Law.</a:t>
          </a:r>
          <a:endParaRPr lang="LID4096" dirty="0">
            <a:solidFill>
              <a:schemeClr val="tx2"/>
            </a:solidFill>
            <a:latin typeface="Century" panose="02040604050505020304" pitchFamily="18" charset="0"/>
          </a:endParaRPr>
        </a:p>
      </dgm:t>
    </dgm:pt>
    <dgm:pt modelId="{C08F0056-7260-4C0C-A109-5DA15AB005F7}" type="parTrans" cxnId="{654B5D1A-B9D3-420D-8D96-2D72601A8F00}">
      <dgm:prSet/>
      <dgm:spPr/>
      <dgm:t>
        <a:bodyPr/>
        <a:lstStyle/>
        <a:p>
          <a:pPr algn="just"/>
          <a:endParaRPr lang="LID4096">
            <a:solidFill>
              <a:schemeClr val="tx2"/>
            </a:solidFill>
            <a:latin typeface="Century" panose="02040604050505020304" pitchFamily="18" charset="0"/>
          </a:endParaRPr>
        </a:p>
      </dgm:t>
    </dgm:pt>
    <dgm:pt modelId="{D4A697BE-D1A7-401D-9A86-D0A896A518E9}" type="sibTrans" cxnId="{654B5D1A-B9D3-420D-8D96-2D72601A8F00}">
      <dgm:prSet/>
      <dgm:spPr/>
      <dgm:t>
        <a:bodyPr/>
        <a:lstStyle/>
        <a:p>
          <a:pPr algn="just"/>
          <a:endParaRPr lang="LID4096">
            <a:solidFill>
              <a:schemeClr val="tx2"/>
            </a:solidFill>
            <a:latin typeface="Century" panose="02040604050505020304" pitchFamily="18" charset="0"/>
          </a:endParaRPr>
        </a:p>
      </dgm:t>
    </dgm:pt>
    <dgm:pt modelId="{AA482750-05D6-4DEF-80B1-758C6B47C48B}">
      <dgm:prSet/>
      <dgm:spPr/>
      <dgm:t>
        <a:bodyPr/>
        <a:lstStyle/>
        <a:p>
          <a:pPr algn="just"/>
          <a:r>
            <a:rPr lang="en-US" dirty="0">
              <a:solidFill>
                <a:schemeClr val="tx2"/>
              </a:solidFill>
              <a:latin typeface="Century" panose="02040604050505020304" pitchFamily="18" charset="0"/>
            </a:rPr>
            <a:t>Financial institutions should be prohibited from keeping anonymous accounts or accounts in obviously fictitious names and required to undertake customer due diligence (CDD) measures when: establishing business relations, carrying out occasional transactions above the applicable designated threshold or there is a suspicion of money laundering</a:t>
          </a:r>
          <a:endParaRPr lang="LID4096" dirty="0">
            <a:solidFill>
              <a:schemeClr val="tx2"/>
            </a:solidFill>
            <a:latin typeface="Century" panose="02040604050505020304" pitchFamily="18" charset="0"/>
          </a:endParaRPr>
        </a:p>
      </dgm:t>
    </dgm:pt>
    <dgm:pt modelId="{47C80A50-1B85-45D8-9163-5212209A45B1}" type="parTrans" cxnId="{E1DF353E-FB48-44D6-9746-30336401B9A8}">
      <dgm:prSet/>
      <dgm:spPr/>
      <dgm:t>
        <a:bodyPr/>
        <a:lstStyle/>
        <a:p>
          <a:pPr algn="just"/>
          <a:endParaRPr lang="LID4096">
            <a:solidFill>
              <a:schemeClr val="tx2"/>
            </a:solidFill>
            <a:latin typeface="Century" panose="02040604050505020304" pitchFamily="18" charset="0"/>
          </a:endParaRPr>
        </a:p>
      </dgm:t>
    </dgm:pt>
    <dgm:pt modelId="{DF1C52DF-703E-45D8-A952-749F98D2E8B8}" type="sibTrans" cxnId="{E1DF353E-FB48-44D6-9746-30336401B9A8}">
      <dgm:prSet/>
      <dgm:spPr/>
      <dgm:t>
        <a:bodyPr/>
        <a:lstStyle/>
        <a:p>
          <a:pPr algn="just"/>
          <a:endParaRPr lang="LID4096">
            <a:solidFill>
              <a:schemeClr val="tx2"/>
            </a:solidFill>
            <a:latin typeface="Century" panose="02040604050505020304" pitchFamily="18" charset="0"/>
          </a:endParaRPr>
        </a:p>
      </dgm:t>
    </dgm:pt>
    <dgm:pt modelId="{D4114FCB-6C6D-46FA-B126-D531D94C5D63}">
      <dgm:prSet/>
      <dgm:spPr/>
      <dgm:t>
        <a:bodyPr/>
        <a:lstStyle/>
        <a:p>
          <a:pPr algn="just"/>
          <a:r>
            <a:rPr lang="en-US" dirty="0">
              <a:solidFill>
                <a:schemeClr val="tx2"/>
              </a:solidFill>
              <a:latin typeface="Century" panose="02040604050505020304" pitchFamily="18" charset="0"/>
            </a:rPr>
            <a:t>Designated law enforcement authorities should have responsibility for money laundering and terrorist financing investigations within the framework of national AML/CFT policies and they should develop a pro-active parallel financial investigation when pursuing money laundering, associated predicate offences and terrorist financing.</a:t>
          </a:r>
          <a:endParaRPr lang="LID4096" dirty="0">
            <a:solidFill>
              <a:schemeClr val="tx2"/>
            </a:solidFill>
            <a:latin typeface="Century" panose="02040604050505020304" pitchFamily="18" charset="0"/>
          </a:endParaRPr>
        </a:p>
      </dgm:t>
    </dgm:pt>
    <dgm:pt modelId="{32875487-96F2-4210-9853-B5ED77AEF007}" type="parTrans" cxnId="{D9482885-0D6E-4D65-909A-847E5B109465}">
      <dgm:prSet/>
      <dgm:spPr/>
      <dgm:t>
        <a:bodyPr/>
        <a:lstStyle/>
        <a:p>
          <a:pPr algn="just"/>
          <a:endParaRPr lang="LID4096">
            <a:solidFill>
              <a:schemeClr val="tx2"/>
            </a:solidFill>
            <a:latin typeface="Century" panose="02040604050505020304" pitchFamily="18" charset="0"/>
          </a:endParaRPr>
        </a:p>
      </dgm:t>
    </dgm:pt>
    <dgm:pt modelId="{1D4757B8-9799-483F-B32B-E12F576AE27D}" type="sibTrans" cxnId="{D9482885-0D6E-4D65-909A-847E5B109465}">
      <dgm:prSet/>
      <dgm:spPr/>
      <dgm:t>
        <a:bodyPr/>
        <a:lstStyle/>
        <a:p>
          <a:pPr algn="just"/>
          <a:endParaRPr lang="LID4096">
            <a:solidFill>
              <a:schemeClr val="tx2"/>
            </a:solidFill>
            <a:latin typeface="Century" panose="02040604050505020304" pitchFamily="18" charset="0"/>
          </a:endParaRPr>
        </a:p>
      </dgm:t>
    </dgm:pt>
    <dgm:pt modelId="{D7E84427-ECA8-4A94-AF44-29F4EBD23321}" type="pres">
      <dgm:prSet presAssocID="{B9DFED7B-3A6A-43C8-AE2B-315CA6EFDCC9}" presName="vert0" presStyleCnt="0">
        <dgm:presLayoutVars>
          <dgm:dir/>
          <dgm:animOne val="branch"/>
          <dgm:animLvl val="lvl"/>
        </dgm:presLayoutVars>
      </dgm:prSet>
      <dgm:spPr/>
    </dgm:pt>
    <dgm:pt modelId="{956AD2AB-6005-4B31-B602-250866BA788D}" type="pres">
      <dgm:prSet presAssocID="{0095C2F8-6762-488F-8A7A-AE63BCA01D63}" presName="thickLine" presStyleLbl="alignNode1" presStyleIdx="0" presStyleCnt="4"/>
      <dgm:spPr/>
    </dgm:pt>
    <dgm:pt modelId="{D5D77E90-B543-485F-BB09-4E2E4CCE1BF8}" type="pres">
      <dgm:prSet presAssocID="{0095C2F8-6762-488F-8A7A-AE63BCA01D63}" presName="horz1" presStyleCnt="0"/>
      <dgm:spPr/>
    </dgm:pt>
    <dgm:pt modelId="{2FA49B03-E449-420B-B1D9-039CC2EDAE16}" type="pres">
      <dgm:prSet presAssocID="{0095C2F8-6762-488F-8A7A-AE63BCA01D63}" presName="tx1" presStyleLbl="revTx" presStyleIdx="0" presStyleCnt="4"/>
      <dgm:spPr/>
    </dgm:pt>
    <dgm:pt modelId="{7E83DA58-6A7F-4B29-8548-93C41AD1CBF5}" type="pres">
      <dgm:prSet presAssocID="{0095C2F8-6762-488F-8A7A-AE63BCA01D63}" presName="vert1" presStyleCnt="0"/>
      <dgm:spPr/>
    </dgm:pt>
    <dgm:pt modelId="{288ECEAC-0FAA-4E94-9CE7-8760F062ECCD}" type="pres">
      <dgm:prSet presAssocID="{763F2894-4D59-451C-BB6E-AD0DB92D2141}" presName="thickLine" presStyleLbl="alignNode1" presStyleIdx="1" presStyleCnt="4"/>
      <dgm:spPr/>
    </dgm:pt>
    <dgm:pt modelId="{803B2085-BE13-437E-922C-093D407F3317}" type="pres">
      <dgm:prSet presAssocID="{763F2894-4D59-451C-BB6E-AD0DB92D2141}" presName="horz1" presStyleCnt="0"/>
      <dgm:spPr/>
    </dgm:pt>
    <dgm:pt modelId="{64C6CE5F-D3D8-4A7B-A1CF-7A8285D2E22C}" type="pres">
      <dgm:prSet presAssocID="{763F2894-4D59-451C-BB6E-AD0DB92D2141}" presName="tx1" presStyleLbl="revTx" presStyleIdx="1" presStyleCnt="4"/>
      <dgm:spPr/>
    </dgm:pt>
    <dgm:pt modelId="{B792A7C0-AAEC-489C-A1D6-F131D1B3EA69}" type="pres">
      <dgm:prSet presAssocID="{763F2894-4D59-451C-BB6E-AD0DB92D2141}" presName="vert1" presStyleCnt="0"/>
      <dgm:spPr/>
    </dgm:pt>
    <dgm:pt modelId="{7B0648C3-9A48-49B0-8970-B5012689D62F}" type="pres">
      <dgm:prSet presAssocID="{AA482750-05D6-4DEF-80B1-758C6B47C48B}" presName="thickLine" presStyleLbl="alignNode1" presStyleIdx="2" presStyleCnt="4"/>
      <dgm:spPr/>
    </dgm:pt>
    <dgm:pt modelId="{4E798A17-3424-40BF-94D1-D8E063D6F697}" type="pres">
      <dgm:prSet presAssocID="{AA482750-05D6-4DEF-80B1-758C6B47C48B}" presName="horz1" presStyleCnt="0"/>
      <dgm:spPr/>
    </dgm:pt>
    <dgm:pt modelId="{D749510F-552D-48CF-87B8-EFCE80C9FD6F}" type="pres">
      <dgm:prSet presAssocID="{AA482750-05D6-4DEF-80B1-758C6B47C48B}" presName="tx1" presStyleLbl="revTx" presStyleIdx="2" presStyleCnt="4"/>
      <dgm:spPr/>
    </dgm:pt>
    <dgm:pt modelId="{3ADB9003-2ED4-44F9-9F7A-E47C2C190245}" type="pres">
      <dgm:prSet presAssocID="{AA482750-05D6-4DEF-80B1-758C6B47C48B}" presName="vert1" presStyleCnt="0"/>
      <dgm:spPr/>
    </dgm:pt>
    <dgm:pt modelId="{826CC834-31D2-404F-AA5C-CD1260B537F4}" type="pres">
      <dgm:prSet presAssocID="{D4114FCB-6C6D-46FA-B126-D531D94C5D63}" presName="thickLine" presStyleLbl="alignNode1" presStyleIdx="3" presStyleCnt="4"/>
      <dgm:spPr/>
    </dgm:pt>
    <dgm:pt modelId="{C6F7FBE3-D906-4E3D-9A33-1F97F5C4512C}" type="pres">
      <dgm:prSet presAssocID="{D4114FCB-6C6D-46FA-B126-D531D94C5D63}" presName="horz1" presStyleCnt="0"/>
      <dgm:spPr/>
    </dgm:pt>
    <dgm:pt modelId="{19C758E7-8BAA-4E0F-B394-7BE18AC0865E}" type="pres">
      <dgm:prSet presAssocID="{D4114FCB-6C6D-46FA-B126-D531D94C5D63}" presName="tx1" presStyleLbl="revTx" presStyleIdx="3" presStyleCnt="4"/>
      <dgm:spPr/>
    </dgm:pt>
    <dgm:pt modelId="{BC447380-8D0D-4FE6-873B-4AAF24A1DCE4}" type="pres">
      <dgm:prSet presAssocID="{D4114FCB-6C6D-46FA-B126-D531D94C5D63}" presName="vert1" presStyleCnt="0"/>
      <dgm:spPr/>
    </dgm:pt>
  </dgm:ptLst>
  <dgm:cxnLst>
    <dgm:cxn modelId="{654B5D1A-B9D3-420D-8D96-2D72601A8F00}" srcId="{B9DFED7B-3A6A-43C8-AE2B-315CA6EFDCC9}" destId="{763F2894-4D59-451C-BB6E-AD0DB92D2141}" srcOrd="1" destOrd="0" parTransId="{C08F0056-7260-4C0C-A109-5DA15AB005F7}" sibTransId="{D4A697BE-D1A7-401D-9A86-D0A896A518E9}"/>
    <dgm:cxn modelId="{EF65001D-0C37-4003-9F38-8C5AF6F5C2EB}" type="presOf" srcId="{AA482750-05D6-4DEF-80B1-758C6B47C48B}" destId="{D749510F-552D-48CF-87B8-EFCE80C9FD6F}" srcOrd="0" destOrd="0" presId="urn:microsoft.com/office/officeart/2008/layout/LinedList"/>
    <dgm:cxn modelId="{3506D830-12CE-4C16-8E94-4FC49BC48375}" type="presOf" srcId="{D4114FCB-6C6D-46FA-B126-D531D94C5D63}" destId="{19C758E7-8BAA-4E0F-B394-7BE18AC0865E}" srcOrd="0" destOrd="0" presId="urn:microsoft.com/office/officeart/2008/layout/LinedList"/>
    <dgm:cxn modelId="{E1DF353E-FB48-44D6-9746-30336401B9A8}" srcId="{B9DFED7B-3A6A-43C8-AE2B-315CA6EFDCC9}" destId="{AA482750-05D6-4DEF-80B1-758C6B47C48B}" srcOrd="2" destOrd="0" parTransId="{47C80A50-1B85-45D8-9163-5212209A45B1}" sibTransId="{DF1C52DF-703E-45D8-A952-749F98D2E8B8}"/>
    <dgm:cxn modelId="{D9482885-0D6E-4D65-909A-847E5B109465}" srcId="{B9DFED7B-3A6A-43C8-AE2B-315CA6EFDCC9}" destId="{D4114FCB-6C6D-46FA-B126-D531D94C5D63}" srcOrd="3" destOrd="0" parTransId="{32875487-96F2-4210-9853-B5ED77AEF007}" sibTransId="{1D4757B8-9799-483F-B32B-E12F576AE27D}"/>
    <dgm:cxn modelId="{45B2AD8D-092B-4DF4-822E-4970F985F266}" srcId="{B9DFED7B-3A6A-43C8-AE2B-315CA6EFDCC9}" destId="{0095C2F8-6762-488F-8A7A-AE63BCA01D63}" srcOrd="0" destOrd="0" parTransId="{09F9576A-A186-4842-8F43-7C0B485958BE}" sibTransId="{BB4CB2D7-DB23-48E5-BED1-2B75F136F7C6}"/>
    <dgm:cxn modelId="{CAEFEF8D-07D1-4D5F-AE6A-4F9BE6957ED5}" type="presOf" srcId="{763F2894-4D59-451C-BB6E-AD0DB92D2141}" destId="{64C6CE5F-D3D8-4A7B-A1CF-7A8285D2E22C}" srcOrd="0" destOrd="0" presId="urn:microsoft.com/office/officeart/2008/layout/LinedList"/>
    <dgm:cxn modelId="{D5DEFBDB-6DBA-4C44-BCD7-E96C6A04E141}" type="presOf" srcId="{0095C2F8-6762-488F-8A7A-AE63BCA01D63}" destId="{2FA49B03-E449-420B-B1D9-039CC2EDAE16}" srcOrd="0" destOrd="0" presId="urn:microsoft.com/office/officeart/2008/layout/LinedList"/>
    <dgm:cxn modelId="{9256FFDF-6CAE-4B8E-BABD-5CCEB13E8A02}" type="presOf" srcId="{B9DFED7B-3A6A-43C8-AE2B-315CA6EFDCC9}" destId="{D7E84427-ECA8-4A94-AF44-29F4EBD23321}" srcOrd="0" destOrd="0" presId="urn:microsoft.com/office/officeart/2008/layout/LinedList"/>
    <dgm:cxn modelId="{2EFA378C-F5A3-412E-8D94-570B362BD51A}" type="presParOf" srcId="{D7E84427-ECA8-4A94-AF44-29F4EBD23321}" destId="{956AD2AB-6005-4B31-B602-250866BA788D}" srcOrd="0" destOrd="0" presId="urn:microsoft.com/office/officeart/2008/layout/LinedList"/>
    <dgm:cxn modelId="{5F5BF3E6-AAA9-4B64-BB93-317934148ACF}" type="presParOf" srcId="{D7E84427-ECA8-4A94-AF44-29F4EBD23321}" destId="{D5D77E90-B543-485F-BB09-4E2E4CCE1BF8}" srcOrd="1" destOrd="0" presId="urn:microsoft.com/office/officeart/2008/layout/LinedList"/>
    <dgm:cxn modelId="{1047EA68-18D2-4801-AF23-69CD59CD61FA}" type="presParOf" srcId="{D5D77E90-B543-485F-BB09-4E2E4CCE1BF8}" destId="{2FA49B03-E449-420B-B1D9-039CC2EDAE16}" srcOrd="0" destOrd="0" presId="urn:microsoft.com/office/officeart/2008/layout/LinedList"/>
    <dgm:cxn modelId="{B4F8BB85-1BB2-43FD-B6A9-E0E5944F7BC1}" type="presParOf" srcId="{D5D77E90-B543-485F-BB09-4E2E4CCE1BF8}" destId="{7E83DA58-6A7F-4B29-8548-93C41AD1CBF5}" srcOrd="1" destOrd="0" presId="urn:microsoft.com/office/officeart/2008/layout/LinedList"/>
    <dgm:cxn modelId="{A4EF70DA-75CF-4FF3-91A1-861BAACC410B}" type="presParOf" srcId="{D7E84427-ECA8-4A94-AF44-29F4EBD23321}" destId="{288ECEAC-0FAA-4E94-9CE7-8760F062ECCD}" srcOrd="2" destOrd="0" presId="urn:microsoft.com/office/officeart/2008/layout/LinedList"/>
    <dgm:cxn modelId="{A03E6FC1-F805-4DEF-AEF0-89F2FC77B947}" type="presParOf" srcId="{D7E84427-ECA8-4A94-AF44-29F4EBD23321}" destId="{803B2085-BE13-437E-922C-093D407F3317}" srcOrd="3" destOrd="0" presId="urn:microsoft.com/office/officeart/2008/layout/LinedList"/>
    <dgm:cxn modelId="{ADB0F180-BDEA-4859-9868-D695A2E4F911}" type="presParOf" srcId="{803B2085-BE13-437E-922C-093D407F3317}" destId="{64C6CE5F-D3D8-4A7B-A1CF-7A8285D2E22C}" srcOrd="0" destOrd="0" presId="urn:microsoft.com/office/officeart/2008/layout/LinedList"/>
    <dgm:cxn modelId="{42841816-B30D-4832-B0C3-D2AD2B7EB975}" type="presParOf" srcId="{803B2085-BE13-437E-922C-093D407F3317}" destId="{B792A7C0-AAEC-489C-A1D6-F131D1B3EA69}" srcOrd="1" destOrd="0" presId="urn:microsoft.com/office/officeart/2008/layout/LinedList"/>
    <dgm:cxn modelId="{0DD7972D-F6C5-40DD-9A29-E76E58E00680}" type="presParOf" srcId="{D7E84427-ECA8-4A94-AF44-29F4EBD23321}" destId="{7B0648C3-9A48-49B0-8970-B5012689D62F}" srcOrd="4" destOrd="0" presId="urn:microsoft.com/office/officeart/2008/layout/LinedList"/>
    <dgm:cxn modelId="{3DD81AFC-5ACC-4C54-82AD-F063ED4CB736}" type="presParOf" srcId="{D7E84427-ECA8-4A94-AF44-29F4EBD23321}" destId="{4E798A17-3424-40BF-94D1-D8E063D6F697}" srcOrd="5" destOrd="0" presId="urn:microsoft.com/office/officeart/2008/layout/LinedList"/>
    <dgm:cxn modelId="{E48272AD-28B2-464E-B82C-5EC5E2505C31}" type="presParOf" srcId="{4E798A17-3424-40BF-94D1-D8E063D6F697}" destId="{D749510F-552D-48CF-87B8-EFCE80C9FD6F}" srcOrd="0" destOrd="0" presId="urn:microsoft.com/office/officeart/2008/layout/LinedList"/>
    <dgm:cxn modelId="{D79D6DEE-E79D-40AD-B77B-15917F32B314}" type="presParOf" srcId="{4E798A17-3424-40BF-94D1-D8E063D6F697}" destId="{3ADB9003-2ED4-44F9-9F7A-E47C2C190245}" srcOrd="1" destOrd="0" presId="urn:microsoft.com/office/officeart/2008/layout/LinedList"/>
    <dgm:cxn modelId="{34620A34-774F-411A-B17C-C59A5E215F3C}" type="presParOf" srcId="{D7E84427-ECA8-4A94-AF44-29F4EBD23321}" destId="{826CC834-31D2-404F-AA5C-CD1260B537F4}" srcOrd="6" destOrd="0" presId="urn:microsoft.com/office/officeart/2008/layout/LinedList"/>
    <dgm:cxn modelId="{F56E0E51-4583-4F0A-856B-18259EB10F24}" type="presParOf" srcId="{D7E84427-ECA8-4A94-AF44-29F4EBD23321}" destId="{C6F7FBE3-D906-4E3D-9A33-1F97F5C4512C}" srcOrd="7" destOrd="0" presId="urn:microsoft.com/office/officeart/2008/layout/LinedList"/>
    <dgm:cxn modelId="{3E650061-753F-412A-9EA6-DFB6043EB1FA}" type="presParOf" srcId="{C6F7FBE3-D906-4E3D-9A33-1F97F5C4512C}" destId="{19C758E7-8BAA-4E0F-B394-7BE18AC0865E}" srcOrd="0" destOrd="0" presId="urn:microsoft.com/office/officeart/2008/layout/LinedList"/>
    <dgm:cxn modelId="{07DD9CA9-B319-4A62-8D3F-0906B4C9F908}" type="presParOf" srcId="{C6F7FBE3-D906-4E3D-9A33-1F97F5C4512C}" destId="{BC447380-8D0D-4FE6-873B-4AAF24A1DCE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33839-5F8B-47F0-88E1-29B11EF8105B}">
      <dsp:nvSpPr>
        <dsp:cNvPr id="0" name=""/>
        <dsp:cNvSpPr/>
      </dsp:nvSpPr>
      <dsp:spPr>
        <a:xfrm>
          <a:off x="0" y="0"/>
          <a:ext cx="142000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75529-3BE4-47A0-A09D-D76662513FB8}">
      <dsp:nvSpPr>
        <dsp:cNvPr id="0" name=""/>
        <dsp:cNvSpPr/>
      </dsp:nvSpPr>
      <dsp:spPr>
        <a:xfrm>
          <a:off x="0" y="0"/>
          <a:ext cx="14200099" cy="555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just" defTabSz="1866900">
            <a:lnSpc>
              <a:spcPct val="90000"/>
            </a:lnSpc>
            <a:spcBef>
              <a:spcPct val="0"/>
            </a:spcBef>
            <a:spcAft>
              <a:spcPct val="35000"/>
            </a:spcAft>
            <a:buNone/>
          </a:pPr>
          <a:r>
            <a:rPr lang="en-US" sz="4200" kern="1200" dirty="0">
              <a:solidFill>
                <a:schemeClr val="tx2"/>
              </a:solidFill>
              <a:latin typeface="Century" panose="02040604050505020304" pitchFamily="18" charset="0"/>
            </a:rPr>
            <a:t>The Financial Action Task Force on Money Laundering (FATF), which is recognized as the international standard setter for anti-money laundering (AML) efforts, defines the term </a:t>
          </a:r>
          <a:r>
            <a:rPr lang="en-US" sz="4200" b="1" kern="1200" dirty="0">
              <a:solidFill>
                <a:srgbClr val="FF0000"/>
              </a:solidFill>
              <a:latin typeface="Century" panose="02040604050505020304" pitchFamily="18" charset="0"/>
            </a:rPr>
            <a:t>“Money Laundering” </a:t>
          </a:r>
          <a:r>
            <a:rPr lang="en-US" sz="4200" kern="1200" dirty="0">
              <a:solidFill>
                <a:schemeClr val="tx2"/>
              </a:solidFill>
              <a:latin typeface="Century" panose="02040604050505020304" pitchFamily="18" charset="0"/>
            </a:rPr>
            <a:t>succinctly as “the processing of criminal proceeds to disguise their illegal origin” in order to “legitimize” the ill-gotten gains of crime. This process is of critical importance, as it enables the criminal to enjoy these profits without jeopardising their source.</a:t>
          </a:r>
          <a:endParaRPr lang="LID4096" sz="4200" kern="1200" dirty="0">
            <a:solidFill>
              <a:schemeClr val="tx2"/>
            </a:solidFill>
            <a:latin typeface="Century" panose="02040604050505020304" pitchFamily="18" charset="0"/>
          </a:endParaRPr>
        </a:p>
      </dsp:txBody>
      <dsp:txXfrm>
        <a:off x="0" y="0"/>
        <a:ext cx="14200099" cy="5555524"/>
      </dsp:txXfrm>
    </dsp:sp>
    <dsp:sp modelId="{7D848961-9F2C-4EE0-8DCA-7E97815E4212}">
      <dsp:nvSpPr>
        <dsp:cNvPr id="0" name=""/>
        <dsp:cNvSpPr/>
      </dsp:nvSpPr>
      <dsp:spPr>
        <a:xfrm>
          <a:off x="0" y="5555524"/>
          <a:ext cx="142000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85AC0-F858-4F06-9935-9DB8C52F8ECC}">
      <dsp:nvSpPr>
        <dsp:cNvPr id="0" name=""/>
        <dsp:cNvSpPr/>
      </dsp:nvSpPr>
      <dsp:spPr>
        <a:xfrm>
          <a:off x="0" y="5555524"/>
          <a:ext cx="14200099" cy="555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just" defTabSz="1866900">
            <a:lnSpc>
              <a:spcPct val="90000"/>
            </a:lnSpc>
            <a:spcBef>
              <a:spcPct val="0"/>
            </a:spcBef>
            <a:spcAft>
              <a:spcPct val="35000"/>
            </a:spcAft>
            <a:buNone/>
          </a:pPr>
          <a:r>
            <a:rPr lang="en-US" sz="4200" b="0" kern="1200" dirty="0">
              <a:solidFill>
                <a:schemeClr val="tx2"/>
              </a:solidFill>
              <a:latin typeface="Century" panose="02040604050505020304" pitchFamily="18" charset="0"/>
            </a:rPr>
            <a:t>As money laundering is a consequence of almost all profit generating crime, it can occur practically anywhere in the world. Generally, money launderers tend to seek out countries or sectors in which there is a low risk of detection due to weak or ineffective anti-money laundering programmes. Because the objective of money laundering is to get the illegal funds back to the individual who generated them, launderers usually prefer to move funds through stable financial systems.</a:t>
          </a:r>
          <a:endParaRPr lang="LID4096" sz="4200" b="0" kern="1200" dirty="0">
            <a:solidFill>
              <a:schemeClr val="tx2"/>
            </a:solidFill>
            <a:latin typeface="Century" panose="02040604050505020304" pitchFamily="18" charset="0"/>
          </a:endParaRPr>
        </a:p>
      </dsp:txBody>
      <dsp:txXfrm>
        <a:off x="0" y="5555524"/>
        <a:ext cx="14200099" cy="5555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48961-9F2C-4EE0-8DCA-7E97815E4212}">
      <dsp:nvSpPr>
        <dsp:cNvPr id="0" name=""/>
        <dsp:cNvSpPr/>
      </dsp:nvSpPr>
      <dsp:spPr>
        <a:xfrm>
          <a:off x="0" y="0"/>
          <a:ext cx="140208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85AC0-F858-4F06-9935-9DB8C52F8ECC}">
      <dsp:nvSpPr>
        <dsp:cNvPr id="0" name=""/>
        <dsp:cNvSpPr/>
      </dsp:nvSpPr>
      <dsp:spPr>
        <a:xfrm>
          <a:off x="0" y="0"/>
          <a:ext cx="14020801" cy="555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just" defTabSz="1955800">
            <a:lnSpc>
              <a:spcPct val="90000"/>
            </a:lnSpc>
            <a:spcBef>
              <a:spcPct val="0"/>
            </a:spcBef>
            <a:spcAft>
              <a:spcPct val="35000"/>
            </a:spcAft>
            <a:buNone/>
          </a:pPr>
          <a:r>
            <a:rPr lang="en-US" sz="4400" b="1" kern="1200" dirty="0">
              <a:solidFill>
                <a:srgbClr val="FF0000"/>
              </a:solidFill>
              <a:latin typeface="Century" panose="02040604050505020304" pitchFamily="18" charset="0"/>
            </a:rPr>
            <a:t>Financial System </a:t>
          </a:r>
          <a:r>
            <a:rPr lang="en-US" sz="4400" kern="1200" dirty="0">
              <a:solidFill>
                <a:schemeClr val="tx2"/>
              </a:solidFill>
              <a:latin typeface="Century" panose="02040604050505020304" pitchFamily="18" charset="0"/>
            </a:rPr>
            <a:t>refers to the system which comprises of country’s financial institutions, financial markets, financial instrument and financial services. It is a set of institutions, such as Banks, insurance companies, and stock exchanges, that permit the exchange of funds. A financial system exist on firm, regional, and global levels. (Sreekanth R. K., 2007)</a:t>
          </a:r>
          <a:endParaRPr lang="LID4096" sz="4400" kern="1200" dirty="0">
            <a:solidFill>
              <a:schemeClr val="tx2"/>
            </a:solidFill>
            <a:latin typeface="Century" panose="02040604050505020304" pitchFamily="18" charset="0"/>
          </a:endParaRPr>
        </a:p>
      </dsp:txBody>
      <dsp:txXfrm>
        <a:off x="0" y="0"/>
        <a:ext cx="14020801" cy="5551150"/>
      </dsp:txXfrm>
    </dsp:sp>
    <dsp:sp modelId="{ADD33839-5F8B-47F0-88E1-29B11EF8105B}">
      <dsp:nvSpPr>
        <dsp:cNvPr id="0" name=""/>
        <dsp:cNvSpPr/>
      </dsp:nvSpPr>
      <dsp:spPr>
        <a:xfrm>
          <a:off x="0" y="5551150"/>
          <a:ext cx="140208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75529-3BE4-47A0-A09D-D76662513FB8}">
      <dsp:nvSpPr>
        <dsp:cNvPr id="0" name=""/>
        <dsp:cNvSpPr/>
      </dsp:nvSpPr>
      <dsp:spPr>
        <a:xfrm>
          <a:off x="0" y="5551150"/>
          <a:ext cx="14020801" cy="555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just" defTabSz="1955800">
            <a:lnSpc>
              <a:spcPct val="90000"/>
            </a:lnSpc>
            <a:spcBef>
              <a:spcPct val="0"/>
            </a:spcBef>
            <a:spcAft>
              <a:spcPct val="35000"/>
            </a:spcAft>
            <a:buNone/>
          </a:pPr>
          <a:r>
            <a:rPr lang="en-US" sz="4400" kern="1200" dirty="0">
              <a:solidFill>
                <a:schemeClr val="tx2"/>
              </a:solidFill>
              <a:latin typeface="Century" panose="02040604050505020304" pitchFamily="18" charset="0"/>
            </a:rPr>
            <a:t>“The financial system is defined  as the institutional mechanism established by society to produce and deliver financial services and allocated resources, consisting of the business firms supplying financial services, the customers of the financial service firms, and government regulatory authorities that enforce the rules prevailing with in the financial sector” Rose, P S. &amp; Fraser, D R. &amp; Kolari, J. W.  (1993). </a:t>
          </a:r>
          <a:endParaRPr lang="LID4096" sz="4400" kern="1200" dirty="0">
            <a:solidFill>
              <a:schemeClr val="tx2"/>
            </a:solidFill>
            <a:latin typeface="Century" panose="02040604050505020304" pitchFamily="18" charset="0"/>
          </a:endParaRPr>
        </a:p>
      </dsp:txBody>
      <dsp:txXfrm>
        <a:off x="0" y="5551150"/>
        <a:ext cx="14020801" cy="5551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3A909-3BDD-40DD-B747-3B16756E9396}">
      <dsp:nvSpPr>
        <dsp:cNvPr id="0" name=""/>
        <dsp:cNvSpPr/>
      </dsp:nvSpPr>
      <dsp:spPr>
        <a:xfrm>
          <a:off x="1498214" y="6535"/>
          <a:ext cx="3152848" cy="25222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EDE7F7-AA50-4AC2-830A-73D7149D0F36}">
      <dsp:nvSpPr>
        <dsp:cNvPr id="0" name=""/>
        <dsp:cNvSpPr/>
      </dsp:nvSpPr>
      <dsp:spPr>
        <a:xfrm>
          <a:off x="1781970" y="2276586"/>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Bribery/Corruption</a:t>
          </a:r>
          <a:endParaRPr lang="LID4096" sz="2300" b="1" kern="1200" dirty="0">
            <a:latin typeface="Century" panose="02040604050505020304" pitchFamily="18" charset="0"/>
          </a:endParaRPr>
        </a:p>
      </dsp:txBody>
      <dsp:txXfrm>
        <a:off x="1781970" y="2276586"/>
        <a:ext cx="2806035" cy="882797"/>
      </dsp:txXfrm>
    </dsp:sp>
    <dsp:sp modelId="{C0E40C9F-4D41-42A4-807F-0E5976414656}">
      <dsp:nvSpPr>
        <dsp:cNvPr id="0" name=""/>
        <dsp:cNvSpPr/>
      </dsp:nvSpPr>
      <dsp:spPr>
        <a:xfrm>
          <a:off x="4966347" y="6535"/>
          <a:ext cx="3152848" cy="25222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6168F7-DA6F-4316-923A-FD2426E30D09}">
      <dsp:nvSpPr>
        <dsp:cNvPr id="0" name=""/>
        <dsp:cNvSpPr/>
      </dsp:nvSpPr>
      <dsp:spPr>
        <a:xfrm>
          <a:off x="5250104" y="2276586"/>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Kidnapping for Ransom</a:t>
          </a:r>
          <a:endParaRPr lang="en-US" sz="2300" b="1" kern="1200" dirty="0">
            <a:latin typeface="Century" panose="02040604050505020304" pitchFamily="18" charset="0"/>
          </a:endParaRPr>
        </a:p>
      </dsp:txBody>
      <dsp:txXfrm>
        <a:off x="5250104" y="2276586"/>
        <a:ext cx="2806035" cy="882797"/>
      </dsp:txXfrm>
    </dsp:sp>
    <dsp:sp modelId="{F3628D5B-3C4F-477D-92AC-688D660DD3ED}">
      <dsp:nvSpPr>
        <dsp:cNvPr id="0" name=""/>
        <dsp:cNvSpPr/>
      </dsp:nvSpPr>
      <dsp:spPr>
        <a:xfrm>
          <a:off x="8434481" y="6535"/>
          <a:ext cx="3152848" cy="252227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3BA923-A571-4144-B25C-BE02E80A85F7}">
      <dsp:nvSpPr>
        <dsp:cNvPr id="0" name=""/>
        <dsp:cNvSpPr/>
      </dsp:nvSpPr>
      <dsp:spPr>
        <a:xfrm>
          <a:off x="8718237" y="2276586"/>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Tax Crime</a:t>
          </a:r>
          <a:endParaRPr lang="en-US" sz="2300" b="1" kern="1200" dirty="0">
            <a:latin typeface="Century" panose="02040604050505020304" pitchFamily="18" charset="0"/>
          </a:endParaRPr>
        </a:p>
      </dsp:txBody>
      <dsp:txXfrm>
        <a:off x="8718237" y="2276586"/>
        <a:ext cx="2806035" cy="882797"/>
      </dsp:txXfrm>
    </dsp:sp>
    <dsp:sp modelId="{9F6E6B6E-FDE8-4333-B6AF-B48EC95DF869}">
      <dsp:nvSpPr>
        <dsp:cNvPr id="0" name=""/>
        <dsp:cNvSpPr/>
      </dsp:nvSpPr>
      <dsp:spPr>
        <a:xfrm>
          <a:off x="11902614" y="6535"/>
          <a:ext cx="3152848" cy="252227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02289-70E1-472D-8390-3A481B23EFB1}">
      <dsp:nvSpPr>
        <dsp:cNvPr id="0" name=""/>
        <dsp:cNvSpPr/>
      </dsp:nvSpPr>
      <dsp:spPr>
        <a:xfrm>
          <a:off x="12186371" y="2276586"/>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Fraud</a:t>
          </a:r>
          <a:endParaRPr lang="en-US" sz="2300" b="1" kern="1200" dirty="0">
            <a:latin typeface="Century" panose="02040604050505020304" pitchFamily="18" charset="0"/>
          </a:endParaRPr>
        </a:p>
      </dsp:txBody>
      <dsp:txXfrm>
        <a:off x="12186371" y="2276586"/>
        <a:ext cx="2806035" cy="882797"/>
      </dsp:txXfrm>
    </dsp:sp>
    <dsp:sp modelId="{77EDF2AC-3461-4B93-9B11-55C8C44BE2F2}">
      <dsp:nvSpPr>
        <dsp:cNvPr id="0" name=""/>
        <dsp:cNvSpPr/>
      </dsp:nvSpPr>
      <dsp:spPr>
        <a:xfrm>
          <a:off x="15370748" y="6535"/>
          <a:ext cx="3152848" cy="252227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60EDC5-E4C5-48F5-BD2C-CC949C6DDB56}">
      <dsp:nvSpPr>
        <dsp:cNvPr id="0" name=""/>
        <dsp:cNvSpPr/>
      </dsp:nvSpPr>
      <dsp:spPr>
        <a:xfrm>
          <a:off x="15654504" y="2276586"/>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Human Trafficking </a:t>
          </a:r>
          <a:endParaRPr lang="en-US" sz="2300" b="1" kern="1200" dirty="0">
            <a:latin typeface="Century" panose="02040604050505020304" pitchFamily="18" charset="0"/>
          </a:endParaRPr>
        </a:p>
      </dsp:txBody>
      <dsp:txXfrm>
        <a:off x="15654504" y="2276586"/>
        <a:ext cx="2806035" cy="882797"/>
      </dsp:txXfrm>
    </dsp:sp>
    <dsp:sp modelId="{EB1A50F2-32F7-439E-B95C-67FF7C30B00B}">
      <dsp:nvSpPr>
        <dsp:cNvPr id="0" name=""/>
        <dsp:cNvSpPr/>
      </dsp:nvSpPr>
      <dsp:spPr>
        <a:xfrm>
          <a:off x="1498214" y="3474669"/>
          <a:ext cx="3152848" cy="2522278"/>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92E104-6D20-4E51-A793-E318410D6179}">
      <dsp:nvSpPr>
        <dsp:cNvPr id="0" name=""/>
        <dsp:cNvSpPr/>
      </dsp:nvSpPr>
      <dsp:spPr>
        <a:xfrm>
          <a:off x="1781970" y="5744720"/>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Oil </a:t>
          </a:r>
          <a:r>
            <a:rPr lang="en-US" sz="2300" b="1" i="0" u="none" kern="1200" dirty="0" err="1">
              <a:latin typeface="Century" panose="02040604050505020304" pitchFamily="18" charset="0"/>
            </a:rPr>
            <a:t>Bunkery</a:t>
          </a:r>
          <a:endParaRPr lang="en-US" sz="2300" b="1" kern="1200" dirty="0">
            <a:latin typeface="Century" panose="02040604050505020304" pitchFamily="18" charset="0"/>
          </a:endParaRPr>
        </a:p>
      </dsp:txBody>
      <dsp:txXfrm>
        <a:off x="1781970" y="5744720"/>
        <a:ext cx="2806035" cy="882797"/>
      </dsp:txXfrm>
    </dsp:sp>
    <dsp:sp modelId="{AC0EFB27-4A35-4B7D-870F-6685CF1F3C57}">
      <dsp:nvSpPr>
        <dsp:cNvPr id="0" name=""/>
        <dsp:cNvSpPr/>
      </dsp:nvSpPr>
      <dsp:spPr>
        <a:xfrm>
          <a:off x="4966347" y="3474669"/>
          <a:ext cx="3152848" cy="2522278"/>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2F1802-6B21-49BD-BB0C-334EA4C673C2}">
      <dsp:nvSpPr>
        <dsp:cNvPr id="0" name=""/>
        <dsp:cNvSpPr/>
      </dsp:nvSpPr>
      <dsp:spPr>
        <a:xfrm>
          <a:off x="5250104" y="5744720"/>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Forgery/ Counterfeiting</a:t>
          </a:r>
          <a:endParaRPr lang="en-US" sz="2300" b="1" kern="1200" dirty="0">
            <a:latin typeface="Century" panose="02040604050505020304" pitchFamily="18" charset="0"/>
          </a:endParaRPr>
        </a:p>
      </dsp:txBody>
      <dsp:txXfrm>
        <a:off x="5250104" y="5744720"/>
        <a:ext cx="2806035" cy="882797"/>
      </dsp:txXfrm>
    </dsp:sp>
    <dsp:sp modelId="{B9B369E8-5752-4347-9035-23DDD9CD9F20}">
      <dsp:nvSpPr>
        <dsp:cNvPr id="0" name=""/>
        <dsp:cNvSpPr/>
      </dsp:nvSpPr>
      <dsp:spPr>
        <a:xfrm>
          <a:off x="8434481" y="3474669"/>
          <a:ext cx="3152848" cy="2522278"/>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F239B7-2C55-4B68-9FAD-E036A2511924}">
      <dsp:nvSpPr>
        <dsp:cNvPr id="0" name=""/>
        <dsp:cNvSpPr/>
      </dsp:nvSpPr>
      <dsp:spPr>
        <a:xfrm>
          <a:off x="8718237" y="5744720"/>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dirty="0">
              <a:latin typeface="Century" panose="02040604050505020304" pitchFamily="18" charset="0"/>
            </a:rPr>
            <a:t>Environmental Crime</a:t>
          </a:r>
          <a:endParaRPr lang="en-US" sz="2300" b="1" kern="1200" dirty="0">
            <a:latin typeface="Century" panose="02040604050505020304" pitchFamily="18" charset="0"/>
          </a:endParaRPr>
        </a:p>
      </dsp:txBody>
      <dsp:txXfrm>
        <a:off x="8718237" y="5744720"/>
        <a:ext cx="2806035" cy="882797"/>
      </dsp:txXfrm>
    </dsp:sp>
    <dsp:sp modelId="{FDE57B88-5D12-4916-9B5B-65FAD04A403F}">
      <dsp:nvSpPr>
        <dsp:cNvPr id="0" name=""/>
        <dsp:cNvSpPr/>
      </dsp:nvSpPr>
      <dsp:spPr>
        <a:xfrm>
          <a:off x="11902614" y="3474669"/>
          <a:ext cx="3152848" cy="2522278"/>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F7AB09-46DA-4B56-8150-D2BD327FEF79}">
      <dsp:nvSpPr>
        <dsp:cNvPr id="0" name=""/>
        <dsp:cNvSpPr/>
      </dsp:nvSpPr>
      <dsp:spPr>
        <a:xfrm>
          <a:off x="12186371" y="5744720"/>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a:latin typeface="Century" panose="02040604050505020304" pitchFamily="18" charset="0"/>
            </a:rPr>
            <a:t>Piracy</a:t>
          </a:r>
          <a:endParaRPr lang="en-US" sz="2300" b="1" kern="1200">
            <a:latin typeface="Century" panose="02040604050505020304" pitchFamily="18" charset="0"/>
          </a:endParaRPr>
        </a:p>
      </dsp:txBody>
      <dsp:txXfrm>
        <a:off x="12186371" y="5744720"/>
        <a:ext cx="2806035" cy="882797"/>
      </dsp:txXfrm>
    </dsp:sp>
    <dsp:sp modelId="{ED259DA7-6301-4101-82E4-EFA06009B5A4}">
      <dsp:nvSpPr>
        <dsp:cNvPr id="0" name=""/>
        <dsp:cNvSpPr/>
      </dsp:nvSpPr>
      <dsp:spPr>
        <a:xfrm>
          <a:off x="15370748" y="3474669"/>
          <a:ext cx="3152848" cy="2522278"/>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B6C72E-ED71-495B-A5A2-5AB696F233E1}">
      <dsp:nvSpPr>
        <dsp:cNvPr id="0" name=""/>
        <dsp:cNvSpPr/>
      </dsp:nvSpPr>
      <dsp:spPr>
        <a:xfrm>
          <a:off x="15654504" y="5744720"/>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Blackmail and Extortion</a:t>
          </a:r>
          <a:endParaRPr lang="en-US" sz="2300" b="1" kern="1200" dirty="0">
            <a:latin typeface="Century" panose="02040604050505020304" pitchFamily="18" charset="0"/>
          </a:endParaRPr>
        </a:p>
      </dsp:txBody>
      <dsp:txXfrm>
        <a:off x="15654504" y="5744720"/>
        <a:ext cx="2806035" cy="882797"/>
      </dsp:txXfrm>
    </dsp:sp>
    <dsp:sp modelId="{7D4F6E17-ECFC-4351-90E5-7490AAD8E2AB}">
      <dsp:nvSpPr>
        <dsp:cNvPr id="0" name=""/>
        <dsp:cNvSpPr/>
      </dsp:nvSpPr>
      <dsp:spPr>
        <a:xfrm>
          <a:off x="1498214" y="6942802"/>
          <a:ext cx="3152848" cy="2522278"/>
        </a:xfrm>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8D9EBA-B6DE-43CB-BAF4-F57633CAB994}">
      <dsp:nvSpPr>
        <dsp:cNvPr id="0" name=""/>
        <dsp:cNvSpPr/>
      </dsp:nvSpPr>
      <dsp:spPr>
        <a:xfrm>
          <a:off x="1781970" y="9212853"/>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Sexual Exploitation</a:t>
          </a:r>
          <a:endParaRPr lang="en-US" sz="2300" b="1" kern="1200" dirty="0">
            <a:latin typeface="Century" panose="02040604050505020304" pitchFamily="18" charset="0"/>
          </a:endParaRPr>
        </a:p>
      </dsp:txBody>
      <dsp:txXfrm>
        <a:off x="1781970" y="9212853"/>
        <a:ext cx="2806035" cy="882797"/>
      </dsp:txXfrm>
    </dsp:sp>
    <dsp:sp modelId="{BBE545B8-B9D1-443A-8CC3-FBA2235D436A}">
      <dsp:nvSpPr>
        <dsp:cNvPr id="0" name=""/>
        <dsp:cNvSpPr/>
      </dsp:nvSpPr>
      <dsp:spPr>
        <a:xfrm>
          <a:off x="4966347" y="6942802"/>
          <a:ext cx="3152848" cy="2522278"/>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584FAA-6366-445A-85E4-AF23D81BDEDC}">
      <dsp:nvSpPr>
        <dsp:cNvPr id="0" name=""/>
        <dsp:cNvSpPr/>
      </dsp:nvSpPr>
      <dsp:spPr>
        <a:xfrm>
          <a:off x="5250104" y="9212853"/>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Smuggling</a:t>
          </a:r>
          <a:endParaRPr lang="en-US" sz="2300" b="1" kern="1200" dirty="0">
            <a:latin typeface="Century" panose="02040604050505020304" pitchFamily="18" charset="0"/>
          </a:endParaRPr>
        </a:p>
      </dsp:txBody>
      <dsp:txXfrm>
        <a:off x="5250104" y="9212853"/>
        <a:ext cx="2806035" cy="882797"/>
      </dsp:txXfrm>
    </dsp:sp>
    <dsp:sp modelId="{A6612BF4-EBCC-4F3B-9367-E7D7BA17C997}">
      <dsp:nvSpPr>
        <dsp:cNvPr id="0" name=""/>
        <dsp:cNvSpPr/>
      </dsp:nvSpPr>
      <dsp:spPr>
        <a:xfrm>
          <a:off x="8434481" y="6942802"/>
          <a:ext cx="3152848" cy="2522278"/>
        </a:xfrm>
        <a:prstGeom prst="rect">
          <a:avLst/>
        </a:prstGeom>
        <a:blipFill>
          <a:blip xmlns:r="http://schemas.openxmlformats.org/officeDocument/2006/relationships" r:embed="rId13">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3B6457-04A6-471A-9331-1E3032635F76}">
      <dsp:nvSpPr>
        <dsp:cNvPr id="0" name=""/>
        <dsp:cNvSpPr/>
      </dsp:nvSpPr>
      <dsp:spPr>
        <a:xfrm>
          <a:off x="8718237" y="9212853"/>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a:latin typeface="Century" panose="02040604050505020304" pitchFamily="18" charset="0"/>
            </a:rPr>
            <a:t>Robery and Theft</a:t>
          </a:r>
          <a:endParaRPr lang="en-US" sz="2300" b="1" kern="1200">
            <a:latin typeface="Century" panose="02040604050505020304" pitchFamily="18" charset="0"/>
          </a:endParaRPr>
        </a:p>
      </dsp:txBody>
      <dsp:txXfrm>
        <a:off x="8718237" y="9212853"/>
        <a:ext cx="2806035" cy="882797"/>
      </dsp:txXfrm>
    </dsp:sp>
    <dsp:sp modelId="{BFBB8F33-D926-436F-BE4D-C1784CEAAFBC}">
      <dsp:nvSpPr>
        <dsp:cNvPr id="0" name=""/>
        <dsp:cNvSpPr/>
      </dsp:nvSpPr>
      <dsp:spPr>
        <a:xfrm>
          <a:off x="11902614" y="6942802"/>
          <a:ext cx="3152848" cy="2522278"/>
        </a:xfrm>
        <a:prstGeom prst="rect">
          <a:avLst/>
        </a:prstGeom>
        <a:blipFill>
          <a:blip xmlns:r="http://schemas.openxmlformats.org/officeDocument/2006/relationships" r:embed="rId14">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A9059A-906A-4A19-8568-004FBC8ABAB0}">
      <dsp:nvSpPr>
        <dsp:cNvPr id="0" name=""/>
        <dsp:cNvSpPr/>
      </dsp:nvSpPr>
      <dsp:spPr>
        <a:xfrm>
          <a:off x="12186371" y="9212853"/>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a:latin typeface="Century" panose="02040604050505020304" pitchFamily="18" charset="0"/>
            </a:rPr>
            <a:t>Cybercrime</a:t>
          </a:r>
          <a:endParaRPr lang="en-US" sz="2300" b="1" kern="1200">
            <a:latin typeface="Century" panose="02040604050505020304" pitchFamily="18" charset="0"/>
          </a:endParaRPr>
        </a:p>
      </dsp:txBody>
      <dsp:txXfrm>
        <a:off x="12186371" y="9212853"/>
        <a:ext cx="2806035" cy="882797"/>
      </dsp:txXfrm>
    </dsp:sp>
    <dsp:sp modelId="{14D74D4A-9C5F-470D-AC4C-84F8610C684C}">
      <dsp:nvSpPr>
        <dsp:cNvPr id="0" name=""/>
        <dsp:cNvSpPr/>
      </dsp:nvSpPr>
      <dsp:spPr>
        <a:xfrm>
          <a:off x="15370748" y="6942802"/>
          <a:ext cx="3152848" cy="2522278"/>
        </a:xfrm>
        <a:prstGeom prst="rect">
          <a:avLst/>
        </a:prstGeom>
        <a:blipFill>
          <a:blip xmlns:r="http://schemas.openxmlformats.org/officeDocument/2006/relationships" r:embed="rId15"/>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12F528-6420-46D1-9633-4B0401202907}">
      <dsp:nvSpPr>
        <dsp:cNvPr id="0" name=""/>
        <dsp:cNvSpPr/>
      </dsp:nvSpPr>
      <dsp:spPr>
        <a:xfrm>
          <a:off x="15654504" y="9212853"/>
          <a:ext cx="2806035" cy="882797"/>
        </a:xfrm>
        <a:prstGeom prst="wedgeRectCallout">
          <a:avLst>
            <a:gd name="adj1" fmla="val 20250"/>
            <a:gd name="adj2" fmla="val -607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u="none" kern="1200" dirty="0">
              <a:latin typeface="Century" panose="02040604050505020304" pitchFamily="18" charset="0"/>
            </a:rPr>
            <a:t>Drug Trafficking</a:t>
          </a:r>
          <a:endParaRPr lang="en-US" sz="2300" b="1" kern="1200" dirty="0">
            <a:latin typeface="Century" panose="02040604050505020304" pitchFamily="18" charset="0"/>
          </a:endParaRPr>
        </a:p>
      </dsp:txBody>
      <dsp:txXfrm>
        <a:off x="15654504" y="9212853"/>
        <a:ext cx="2806035" cy="882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E61EB-AB7F-45F0-B39A-08C904765393}">
      <dsp:nvSpPr>
        <dsp:cNvPr id="0" name=""/>
        <dsp:cNvSpPr/>
      </dsp:nvSpPr>
      <dsp:spPr>
        <a:xfrm>
          <a:off x="17477" y="23425"/>
          <a:ext cx="5223730" cy="9633953"/>
        </a:xfrm>
        <a:prstGeom prst="roundRect">
          <a:avLst>
            <a:gd name="adj" fmla="val 10000"/>
          </a:avLst>
        </a:prstGeom>
        <a:solidFill>
          <a:srgbClr val="0000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Century" panose="02040604050505020304" pitchFamily="18" charset="0"/>
              <a:cs typeface="Times New Roman" panose="02020603050405020304" pitchFamily="18" charset="0"/>
            </a:rPr>
            <a:t>Placement Stage, the money launderer introduces his illegal profits into the financial system using different methods</a:t>
          </a:r>
        </a:p>
      </dsp:txBody>
      <dsp:txXfrm>
        <a:off x="170475" y="176423"/>
        <a:ext cx="4917734" cy="9327957"/>
      </dsp:txXfrm>
    </dsp:sp>
    <dsp:sp modelId="{4512CD63-1029-4441-8BC4-77FF98082573}">
      <dsp:nvSpPr>
        <dsp:cNvPr id="0" name=""/>
        <dsp:cNvSpPr/>
      </dsp:nvSpPr>
      <dsp:spPr>
        <a:xfrm>
          <a:off x="5763580" y="4192659"/>
          <a:ext cx="1107430" cy="129548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latin typeface="Century" panose="02040604050505020304" pitchFamily="18" charset="0"/>
            <a:cs typeface="Times New Roman" panose="02020603050405020304" pitchFamily="18" charset="0"/>
          </a:endParaRPr>
        </a:p>
      </dsp:txBody>
      <dsp:txXfrm>
        <a:off x="5763580" y="4451756"/>
        <a:ext cx="775201" cy="777291"/>
      </dsp:txXfrm>
    </dsp:sp>
    <dsp:sp modelId="{534DA5AC-C899-46F5-96D8-E4EF10C0C347}">
      <dsp:nvSpPr>
        <dsp:cNvPr id="0" name=""/>
        <dsp:cNvSpPr/>
      </dsp:nvSpPr>
      <dsp:spPr>
        <a:xfrm>
          <a:off x="7330699" y="23425"/>
          <a:ext cx="5223730" cy="9633953"/>
        </a:xfrm>
        <a:prstGeom prst="roundRect">
          <a:avLst>
            <a:gd name="adj" fmla="val 10000"/>
          </a:avLst>
        </a:prstGeom>
        <a:solidFill>
          <a:schemeClr val="accent5">
            <a:hueOff val="-319441"/>
            <a:satOff val="-31556"/>
            <a:lumOff val="18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Century" panose="02040604050505020304" pitchFamily="18" charset="0"/>
              <a:cs typeface="Times New Roman" panose="02020603050405020304" pitchFamily="18" charset="0"/>
            </a:rPr>
            <a:t>Layering Stage, the launderer engages in a series of conversions or movements of the funds to distance them from their source. </a:t>
          </a:r>
          <a:endParaRPr lang="LID4096" sz="5400" kern="1200" dirty="0">
            <a:latin typeface="Century" panose="02040604050505020304" pitchFamily="18" charset="0"/>
            <a:cs typeface="Times New Roman" panose="02020603050405020304" pitchFamily="18" charset="0"/>
          </a:endParaRPr>
        </a:p>
      </dsp:txBody>
      <dsp:txXfrm>
        <a:off x="7483697" y="176423"/>
        <a:ext cx="4917734" cy="9327957"/>
      </dsp:txXfrm>
    </dsp:sp>
    <dsp:sp modelId="{F5CB1B96-CDF2-487A-ACF5-7A386364E189}">
      <dsp:nvSpPr>
        <dsp:cNvPr id="0" name=""/>
        <dsp:cNvSpPr/>
      </dsp:nvSpPr>
      <dsp:spPr>
        <a:xfrm>
          <a:off x="13076802" y="4192659"/>
          <a:ext cx="1107430" cy="1295485"/>
        </a:xfrm>
        <a:prstGeom prst="rightArrow">
          <a:avLst>
            <a:gd name="adj1" fmla="val 60000"/>
            <a:gd name="adj2" fmla="val 50000"/>
          </a:avLst>
        </a:prstGeom>
        <a:solidFill>
          <a:schemeClr val="accent5">
            <a:hueOff val="-638882"/>
            <a:satOff val="-63113"/>
            <a:lumOff val="366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LID4096" sz="5500" kern="1200"/>
        </a:p>
      </dsp:txBody>
      <dsp:txXfrm>
        <a:off x="13076802" y="4451756"/>
        <a:ext cx="775201" cy="777291"/>
      </dsp:txXfrm>
    </dsp:sp>
    <dsp:sp modelId="{E597324D-54D5-44F8-9236-C8EB1FE43AB6}">
      <dsp:nvSpPr>
        <dsp:cNvPr id="0" name=""/>
        <dsp:cNvSpPr/>
      </dsp:nvSpPr>
      <dsp:spPr>
        <a:xfrm>
          <a:off x="14643921" y="23425"/>
          <a:ext cx="5223730" cy="963395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Century" panose="02040604050505020304" pitchFamily="18" charset="0"/>
              <a:cs typeface="Times New Roman" panose="02020603050405020304" pitchFamily="18" charset="0"/>
            </a:rPr>
            <a:t>Integration Stage,  the funds re-enter the legitimate economy by investing the funds into real estate, luxury assets, or business ventures,etc</a:t>
          </a:r>
          <a:endParaRPr lang="LID4096" sz="5400" kern="1200" dirty="0">
            <a:latin typeface="Century" panose="02040604050505020304" pitchFamily="18" charset="0"/>
            <a:cs typeface="Times New Roman" panose="02020603050405020304" pitchFamily="18" charset="0"/>
          </a:endParaRPr>
        </a:p>
      </dsp:txBody>
      <dsp:txXfrm>
        <a:off x="14796919" y="176423"/>
        <a:ext cx="4917734" cy="9327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6A7DD-3B5A-4E75-9FAF-B632FD491E25}">
      <dsp:nvSpPr>
        <dsp:cNvPr id="0" name=""/>
        <dsp:cNvSpPr/>
      </dsp:nvSpPr>
      <dsp:spPr>
        <a:xfrm>
          <a:off x="665958" y="179968"/>
          <a:ext cx="5494772" cy="4060616"/>
        </a:xfrm>
        <a:prstGeom prst="rect">
          <a:avLst/>
        </a:prstGeom>
        <a:blipFill rotWithShape="1">
          <a:blip xmlns:r="http://schemas.openxmlformats.org/officeDocument/2006/relationships" r:embed="rId1"/>
          <a:srcRect/>
          <a:stretch>
            <a:fillRect t="-21000" b="-21000"/>
          </a:stretch>
        </a:blipFill>
        <a:ln>
          <a:noFill/>
        </a:ln>
        <a:effectLst/>
      </dsp:spPr>
      <dsp:style>
        <a:lnRef idx="0">
          <a:scrgbClr r="0" g="0" b="0"/>
        </a:lnRef>
        <a:fillRef idx="1">
          <a:scrgbClr r="0" g="0" b="0"/>
        </a:fillRef>
        <a:effectRef idx="0">
          <a:scrgbClr r="0" g="0" b="0"/>
        </a:effectRef>
        <a:fontRef idx="minor"/>
      </dsp:style>
    </dsp:sp>
    <dsp:sp modelId="{7208AEB7-A973-411F-A27B-CFF150059547}">
      <dsp:nvSpPr>
        <dsp:cNvPr id="0" name=""/>
        <dsp:cNvSpPr/>
      </dsp:nvSpPr>
      <dsp:spPr>
        <a:xfrm>
          <a:off x="1776604" y="3504318"/>
          <a:ext cx="4734857" cy="113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5000"/>
            </a:spcAft>
            <a:buNone/>
          </a:pPr>
          <a:r>
            <a:rPr lang="en-US" sz="3600" b="1" kern="1200">
              <a:latin typeface="Century" panose="02040604050505020304" pitchFamily="18" charset="0"/>
            </a:rPr>
            <a:t>Financial Assets</a:t>
          </a:r>
          <a:endParaRPr lang="LID4096" sz="3600" b="1" kern="1200" dirty="0">
            <a:latin typeface="Century" panose="02040604050505020304" pitchFamily="18" charset="0"/>
          </a:endParaRPr>
        </a:p>
      </dsp:txBody>
      <dsp:txXfrm>
        <a:off x="1776604" y="3504318"/>
        <a:ext cx="4734857" cy="1137865"/>
      </dsp:txXfrm>
    </dsp:sp>
    <dsp:sp modelId="{60AC0129-DA2E-4BF9-AB01-F8FB5C9FC5BA}">
      <dsp:nvSpPr>
        <dsp:cNvPr id="0" name=""/>
        <dsp:cNvSpPr/>
      </dsp:nvSpPr>
      <dsp:spPr>
        <a:xfrm>
          <a:off x="7449413" y="179968"/>
          <a:ext cx="5494772" cy="406061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25400">
          <a:solidFill>
            <a:srgbClr val="002060"/>
          </a:solidFill>
        </a:ln>
        <a:effectLst/>
      </dsp:spPr>
      <dsp:style>
        <a:lnRef idx="0">
          <a:scrgbClr r="0" g="0" b="0"/>
        </a:lnRef>
        <a:fillRef idx="1">
          <a:scrgbClr r="0" g="0" b="0"/>
        </a:fillRef>
        <a:effectRef idx="0">
          <a:scrgbClr r="0" g="0" b="0"/>
        </a:effectRef>
        <a:fontRef idx="minor"/>
      </dsp:style>
    </dsp:sp>
    <dsp:sp modelId="{7EE94B0B-6C78-428C-9432-98F158DDFEC5}">
      <dsp:nvSpPr>
        <dsp:cNvPr id="0" name=""/>
        <dsp:cNvSpPr/>
      </dsp:nvSpPr>
      <dsp:spPr>
        <a:xfrm>
          <a:off x="8560058" y="3504318"/>
          <a:ext cx="4734857" cy="113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5000"/>
            </a:spcAft>
            <a:buNone/>
          </a:pPr>
          <a:r>
            <a:rPr lang="en-US" sz="3600" b="1" kern="1200" dirty="0">
              <a:latin typeface="Century" panose="02040604050505020304" pitchFamily="18" charset="0"/>
            </a:rPr>
            <a:t>Financial Institutions</a:t>
          </a:r>
          <a:endParaRPr lang="LID4096" sz="3600" b="1" kern="1200" dirty="0">
            <a:latin typeface="Century" panose="02040604050505020304" pitchFamily="18" charset="0"/>
          </a:endParaRPr>
        </a:p>
      </dsp:txBody>
      <dsp:txXfrm>
        <a:off x="8560058" y="3504318"/>
        <a:ext cx="4734857" cy="1137865"/>
      </dsp:txXfrm>
    </dsp:sp>
    <dsp:sp modelId="{30625A04-5BC2-4406-8370-A59B1BFCD774}">
      <dsp:nvSpPr>
        <dsp:cNvPr id="0" name=""/>
        <dsp:cNvSpPr/>
      </dsp:nvSpPr>
      <dsp:spPr>
        <a:xfrm>
          <a:off x="14232867" y="179968"/>
          <a:ext cx="5494772" cy="4060616"/>
        </a:xfrm>
        <a:prstGeom prst="rect">
          <a:avLst/>
        </a:prstGeom>
        <a:blipFill>
          <a:blip xmlns:r="http://schemas.openxmlformats.org/officeDocument/2006/relationships" r:embed="rId3"/>
          <a:srcRect/>
          <a:stretch>
            <a:fillRect l="-32000" r="-32000"/>
          </a:stretch>
        </a:blipFill>
        <a:ln>
          <a:noFill/>
        </a:ln>
        <a:effectLst/>
      </dsp:spPr>
      <dsp:style>
        <a:lnRef idx="0">
          <a:scrgbClr r="0" g="0" b="0"/>
        </a:lnRef>
        <a:fillRef idx="1">
          <a:scrgbClr r="0" g="0" b="0"/>
        </a:fillRef>
        <a:effectRef idx="0">
          <a:scrgbClr r="0" g="0" b="0"/>
        </a:effectRef>
        <a:fontRef idx="minor"/>
      </dsp:style>
    </dsp:sp>
    <dsp:sp modelId="{94751565-9F17-4140-875E-7EC8B4F1F782}">
      <dsp:nvSpPr>
        <dsp:cNvPr id="0" name=""/>
        <dsp:cNvSpPr/>
      </dsp:nvSpPr>
      <dsp:spPr>
        <a:xfrm>
          <a:off x="15343513" y="3504318"/>
          <a:ext cx="4734857" cy="113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5000"/>
            </a:spcAft>
            <a:buNone/>
          </a:pPr>
          <a:r>
            <a:rPr lang="en-US" sz="3600" b="1" kern="1200" dirty="0">
              <a:latin typeface="Century" panose="02040604050505020304" pitchFamily="18" charset="0"/>
            </a:rPr>
            <a:t>Financial Markets</a:t>
          </a:r>
          <a:endParaRPr lang="LID4096" sz="3600" b="1" kern="1200" dirty="0">
            <a:latin typeface="Century" panose="02040604050505020304" pitchFamily="18" charset="0"/>
          </a:endParaRPr>
        </a:p>
      </dsp:txBody>
      <dsp:txXfrm>
        <a:off x="15343513" y="3504318"/>
        <a:ext cx="4734857" cy="1137865"/>
      </dsp:txXfrm>
    </dsp:sp>
    <dsp:sp modelId="{1B423E44-BB6C-4440-8165-D78567392E81}">
      <dsp:nvSpPr>
        <dsp:cNvPr id="0" name=""/>
        <dsp:cNvSpPr/>
      </dsp:nvSpPr>
      <dsp:spPr>
        <a:xfrm>
          <a:off x="665958" y="5226734"/>
          <a:ext cx="5494772" cy="406061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7CC9B564-7EFE-46EB-930F-6CCD5B3EB78E}">
      <dsp:nvSpPr>
        <dsp:cNvPr id="0" name=""/>
        <dsp:cNvSpPr/>
      </dsp:nvSpPr>
      <dsp:spPr>
        <a:xfrm>
          <a:off x="1776604" y="8551084"/>
          <a:ext cx="4734857" cy="113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5000"/>
            </a:spcAft>
            <a:buNone/>
          </a:pPr>
          <a:r>
            <a:rPr lang="en-US" sz="3600" b="1" kern="1200" dirty="0">
              <a:latin typeface="Century" panose="02040604050505020304" pitchFamily="18" charset="0"/>
            </a:rPr>
            <a:t>Financial Rates of Return</a:t>
          </a:r>
          <a:endParaRPr lang="LID4096" sz="3600" b="1" kern="1200" dirty="0">
            <a:latin typeface="Century" panose="02040604050505020304" pitchFamily="18" charset="0"/>
          </a:endParaRPr>
        </a:p>
      </dsp:txBody>
      <dsp:txXfrm>
        <a:off x="1776604" y="8551084"/>
        <a:ext cx="4734857" cy="1137865"/>
      </dsp:txXfrm>
    </dsp:sp>
    <dsp:sp modelId="{DC71E638-026A-46A9-B4ED-4EC7EA6DE23F}">
      <dsp:nvSpPr>
        <dsp:cNvPr id="0" name=""/>
        <dsp:cNvSpPr/>
      </dsp:nvSpPr>
      <dsp:spPr>
        <a:xfrm>
          <a:off x="7449413" y="5226734"/>
          <a:ext cx="5494772" cy="406061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a:ln w="28575">
          <a:solidFill>
            <a:schemeClr val="accent4"/>
          </a:solidFill>
        </a:ln>
        <a:effectLst/>
      </dsp:spPr>
      <dsp:style>
        <a:lnRef idx="0">
          <a:scrgbClr r="0" g="0" b="0"/>
        </a:lnRef>
        <a:fillRef idx="1">
          <a:scrgbClr r="0" g="0" b="0"/>
        </a:fillRef>
        <a:effectRef idx="0">
          <a:scrgbClr r="0" g="0" b="0"/>
        </a:effectRef>
        <a:fontRef idx="minor"/>
      </dsp:style>
    </dsp:sp>
    <dsp:sp modelId="{484DDE14-1892-44DE-93B4-BDF2A03913BC}">
      <dsp:nvSpPr>
        <dsp:cNvPr id="0" name=""/>
        <dsp:cNvSpPr/>
      </dsp:nvSpPr>
      <dsp:spPr>
        <a:xfrm>
          <a:off x="8560058" y="8551084"/>
          <a:ext cx="4734857" cy="113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5000"/>
            </a:spcAft>
            <a:buNone/>
          </a:pPr>
          <a:r>
            <a:rPr lang="en-US" sz="3600" b="1" kern="1200" dirty="0">
              <a:latin typeface="Century" panose="02040604050505020304" pitchFamily="18" charset="0"/>
            </a:rPr>
            <a:t>Financial Instruments</a:t>
          </a:r>
          <a:endParaRPr lang="LID4096" sz="3600" b="1" kern="1200" dirty="0">
            <a:latin typeface="Century" panose="02040604050505020304" pitchFamily="18" charset="0"/>
          </a:endParaRPr>
        </a:p>
      </dsp:txBody>
      <dsp:txXfrm>
        <a:off x="8560058" y="8551084"/>
        <a:ext cx="4734857" cy="1137865"/>
      </dsp:txXfrm>
    </dsp:sp>
    <dsp:sp modelId="{73CE7E76-348D-4B03-BCFE-6853BA58A4AC}">
      <dsp:nvSpPr>
        <dsp:cNvPr id="0" name=""/>
        <dsp:cNvSpPr/>
      </dsp:nvSpPr>
      <dsp:spPr>
        <a:xfrm>
          <a:off x="14232867" y="5226734"/>
          <a:ext cx="5494772" cy="4060616"/>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6000" r="-16000"/>
          </a:stretch>
        </a:blipFill>
        <a:ln w="25400">
          <a:solidFill>
            <a:srgbClr val="002060"/>
          </a:solidFill>
        </a:ln>
        <a:effectLst/>
      </dsp:spPr>
      <dsp:style>
        <a:lnRef idx="0">
          <a:scrgbClr r="0" g="0" b="0"/>
        </a:lnRef>
        <a:fillRef idx="1">
          <a:scrgbClr r="0" g="0" b="0"/>
        </a:fillRef>
        <a:effectRef idx="0">
          <a:scrgbClr r="0" g="0" b="0"/>
        </a:effectRef>
        <a:fontRef idx="minor"/>
      </dsp:style>
    </dsp:sp>
    <dsp:sp modelId="{B3CEA2B5-6730-48A7-B303-A48C83553D1D}">
      <dsp:nvSpPr>
        <dsp:cNvPr id="0" name=""/>
        <dsp:cNvSpPr/>
      </dsp:nvSpPr>
      <dsp:spPr>
        <a:xfrm>
          <a:off x="15343513" y="8551084"/>
          <a:ext cx="4734857" cy="113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5000"/>
            </a:spcAft>
            <a:buNone/>
          </a:pPr>
          <a:r>
            <a:rPr lang="en-US" sz="3600" b="1" kern="1200" dirty="0">
              <a:latin typeface="Century" panose="02040604050505020304" pitchFamily="18" charset="0"/>
            </a:rPr>
            <a:t>Financial Services</a:t>
          </a:r>
          <a:endParaRPr lang="LID4096" sz="3600" b="1" kern="1200" dirty="0">
            <a:latin typeface="Century" panose="02040604050505020304" pitchFamily="18" charset="0"/>
          </a:endParaRPr>
        </a:p>
      </dsp:txBody>
      <dsp:txXfrm>
        <a:off x="15343513" y="8551084"/>
        <a:ext cx="4734857" cy="1137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A783-630C-43FE-A3A1-E22ECCA80126}">
      <dsp:nvSpPr>
        <dsp:cNvPr id="0" name=""/>
        <dsp:cNvSpPr/>
      </dsp:nvSpPr>
      <dsp:spPr>
        <a:xfrm>
          <a:off x="0" y="41632"/>
          <a:ext cx="14922023" cy="159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Century" panose="02040604050505020304" pitchFamily="18" charset="0"/>
            </a:rPr>
            <a:t>Employ  </a:t>
          </a:r>
          <a:r>
            <a:rPr lang="en-US" sz="4000" b="1" kern="1200" dirty="0">
              <a:latin typeface="Century" panose="02040604050505020304" pitchFamily="18" charset="0"/>
            </a:rPr>
            <a:t>15,833</a:t>
          </a:r>
          <a:r>
            <a:rPr lang="en-US" sz="4000" kern="1200" dirty="0">
              <a:latin typeface="Century" panose="02040604050505020304" pitchFamily="18" charset="0"/>
            </a:rPr>
            <a:t> Youth @ Monthly Stipend of </a:t>
          </a:r>
          <a:r>
            <a:rPr lang="en-US" sz="4000" strike="dblStrike" kern="1200" baseline="0" dirty="0">
              <a:latin typeface="Century" panose="02040604050505020304" pitchFamily="18" charset="0"/>
            </a:rPr>
            <a:t>N</a:t>
          </a:r>
          <a:r>
            <a:rPr lang="en-US" sz="4000" kern="1200" dirty="0">
              <a:latin typeface="Century" panose="02040604050505020304" pitchFamily="18" charset="0"/>
            </a:rPr>
            <a:t>30, 0000.00 Monthly for a Year</a:t>
          </a:r>
          <a:endParaRPr lang="LID4096" sz="4000" kern="1200" dirty="0">
            <a:latin typeface="Century" panose="02040604050505020304" pitchFamily="18" charset="0"/>
          </a:endParaRPr>
        </a:p>
      </dsp:txBody>
      <dsp:txXfrm>
        <a:off x="77676" y="119308"/>
        <a:ext cx="14766671" cy="1435848"/>
      </dsp:txXfrm>
    </dsp:sp>
    <dsp:sp modelId="{02F5092B-9825-4381-90C0-FB7C297240FF}">
      <dsp:nvSpPr>
        <dsp:cNvPr id="0" name=""/>
        <dsp:cNvSpPr/>
      </dsp:nvSpPr>
      <dsp:spPr>
        <a:xfrm>
          <a:off x="0" y="1748032"/>
          <a:ext cx="14922023" cy="1591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Century" panose="02040604050505020304" pitchFamily="18" charset="0"/>
            </a:rPr>
            <a:t>Pay  </a:t>
          </a:r>
          <a:r>
            <a:rPr lang="en-US" sz="4000" b="1" kern="1200" dirty="0">
              <a:latin typeface="Century" panose="02040604050505020304" pitchFamily="18" charset="0"/>
            </a:rPr>
            <a:t>95,000</a:t>
          </a:r>
          <a:r>
            <a:rPr lang="en-US" sz="4000" kern="1200" dirty="0">
              <a:latin typeface="Century" panose="02040604050505020304" pitchFamily="18" charset="0"/>
            </a:rPr>
            <a:t> Poor and Vulnerable Households @ Monthly Stipend of </a:t>
          </a:r>
          <a:r>
            <a:rPr lang="en-US" sz="4000" strike="dblStrike" kern="1200" baseline="0" dirty="0">
              <a:latin typeface="Century" panose="02040604050505020304" pitchFamily="18" charset="0"/>
            </a:rPr>
            <a:t>N</a:t>
          </a:r>
          <a:r>
            <a:rPr lang="en-US" sz="4000" kern="1200" dirty="0">
              <a:latin typeface="Century" panose="02040604050505020304" pitchFamily="18" charset="0"/>
            </a:rPr>
            <a:t>5, 0000.00 Monthly</a:t>
          </a:r>
          <a:endParaRPr lang="LID4096" sz="4000" kern="1200" dirty="0">
            <a:latin typeface="Century" panose="02040604050505020304" pitchFamily="18" charset="0"/>
          </a:endParaRPr>
        </a:p>
      </dsp:txBody>
      <dsp:txXfrm>
        <a:off x="77676" y="1825708"/>
        <a:ext cx="14766671" cy="1435848"/>
      </dsp:txXfrm>
    </dsp:sp>
    <dsp:sp modelId="{15B31B4F-5055-4E06-AEB0-95F213E9115A}">
      <dsp:nvSpPr>
        <dsp:cNvPr id="0" name=""/>
        <dsp:cNvSpPr/>
      </dsp:nvSpPr>
      <dsp:spPr>
        <a:xfrm>
          <a:off x="0" y="3454432"/>
          <a:ext cx="14922023" cy="1591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Century" panose="02040604050505020304" pitchFamily="18" charset="0"/>
            </a:rPr>
            <a:t>Give a Loan of </a:t>
          </a:r>
          <a:r>
            <a:rPr lang="en-US" sz="4000" strike="dblStrike" kern="1200" baseline="0" dirty="0">
              <a:latin typeface="Century" panose="02040604050505020304" pitchFamily="18" charset="0"/>
            </a:rPr>
            <a:t>N</a:t>
          </a:r>
          <a:r>
            <a:rPr lang="en-US" sz="4000" kern="1200" dirty="0">
              <a:latin typeface="Century" panose="02040604050505020304" pitchFamily="18" charset="0"/>
            </a:rPr>
            <a:t>10,000.00 each  to </a:t>
          </a:r>
          <a:r>
            <a:rPr lang="en-US" sz="4000" b="1" kern="1200" dirty="0">
              <a:latin typeface="Century" panose="02040604050505020304" pitchFamily="18" charset="0"/>
            </a:rPr>
            <a:t>47,500</a:t>
          </a:r>
          <a:r>
            <a:rPr lang="en-US" sz="4000" kern="1200" dirty="0">
              <a:latin typeface="Century" panose="02040604050505020304" pitchFamily="18" charset="0"/>
            </a:rPr>
            <a:t> Beneficiaries</a:t>
          </a:r>
          <a:endParaRPr lang="LID4096" sz="4000" kern="1200" dirty="0">
            <a:latin typeface="Century" panose="02040604050505020304" pitchFamily="18" charset="0"/>
          </a:endParaRPr>
        </a:p>
      </dsp:txBody>
      <dsp:txXfrm>
        <a:off x="77676" y="3532108"/>
        <a:ext cx="14766671" cy="14358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AD2AB-6005-4B31-B602-250866BA788D}">
      <dsp:nvSpPr>
        <dsp:cNvPr id="0" name=""/>
        <dsp:cNvSpPr/>
      </dsp:nvSpPr>
      <dsp:spPr>
        <a:xfrm>
          <a:off x="0" y="0"/>
          <a:ext cx="203569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49B03-E449-420B-B1D9-039CC2EDAE16}">
      <dsp:nvSpPr>
        <dsp:cNvPr id="0" name=""/>
        <dsp:cNvSpPr/>
      </dsp:nvSpPr>
      <dsp:spPr>
        <a:xfrm>
          <a:off x="0" y="0"/>
          <a:ext cx="20356918" cy="2636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just" defTabSz="1644650">
            <a:lnSpc>
              <a:spcPct val="90000"/>
            </a:lnSpc>
            <a:spcBef>
              <a:spcPct val="0"/>
            </a:spcBef>
            <a:spcAft>
              <a:spcPct val="35000"/>
            </a:spcAft>
            <a:buNone/>
          </a:pPr>
          <a:r>
            <a:rPr lang="en-US" sz="3700" kern="1200" dirty="0">
              <a:solidFill>
                <a:schemeClr val="tx2"/>
              </a:solidFill>
              <a:latin typeface="Century" panose="02040604050505020304" pitchFamily="18" charset="0"/>
            </a:rPr>
            <a:t>Establishment of Financial Intelligence unit (FIU) that serves as a National Centre for the receipt and analysis of: (a) suspicious transaction reports; and (b) other information relevant to money laundering, associated predicate offences and terrorist financing, and for the dissemination of the results of that analysis.</a:t>
          </a:r>
          <a:endParaRPr lang="LID4096" sz="3700" kern="1200" dirty="0">
            <a:solidFill>
              <a:schemeClr val="tx2"/>
            </a:solidFill>
            <a:latin typeface="Century" panose="02040604050505020304" pitchFamily="18" charset="0"/>
          </a:endParaRPr>
        </a:p>
      </dsp:txBody>
      <dsp:txXfrm>
        <a:off x="0" y="0"/>
        <a:ext cx="20356918" cy="2636833"/>
      </dsp:txXfrm>
    </dsp:sp>
    <dsp:sp modelId="{288ECEAC-0FAA-4E94-9CE7-8760F062ECCD}">
      <dsp:nvSpPr>
        <dsp:cNvPr id="0" name=""/>
        <dsp:cNvSpPr/>
      </dsp:nvSpPr>
      <dsp:spPr>
        <a:xfrm>
          <a:off x="0" y="2636833"/>
          <a:ext cx="203569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6CE5F-D3D8-4A7B-A1CF-7A8285D2E22C}">
      <dsp:nvSpPr>
        <dsp:cNvPr id="0" name=""/>
        <dsp:cNvSpPr/>
      </dsp:nvSpPr>
      <dsp:spPr>
        <a:xfrm>
          <a:off x="0" y="2636833"/>
          <a:ext cx="20356918" cy="2636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just" defTabSz="1644650">
            <a:lnSpc>
              <a:spcPct val="90000"/>
            </a:lnSpc>
            <a:spcBef>
              <a:spcPct val="0"/>
            </a:spcBef>
            <a:spcAft>
              <a:spcPct val="35000"/>
            </a:spcAft>
            <a:buNone/>
          </a:pPr>
          <a:r>
            <a:rPr lang="en-US" sz="3700" kern="1200" dirty="0">
              <a:solidFill>
                <a:schemeClr val="tx2"/>
              </a:solidFill>
              <a:latin typeface="Century" panose="02040604050505020304" pitchFamily="18" charset="0"/>
            </a:rPr>
            <a:t>Financial Institutions should be required by laws to submit suspicious transactions reports (STRs) when it suspects or has reasonable grounds to suspect that funds are the proceeds of a criminal activity, or are related to money laundering, to report promptly its suspicions to the Financial Intelligence Unit (FIU) as well as other reports required by Law.</a:t>
          </a:r>
          <a:endParaRPr lang="LID4096" sz="3700" kern="1200" dirty="0">
            <a:solidFill>
              <a:schemeClr val="tx2"/>
            </a:solidFill>
            <a:latin typeface="Century" panose="02040604050505020304" pitchFamily="18" charset="0"/>
          </a:endParaRPr>
        </a:p>
      </dsp:txBody>
      <dsp:txXfrm>
        <a:off x="0" y="2636833"/>
        <a:ext cx="20356918" cy="2636833"/>
      </dsp:txXfrm>
    </dsp:sp>
    <dsp:sp modelId="{7B0648C3-9A48-49B0-8970-B5012689D62F}">
      <dsp:nvSpPr>
        <dsp:cNvPr id="0" name=""/>
        <dsp:cNvSpPr/>
      </dsp:nvSpPr>
      <dsp:spPr>
        <a:xfrm>
          <a:off x="0" y="5273666"/>
          <a:ext cx="203569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9510F-552D-48CF-87B8-EFCE80C9FD6F}">
      <dsp:nvSpPr>
        <dsp:cNvPr id="0" name=""/>
        <dsp:cNvSpPr/>
      </dsp:nvSpPr>
      <dsp:spPr>
        <a:xfrm>
          <a:off x="0" y="5273666"/>
          <a:ext cx="20356918" cy="2636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just" defTabSz="1644650">
            <a:lnSpc>
              <a:spcPct val="90000"/>
            </a:lnSpc>
            <a:spcBef>
              <a:spcPct val="0"/>
            </a:spcBef>
            <a:spcAft>
              <a:spcPct val="35000"/>
            </a:spcAft>
            <a:buNone/>
          </a:pPr>
          <a:r>
            <a:rPr lang="en-US" sz="3700" kern="1200" dirty="0">
              <a:solidFill>
                <a:schemeClr val="tx2"/>
              </a:solidFill>
              <a:latin typeface="Century" panose="02040604050505020304" pitchFamily="18" charset="0"/>
            </a:rPr>
            <a:t>Financial institutions should be prohibited from keeping anonymous accounts or accounts in obviously fictitious names and required to undertake customer due diligence (CDD) measures when: establishing business relations, carrying out occasional transactions above the applicable designated threshold or there is a suspicion of money laundering</a:t>
          </a:r>
          <a:endParaRPr lang="LID4096" sz="3700" kern="1200" dirty="0">
            <a:solidFill>
              <a:schemeClr val="tx2"/>
            </a:solidFill>
            <a:latin typeface="Century" panose="02040604050505020304" pitchFamily="18" charset="0"/>
          </a:endParaRPr>
        </a:p>
      </dsp:txBody>
      <dsp:txXfrm>
        <a:off x="0" y="5273666"/>
        <a:ext cx="20356918" cy="2636833"/>
      </dsp:txXfrm>
    </dsp:sp>
    <dsp:sp modelId="{826CC834-31D2-404F-AA5C-CD1260B537F4}">
      <dsp:nvSpPr>
        <dsp:cNvPr id="0" name=""/>
        <dsp:cNvSpPr/>
      </dsp:nvSpPr>
      <dsp:spPr>
        <a:xfrm>
          <a:off x="0" y="7910499"/>
          <a:ext cx="203569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C758E7-8BAA-4E0F-B394-7BE18AC0865E}">
      <dsp:nvSpPr>
        <dsp:cNvPr id="0" name=""/>
        <dsp:cNvSpPr/>
      </dsp:nvSpPr>
      <dsp:spPr>
        <a:xfrm>
          <a:off x="0" y="7910499"/>
          <a:ext cx="20356918" cy="2636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just" defTabSz="1644650">
            <a:lnSpc>
              <a:spcPct val="90000"/>
            </a:lnSpc>
            <a:spcBef>
              <a:spcPct val="0"/>
            </a:spcBef>
            <a:spcAft>
              <a:spcPct val="35000"/>
            </a:spcAft>
            <a:buNone/>
          </a:pPr>
          <a:r>
            <a:rPr lang="en-US" sz="3700" kern="1200" dirty="0">
              <a:solidFill>
                <a:schemeClr val="tx2"/>
              </a:solidFill>
              <a:latin typeface="Century" panose="02040604050505020304" pitchFamily="18" charset="0"/>
            </a:rPr>
            <a:t>Designated law enforcement authorities should have responsibility for money laundering and terrorist financing investigations within the framework of national AML/CFT policies and they should develop a pro-active parallel financial investigation when pursuing money laundering, associated predicate offences and terrorist financing.</a:t>
          </a:r>
          <a:endParaRPr lang="LID4096" sz="3700" kern="1200" dirty="0">
            <a:solidFill>
              <a:schemeClr val="tx2"/>
            </a:solidFill>
            <a:latin typeface="Century" panose="02040604050505020304" pitchFamily="18" charset="0"/>
          </a:endParaRPr>
        </a:p>
      </dsp:txBody>
      <dsp:txXfrm>
        <a:off x="0" y="7910499"/>
        <a:ext cx="20356918" cy="26368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panose="020F0502020204030203" pitchFamily="34" charset="0"/>
              </a:defRPr>
            </a:lvl1pPr>
          </a:lstStyle>
          <a:p>
            <a:fld id="{EFC10EE1-B198-C942-8235-326C972CBB30}" type="datetimeFigureOut">
              <a:rPr lang="en-US" smtClean="0"/>
              <a:pPr/>
              <a:t>09-Nov-21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panose="020F0502020204030203"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panose="020F0502020204030203" pitchFamily="34" charset="0"/>
        <a:ea typeface="+mn-ea"/>
        <a:cs typeface="+mn-cs"/>
      </a:defRPr>
    </a:lvl1pPr>
    <a:lvl2pPr marL="914217" algn="l" defTabSz="914217" rtl="0" eaLnBrk="1" latinLnBrk="0" hangingPunct="1">
      <a:defRPr sz="2400" b="0" i="0" kern="1200">
        <a:solidFill>
          <a:schemeClr val="tx1"/>
        </a:solidFill>
        <a:latin typeface="Lato Light" panose="020F0502020204030203" pitchFamily="34" charset="0"/>
        <a:ea typeface="+mn-ea"/>
        <a:cs typeface="+mn-cs"/>
      </a:defRPr>
    </a:lvl2pPr>
    <a:lvl3pPr marL="1828434" algn="l" defTabSz="914217" rtl="0" eaLnBrk="1" latinLnBrk="0" hangingPunct="1">
      <a:defRPr sz="2400" b="0" i="0" kern="1200">
        <a:solidFill>
          <a:schemeClr val="tx1"/>
        </a:solidFill>
        <a:latin typeface="Lato Light" panose="020F0502020204030203" pitchFamily="34" charset="0"/>
        <a:ea typeface="+mn-ea"/>
        <a:cs typeface="+mn-cs"/>
      </a:defRPr>
    </a:lvl3pPr>
    <a:lvl4pPr marL="2742651" algn="l" defTabSz="914217" rtl="0" eaLnBrk="1" latinLnBrk="0" hangingPunct="1">
      <a:defRPr sz="2400" b="0" i="0" kern="1200">
        <a:solidFill>
          <a:schemeClr val="tx1"/>
        </a:solidFill>
        <a:latin typeface="Lato Light" panose="020F0502020204030203" pitchFamily="34" charset="0"/>
        <a:ea typeface="+mn-ea"/>
        <a:cs typeface="+mn-cs"/>
      </a:defRPr>
    </a:lvl4pPr>
    <a:lvl5pPr marL="3656868" algn="l" defTabSz="914217" rtl="0" eaLnBrk="1" latinLnBrk="0" hangingPunct="1">
      <a:defRPr sz="2400" b="0" i="0" kern="1200">
        <a:solidFill>
          <a:schemeClr val="tx1"/>
        </a:solidFill>
        <a:latin typeface="Lato Light" panose="020F0502020204030203"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8106033" cy="13716000"/>
          </a:xfrm>
          <a:solidFill>
            <a:schemeClr val="bg1">
              <a:lumMod val="95000"/>
            </a:schemeClr>
          </a:solidFill>
        </p:spPr>
        <p:txBody>
          <a:bodyPr/>
          <a:lstStyle/>
          <a:p>
            <a:endParaRPr lang="en-US"/>
          </a:p>
        </p:txBody>
      </p:sp>
    </p:spTree>
    <p:extLst>
      <p:ext uri="{BB962C8B-B14F-4D97-AF65-F5344CB8AC3E}">
        <p14:creationId xmlns:p14="http://schemas.microsoft.com/office/powerpoint/2010/main" val="266058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9934832" cy="13716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77028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24377650"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434216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BCCF403-77F5-E64B-B3A1-43CAED52C50B}"/>
              </a:ext>
            </a:extLst>
          </p:cNvPr>
          <p:cNvSpPr/>
          <p:nvPr userDrawn="1"/>
        </p:nvSpPr>
        <p:spPr>
          <a:xfrm>
            <a:off x="22302691" y="762000"/>
            <a:ext cx="554134" cy="55413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Light" panose="020F0502020204030203" pitchFamily="34" charset="0"/>
            </a:endParaRPr>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390604" y="885179"/>
            <a:ext cx="378309" cy="307777"/>
          </a:xfrm>
          <a:prstGeom prst="rect">
            <a:avLst/>
          </a:prstGeom>
          <a:noFill/>
        </p:spPr>
        <p:txBody>
          <a:bodyPr wrap="none" lIns="0" tIns="0" rIns="0" bIns="0" rtlCol="0" anchor="ctr">
            <a:spAutoFit/>
          </a:bodyPr>
          <a:lstStyle/>
          <a:p>
            <a:pPr algn="ctr"/>
            <a:fld id="{C2130A1F-96FE-9345-9E91-FD9BE4197128}" type="slidenum">
              <a:rPr lang="en-US" sz="2000" b="0" i="0" spc="0" smtClean="0">
                <a:solidFill>
                  <a:schemeClr val="bg1"/>
                </a:solidFill>
                <a:latin typeface="Poppins Medium" pitchFamily="2" charset="77"/>
                <a:cs typeface="Poppins Medium" pitchFamily="2" charset="77"/>
              </a:rPr>
              <a:pPr algn="ctr"/>
              <a:t>‹#›</a:t>
            </a:fld>
            <a:endParaRPr lang="en-US" sz="28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1" r:id="rId3"/>
    <p:sldLayoutId id="2147483980" r:id="rId4"/>
  </p:sldLayoutIdLst>
  <p:hf hdr="0" ftr="0" dt="0"/>
  <p:txStyles>
    <p:titleStyle>
      <a:lvl1pPr algn="l" defTabSz="1828343" rtl="0" eaLnBrk="1" latinLnBrk="0" hangingPunct="1">
        <a:lnSpc>
          <a:spcPct val="90000"/>
        </a:lnSpc>
        <a:spcBef>
          <a:spcPct val="0"/>
        </a:spcBef>
        <a:buNone/>
        <a:defRPr sz="6600" b="1" i="0" kern="1200">
          <a:solidFill>
            <a:schemeClr val="tx2"/>
          </a:solidFill>
          <a:latin typeface="Poppins"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Lato Light" panose="020F0502020204030203"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Lato Light" panose="020F0502020204030203"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Lato Light" panose="020F0502020204030203"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nfiu.gov.n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info@nfiu.gov.ng" TargetMode="External"/><Relationship Id="rId5" Type="http://schemas.openxmlformats.org/officeDocument/2006/relationships/hyperlink" Target="http://www.nfiu.gov.ng/" TargetMode="Externa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hyperlink" Target="https://www.efccnigeria.org/" TargetMode="External"/><Relationship Id="rId3" Type="http://schemas.openxmlformats.org/officeDocument/2006/relationships/hyperlink" Target="https://www.fatf-gafi.org/media/fatf/documents/recommendations/pdfs/FATF%20Recommendations%202012.pdf" TargetMode="External"/><Relationship Id="rId7" Type="http://schemas.openxmlformats.org/officeDocument/2006/relationships/hyperlink" Target="http://www.nfiu.gov.ng/" TargetMode="Externa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www.cvs.edu.in/upload/Basics-of-Indian-Financial-System.pdf" TargetMode="External"/><Relationship Id="rId5" Type="http://schemas.openxmlformats.org/officeDocument/2006/relationships/hyperlink" Target="https://sanctionscanner.com/blog/negative-effects-of-money-laundering-on-the-economy-132" TargetMode="External"/><Relationship Id="rId4" Type="http://schemas.openxmlformats.org/officeDocument/2006/relationships/hyperlink" Target="https://www.fatf-gafi.org/media/fatf/documents/Professional-Money-Laundering.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png"/><Relationship Id="rId4" Type="http://schemas.openxmlformats.org/officeDocument/2006/relationships/diagramQuickStyle" Target="../diagrams/quickStyle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A51A5-BEFA-475E-9814-F6876D4B96A5}"/>
              </a:ext>
            </a:extLst>
          </p:cNvPr>
          <p:cNvPicPr>
            <a:picLocks noChangeAspect="1"/>
          </p:cNvPicPr>
          <p:nvPr/>
        </p:nvPicPr>
        <p:blipFill>
          <a:blip r:embed="rId2"/>
          <a:stretch>
            <a:fillRect/>
          </a:stretch>
        </p:blipFill>
        <p:spPr>
          <a:xfrm>
            <a:off x="10920901" y="355407"/>
            <a:ext cx="2805727" cy="3339175"/>
          </a:xfrm>
          <a:prstGeom prst="rect">
            <a:avLst/>
          </a:prstGeom>
        </p:spPr>
      </p:pic>
      <p:sp>
        <p:nvSpPr>
          <p:cNvPr id="4" name="Rectangle 3">
            <a:extLst>
              <a:ext uri="{FF2B5EF4-FFF2-40B4-BE49-F238E27FC236}">
                <a16:creationId xmlns:a16="http://schemas.microsoft.com/office/drawing/2014/main" id="{71C1E606-522F-415F-A72F-330D7BDF8F55}"/>
              </a:ext>
            </a:extLst>
          </p:cNvPr>
          <p:cNvSpPr/>
          <p:nvPr/>
        </p:nvSpPr>
        <p:spPr>
          <a:xfrm>
            <a:off x="511977" y="3612982"/>
            <a:ext cx="24133173"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dirty="0">
                <a:ln/>
                <a:solidFill>
                  <a:srgbClr val="006600"/>
                </a:solidFill>
                <a:latin typeface="Century" panose="02040604050505020304" pitchFamily="18" charset="0"/>
              </a:rPr>
              <a:t>Nigerian Financial Intelligence Unit (NFIU)</a:t>
            </a:r>
            <a:endParaRPr lang="en-US" sz="6600" b="1" dirty="0">
              <a:ln/>
              <a:solidFill>
                <a:schemeClr val="accent5">
                  <a:lumMod val="60000"/>
                  <a:lumOff val="40000"/>
                </a:schemeClr>
              </a:solidFill>
              <a:latin typeface="Century" panose="02040604050505020304" pitchFamily="18" charset="0"/>
            </a:endParaRPr>
          </a:p>
        </p:txBody>
      </p:sp>
      <p:sp>
        <p:nvSpPr>
          <p:cNvPr id="5" name="TextBox 4">
            <a:extLst>
              <a:ext uri="{FF2B5EF4-FFF2-40B4-BE49-F238E27FC236}">
                <a16:creationId xmlns:a16="http://schemas.microsoft.com/office/drawing/2014/main" id="{90FC89AA-760D-4A2F-8D4F-1EB1E84133C1}"/>
              </a:ext>
            </a:extLst>
          </p:cNvPr>
          <p:cNvSpPr txBox="1"/>
          <p:nvPr/>
        </p:nvSpPr>
        <p:spPr>
          <a:xfrm>
            <a:off x="1341457" y="8229682"/>
            <a:ext cx="22474211" cy="2862322"/>
          </a:xfrm>
          <a:prstGeom prst="rect">
            <a:avLst/>
          </a:prstGeom>
          <a:noFill/>
        </p:spPr>
        <p:txBody>
          <a:bodyPr wrap="square" rtlCol="0">
            <a:spAutoFit/>
          </a:bodyPr>
          <a:lstStyle/>
          <a:p>
            <a:pPr algn="ctr"/>
            <a:r>
              <a:rPr lang="en-US" sz="6000" b="1" i="1" dirty="0">
                <a:solidFill>
                  <a:schemeClr val="tx2">
                    <a:lumMod val="90000"/>
                    <a:lumOff val="10000"/>
                  </a:schemeClr>
                </a:solidFill>
                <a:latin typeface="Times New Roman" panose="02020603050405020304" pitchFamily="18" charset="0"/>
                <a:cs typeface="Times New Roman" panose="02020603050405020304" pitchFamily="18" charset="0"/>
              </a:rPr>
              <a:t>PRESENTED AT SIXTH ANNUAL CONFERENCE ON FINANCIAL CRIME, CROSS-BORDER CRIME AND </a:t>
            </a:r>
          </a:p>
          <a:p>
            <a:pPr algn="ctr"/>
            <a:r>
              <a:rPr lang="en-US" sz="6000" b="1" i="1" dirty="0">
                <a:solidFill>
                  <a:schemeClr val="tx2">
                    <a:lumMod val="90000"/>
                    <a:lumOff val="10000"/>
                  </a:schemeClr>
                </a:solidFill>
                <a:latin typeface="Times New Roman" panose="02020603050405020304" pitchFamily="18" charset="0"/>
                <a:cs typeface="Times New Roman" panose="02020603050405020304" pitchFamily="18" charset="0"/>
              </a:rPr>
              <a:t>ELECTORAL FRAUD</a:t>
            </a:r>
          </a:p>
        </p:txBody>
      </p:sp>
      <p:sp>
        <p:nvSpPr>
          <p:cNvPr id="6" name="Rectangle 5">
            <a:extLst>
              <a:ext uri="{FF2B5EF4-FFF2-40B4-BE49-F238E27FC236}">
                <a16:creationId xmlns:a16="http://schemas.microsoft.com/office/drawing/2014/main" id="{61321809-063D-43F5-8699-98E0B4606CC4}"/>
              </a:ext>
            </a:extLst>
          </p:cNvPr>
          <p:cNvSpPr/>
          <p:nvPr/>
        </p:nvSpPr>
        <p:spPr>
          <a:xfrm>
            <a:off x="1" y="5241368"/>
            <a:ext cx="24377650" cy="1938992"/>
          </a:xfrm>
          <a:prstGeom prst="rect">
            <a:avLst/>
          </a:prstGeom>
          <a:noFill/>
        </p:spPr>
        <p:txBody>
          <a:bodyPr wrap="square" lIns="91440" tIns="45720" rIns="91440" bIns="45720">
            <a:spAutoFit/>
          </a:bodyPr>
          <a:lstStyle/>
          <a:p>
            <a:pPr algn="ctr"/>
            <a:r>
              <a:rPr lang="en-US" sz="6000" b="1" dirty="0">
                <a:ln w="0"/>
                <a:solidFill>
                  <a:srgbClr val="C00000"/>
                </a:solidFill>
                <a:effectLst>
                  <a:outerShdw blurRad="38100" dist="19050" dir="2700000" algn="tl" rotWithShape="0">
                    <a:schemeClr val="dk1">
                      <a:alpha val="40000"/>
                    </a:schemeClr>
                  </a:outerShdw>
                </a:effectLst>
                <a:latin typeface="Century" panose="02040604050505020304" pitchFamily="18" charset="0"/>
              </a:rPr>
              <a:t>Effect of Corruption, Fraud and Money Laundering </a:t>
            </a:r>
          </a:p>
          <a:p>
            <a:pPr algn="ctr"/>
            <a:r>
              <a:rPr lang="en-US" sz="6000" b="1" dirty="0">
                <a:ln w="0"/>
                <a:solidFill>
                  <a:srgbClr val="C00000"/>
                </a:solidFill>
                <a:effectLst>
                  <a:outerShdw blurRad="38100" dist="19050" dir="2700000" algn="tl" rotWithShape="0">
                    <a:schemeClr val="dk1">
                      <a:alpha val="40000"/>
                    </a:schemeClr>
                  </a:outerShdw>
                </a:effectLst>
                <a:latin typeface="Century" panose="02040604050505020304" pitchFamily="18" charset="0"/>
              </a:rPr>
              <a:t>on Nigeria and its Financial System.</a:t>
            </a:r>
          </a:p>
        </p:txBody>
      </p:sp>
      <p:sp>
        <p:nvSpPr>
          <p:cNvPr id="9" name="TextBox 8">
            <a:extLst>
              <a:ext uri="{FF2B5EF4-FFF2-40B4-BE49-F238E27FC236}">
                <a16:creationId xmlns:a16="http://schemas.microsoft.com/office/drawing/2014/main" id="{C86D3A70-A6EB-4A51-874D-E39655BF1559}"/>
              </a:ext>
            </a:extLst>
          </p:cNvPr>
          <p:cNvSpPr txBox="1"/>
          <p:nvPr/>
        </p:nvSpPr>
        <p:spPr>
          <a:xfrm>
            <a:off x="2084283" y="4558591"/>
            <a:ext cx="22474211" cy="646331"/>
          </a:xfrm>
          <a:prstGeom prst="rect">
            <a:avLst/>
          </a:prstGeom>
          <a:noFill/>
        </p:spPr>
        <p:txBody>
          <a:bodyPr wrap="square" rtlCol="0">
            <a:spAutoFit/>
          </a:bodyPr>
          <a:lstStyle/>
          <a:p>
            <a:pPr algn="ctr"/>
            <a:r>
              <a:rPr lang="en-US" b="1" i="1" dirty="0">
                <a:solidFill>
                  <a:schemeClr val="tx2">
                    <a:lumMod val="90000"/>
                    <a:lumOff val="10000"/>
                  </a:schemeClr>
                </a:solidFill>
                <a:latin typeface="Times New Roman" panose="02020603050405020304" pitchFamily="18" charset="0"/>
                <a:cs typeface="Times New Roman" panose="02020603050405020304" pitchFamily="18" charset="0"/>
              </a:rPr>
              <a:t>No. 12, Ibrahim Taiwo Street, Aso Villa, Abuja, FCT. </a:t>
            </a:r>
            <a:r>
              <a:rPr lang="en-US" b="1" i="1" dirty="0">
                <a:solidFill>
                  <a:schemeClr val="tx2">
                    <a:lumMod val="90000"/>
                    <a:lumOff val="10000"/>
                  </a:schemeClr>
                </a:solidFill>
                <a:latin typeface="Times New Roman" panose="02020603050405020304" pitchFamily="18" charset="0"/>
                <a:cs typeface="Times New Roman" panose="02020603050405020304" pitchFamily="18" charset="0"/>
                <a:hlinkClick r:id="rId3"/>
              </a:rPr>
              <a:t>www.nfiu.gov.ng</a:t>
            </a:r>
            <a:r>
              <a:rPr lang="en-US" b="1" i="1" dirty="0">
                <a:solidFill>
                  <a:schemeClr val="tx2">
                    <a:lumMod val="90000"/>
                    <a:lumOff val="10000"/>
                  </a:schemeClr>
                </a:solidFill>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id="{21C186A9-CC1E-43FC-BE85-16F3A8EB3506}"/>
              </a:ext>
            </a:extLst>
          </p:cNvPr>
          <p:cNvPicPr>
            <a:picLocks noChangeAspect="1"/>
          </p:cNvPicPr>
          <p:nvPr/>
        </p:nvPicPr>
        <p:blipFill>
          <a:blip r:embed="rId4"/>
          <a:stretch>
            <a:fillRect/>
          </a:stretch>
        </p:blipFill>
        <p:spPr>
          <a:xfrm>
            <a:off x="9673625" y="10882463"/>
            <a:ext cx="6355269" cy="2227118"/>
          </a:xfrm>
          <a:prstGeom prst="rect">
            <a:avLst/>
          </a:prstGeom>
        </p:spPr>
      </p:pic>
      <p:sp>
        <p:nvSpPr>
          <p:cNvPr id="11" name="TextBox 10">
            <a:extLst>
              <a:ext uri="{FF2B5EF4-FFF2-40B4-BE49-F238E27FC236}">
                <a16:creationId xmlns:a16="http://schemas.microsoft.com/office/drawing/2014/main" id="{61C98938-1961-40FC-BB3C-ADDCE296613C}"/>
              </a:ext>
            </a:extLst>
          </p:cNvPr>
          <p:cNvSpPr txBox="1"/>
          <p:nvPr/>
        </p:nvSpPr>
        <p:spPr>
          <a:xfrm>
            <a:off x="0" y="12590167"/>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3534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0" fill="hold"/>
                                        <p:tgtEl>
                                          <p:spTgt spid="11"/>
                                        </p:tgtEl>
                                        <p:attrNameLst>
                                          <p:attrName>ppt_x</p:attrName>
                                        </p:attrNameLst>
                                      </p:cBhvr>
                                      <p:tavLst>
                                        <p:tav tm="0">
                                          <p:val>
                                            <p:strVal val="1+#ppt_w/2"/>
                                          </p:val>
                                        </p:tav>
                                        <p:tav tm="100000">
                                          <p:val>
                                            <p:strVal val="#ppt_x"/>
                                          </p:val>
                                        </p:tav>
                                      </p:tavLst>
                                    </p:anim>
                                    <p:anim calcmode="lin" valueType="num">
                                      <p:cBhvr additive="base">
                                        <p:cTn id="8" dur="1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345">
            <a:extLst>
              <a:ext uri="{FF2B5EF4-FFF2-40B4-BE49-F238E27FC236}">
                <a16:creationId xmlns:a16="http://schemas.microsoft.com/office/drawing/2014/main" id="{476134E0-2D0D-4731-AC94-863464E4D85B}"/>
              </a:ext>
            </a:extLst>
          </p:cNvPr>
          <p:cNvSpPr/>
          <p:nvPr/>
        </p:nvSpPr>
        <p:spPr>
          <a:xfrm>
            <a:off x="2218016" y="6052739"/>
            <a:ext cx="16068876" cy="6488889"/>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5" name="Shape 346">
            <a:extLst>
              <a:ext uri="{FF2B5EF4-FFF2-40B4-BE49-F238E27FC236}">
                <a16:creationId xmlns:a16="http://schemas.microsoft.com/office/drawing/2014/main" id="{22D01ED5-049A-4D4B-8C2E-AFA8712DBB31}"/>
              </a:ext>
            </a:extLst>
          </p:cNvPr>
          <p:cNvSpPr/>
          <p:nvPr/>
        </p:nvSpPr>
        <p:spPr>
          <a:xfrm>
            <a:off x="2218020" y="2167542"/>
            <a:ext cx="16068874" cy="6488889"/>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6" name="Shape 348">
            <a:extLst>
              <a:ext uri="{FF2B5EF4-FFF2-40B4-BE49-F238E27FC236}">
                <a16:creationId xmlns:a16="http://schemas.microsoft.com/office/drawing/2014/main" id="{A390D2B9-312E-4577-AB4B-D91EAF83D7C4}"/>
              </a:ext>
            </a:extLst>
          </p:cNvPr>
          <p:cNvSpPr/>
          <p:nvPr/>
        </p:nvSpPr>
        <p:spPr>
          <a:xfrm>
            <a:off x="2218018" y="2167542"/>
            <a:ext cx="16068876" cy="2644375"/>
          </a:xfrm>
          <a:prstGeom prst="rect">
            <a:avLst/>
          </a:prstGeom>
          <a:solidFill>
            <a:srgbClr val="F63D9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3" name="Shape 352">
            <a:extLst>
              <a:ext uri="{FF2B5EF4-FFF2-40B4-BE49-F238E27FC236}">
                <a16:creationId xmlns:a16="http://schemas.microsoft.com/office/drawing/2014/main" id="{61D061B3-1F13-47A0-B1C8-607648D460B3}"/>
              </a:ext>
            </a:extLst>
          </p:cNvPr>
          <p:cNvSpPr/>
          <p:nvPr/>
        </p:nvSpPr>
        <p:spPr>
          <a:xfrm>
            <a:off x="2218018" y="9897253"/>
            <a:ext cx="16068876" cy="2903964"/>
          </a:xfrm>
          <a:prstGeom prst="rect">
            <a:avLst/>
          </a:prstGeom>
          <a:solidFill>
            <a:schemeClr val="accent4">
              <a:lumMod val="60000"/>
              <a:lumOff val="40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6" name="Shape 356">
            <a:extLst>
              <a:ext uri="{FF2B5EF4-FFF2-40B4-BE49-F238E27FC236}">
                <a16:creationId xmlns:a16="http://schemas.microsoft.com/office/drawing/2014/main" id="{0BF37FF9-4051-4B8A-AD78-98FD7962B6FE}"/>
              </a:ext>
            </a:extLst>
          </p:cNvPr>
          <p:cNvSpPr/>
          <p:nvPr/>
        </p:nvSpPr>
        <p:spPr>
          <a:xfrm>
            <a:off x="2218018" y="6032398"/>
            <a:ext cx="16068876" cy="2644375"/>
          </a:xfrm>
          <a:prstGeom prst="rect">
            <a:avLst/>
          </a:prstGeom>
          <a:solidFill>
            <a:srgbClr val="7030A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7" name="TextBox 36">
            <a:extLst>
              <a:ext uri="{FF2B5EF4-FFF2-40B4-BE49-F238E27FC236}">
                <a16:creationId xmlns:a16="http://schemas.microsoft.com/office/drawing/2014/main" id="{8E1F35BC-1F3F-4C93-BBA0-09D031EB3CE3}"/>
              </a:ext>
            </a:extLst>
          </p:cNvPr>
          <p:cNvSpPr txBox="1"/>
          <p:nvPr/>
        </p:nvSpPr>
        <p:spPr>
          <a:xfrm>
            <a:off x="2906722" y="2704805"/>
            <a:ext cx="1431802" cy="1569660"/>
          </a:xfrm>
          <a:prstGeom prst="rect">
            <a:avLst/>
          </a:prstGeom>
          <a:noFill/>
        </p:spPr>
        <p:txBody>
          <a:bodyPr wrap="none" rtlCol="0" anchor="ctr">
            <a:spAutoFit/>
          </a:bodyPr>
          <a:lstStyle/>
          <a:p>
            <a:pPr algn="ctr"/>
            <a:r>
              <a:rPr lang="en-US" sz="9600" b="1" dirty="0">
                <a:solidFill>
                  <a:schemeClr val="bg1"/>
                </a:solidFill>
                <a:latin typeface="Poppins" pitchFamily="2" charset="77"/>
                <a:cs typeface="Poppins" pitchFamily="2" charset="77"/>
              </a:rPr>
              <a:t>04</a:t>
            </a:r>
          </a:p>
        </p:txBody>
      </p:sp>
      <p:sp>
        <p:nvSpPr>
          <p:cNvPr id="38" name="TextBox 37">
            <a:extLst>
              <a:ext uri="{FF2B5EF4-FFF2-40B4-BE49-F238E27FC236}">
                <a16:creationId xmlns:a16="http://schemas.microsoft.com/office/drawing/2014/main" id="{9A605222-5E8A-4B07-8EE8-1667105CEA77}"/>
              </a:ext>
            </a:extLst>
          </p:cNvPr>
          <p:cNvSpPr txBox="1"/>
          <p:nvPr/>
        </p:nvSpPr>
        <p:spPr>
          <a:xfrm>
            <a:off x="2870864" y="6569755"/>
            <a:ext cx="1431802" cy="1569660"/>
          </a:xfrm>
          <a:prstGeom prst="rect">
            <a:avLst/>
          </a:prstGeom>
          <a:noFill/>
        </p:spPr>
        <p:txBody>
          <a:bodyPr wrap="none" rtlCol="0" anchor="ctr">
            <a:spAutoFit/>
          </a:bodyPr>
          <a:lstStyle/>
          <a:p>
            <a:pPr algn="ctr"/>
            <a:r>
              <a:rPr lang="en-US" sz="9600" b="1" dirty="0">
                <a:solidFill>
                  <a:schemeClr val="bg1"/>
                </a:solidFill>
                <a:latin typeface="Poppins" pitchFamily="2" charset="77"/>
                <a:cs typeface="Poppins" pitchFamily="2" charset="77"/>
              </a:rPr>
              <a:t>05</a:t>
            </a:r>
          </a:p>
        </p:txBody>
      </p:sp>
      <p:sp>
        <p:nvSpPr>
          <p:cNvPr id="39" name="TextBox 38">
            <a:extLst>
              <a:ext uri="{FF2B5EF4-FFF2-40B4-BE49-F238E27FC236}">
                <a16:creationId xmlns:a16="http://schemas.microsoft.com/office/drawing/2014/main" id="{8DE6D41D-002D-46B2-82B6-D9C349EAA281}"/>
              </a:ext>
            </a:extLst>
          </p:cNvPr>
          <p:cNvSpPr txBox="1"/>
          <p:nvPr/>
        </p:nvSpPr>
        <p:spPr>
          <a:xfrm>
            <a:off x="2799148" y="10434610"/>
            <a:ext cx="1431802" cy="1569660"/>
          </a:xfrm>
          <a:prstGeom prst="rect">
            <a:avLst/>
          </a:prstGeom>
          <a:noFill/>
        </p:spPr>
        <p:txBody>
          <a:bodyPr wrap="none" rtlCol="0" anchor="ctr">
            <a:spAutoFit/>
          </a:bodyPr>
          <a:lstStyle/>
          <a:p>
            <a:pPr algn="ctr"/>
            <a:r>
              <a:rPr lang="en-US" sz="9600" b="1" dirty="0">
                <a:solidFill>
                  <a:schemeClr val="bg1"/>
                </a:solidFill>
                <a:latin typeface="Poppins" pitchFamily="2" charset="77"/>
                <a:cs typeface="Poppins" pitchFamily="2" charset="77"/>
              </a:rPr>
              <a:t>06</a:t>
            </a:r>
          </a:p>
        </p:txBody>
      </p:sp>
      <p:sp>
        <p:nvSpPr>
          <p:cNvPr id="40" name="TextBox 39">
            <a:extLst>
              <a:ext uri="{FF2B5EF4-FFF2-40B4-BE49-F238E27FC236}">
                <a16:creationId xmlns:a16="http://schemas.microsoft.com/office/drawing/2014/main" id="{88AD56A3-2ECA-467B-98B6-5A8B00907D09}"/>
              </a:ext>
            </a:extLst>
          </p:cNvPr>
          <p:cNvSpPr txBox="1"/>
          <p:nvPr/>
        </p:nvSpPr>
        <p:spPr>
          <a:xfrm>
            <a:off x="4522154" y="2806351"/>
            <a:ext cx="13359821" cy="1852880"/>
          </a:xfrm>
          <a:prstGeom prst="rect">
            <a:avLst/>
          </a:prstGeom>
          <a:noFill/>
        </p:spPr>
        <p:txBody>
          <a:bodyPr wrap="square" rtlCol="0" anchor="ctr">
            <a:spAutoFit/>
          </a:bodyPr>
          <a:lstStyle/>
          <a:p>
            <a:pPr algn="just">
              <a:lnSpc>
                <a:spcPts val="3500"/>
              </a:lnSpc>
            </a:pPr>
            <a:r>
              <a:rPr lang="en-US" sz="2800" dirty="0">
                <a:solidFill>
                  <a:schemeClr val="bg1"/>
                </a:solidFill>
                <a:latin typeface="Century" panose="02040604050505020304" pitchFamily="18" charset="0"/>
                <a:ea typeface="Lato Light" panose="020F0502020204030203" pitchFamily="34" charset="0"/>
                <a:cs typeface="Lato Light" panose="020F0502020204030203" pitchFamily="34" charset="0"/>
              </a:rPr>
              <a:t>Sudden changes may occur in the assets and liabilities of financial institutions that are unknowingly used in money laundering, which will create a risk for the institutions. The news of money laundering of these financial institutions which damages their reputation</a:t>
            </a:r>
          </a:p>
        </p:txBody>
      </p:sp>
      <p:sp>
        <p:nvSpPr>
          <p:cNvPr id="2" name="TextBox 1">
            <a:extLst>
              <a:ext uri="{FF2B5EF4-FFF2-40B4-BE49-F238E27FC236}">
                <a16:creationId xmlns:a16="http://schemas.microsoft.com/office/drawing/2014/main" id="{0047D598-F78F-42AB-841C-26614ABB855F}"/>
              </a:ext>
            </a:extLst>
          </p:cNvPr>
          <p:cNvSpPr txBox="1"/>
          <p:nvPr/>
        </p:nvSpPr>
        <p:spPr>
          <a:xfrm>
            <a:off x="4542994" y="2202349"/>
            <a:ext cx="13338981" cy="769441"/>
          </a:xfrm>
          <a:prstGeom prst="rect">
            <a:avLst/>
          </a:prstGeom>
          <a:noFill/>
        </p:spPr>
        <p:txBody>
          <a:bodyPr wrap="square" rtlCol="0">
            <a:spAutoFit/>
          </a:bodyPr>
          <a:lstStyle/>
          <a:p>
            <a:r>
              <a:rPr lang="en-US" sz="4400" b="1" dirty="0">
                <a:solidFill>
                  <a:schemeClr val="bg1"/>
                </a:solidFill>
                <a:latin typeface="Century" panose="02040604050505020304" pitchFamily="18" charset="0"/>
              </a:rPr>
              <a:t>Effect on Financial Institutions</a:t>
            </a:r>
            <a:endParaRPr lang="LID4096" sz="4400" b="1" dirty="0">
              <a:solidFill>
                <a:schemeClr val="bg1"/>
              </a:solidFill>
              <a:latin typeface="Century" panose="02040604050505020304" pitchFamily="18" charset="0"/>
            </a:endParaRPr>
          </a:p>
        </p:txBody>
      </p:sp>
      <p:sp>
        <p:nvSpPr>
          <p:cNvPr id="43" name="TextBox 42">
            <a:extLst>
              <a:ext uri="{FF2B5EF4-FFF2-40B4-BE49-F238E27FC236}">
                <a16:creationId xmlns:a16="http://schemas.microsoft.com/office/drawing/2014/main" id="{03A49589-0420-42AD-81B0-6E87DD50B1B1}"/>
              </a:ext>
            </a:extLst>
          </p:cNvPr>
          <p:cNvSpPr txBox="1"/>
          <p:nvPr/>
        </p:nvSpPr>
        <p:spPr>
          <a:xfrm>
            <a:off x="4401929" y="6723920"/>
            <a:ext cx="13417298" cy="1852880"/>
          </a:xfrm>
          <a:prstGeom prst="rect">
            <a:avLst/>
          </a:prstGeom>
          <a:noFill/>
        </p:spPr>
        <p:txBody>
          <a:bodyPr wrap="square" rtlCol="0" anchor="ctr">
            <a:spAutoFit/>
          </a:bodyPr>
          <a:lstStyle/>
          <a:p>
            <a:pPr algn="just">
              <a:lnSpc>
                <a:spcPts val="3500"/>
              </a:lnSpc>
            </a:pPr>
            <a:r>
              <a:rPr lang="en-US" sz="2800" dirty="0">
                <a:solidFill>
                  <a:schemeClr val="bg1"/>
                </a:solidFill>
                <a:latin typeface="Century" panose="02040604050505020304" pitchFamily="18" charset="0"/>
                <a:ea typeface="Lato Light" panose="020F0502020204030203" pitchFamily="34" charset="0"/>
                <a:cs typeface="Lato Light" panose="020F0502020204030203" pitchFamily="34" charset="0"/>
              </a:rPr>
              <a:t>Public revenues rely significantly on incomes and revenue from taxes. Money launderers evade tax payment which leads to reduction in Government revenues.  If this income is low, it will raise the possibility that public revenues will not meet the public expenditures, and budget deficits will occur.</a:t>
            </a:r>
          </a:p>
        </p:txBody>
      </p:sp>
      <p:sp>
        <p:nvSpPr>
          <p:cNvPr id="44" name="TextBox 43">
            <a:extLst>
              <a:ext uri="{FF2B5EF4-FFF2-40B4-BE49-F238E27FC236}">
                <a16:creationId xmlns:a16="http://schemas.microsoft.com/office/drawing/2014/main" id="{27B0CD5D-5AAE-4E17-BB64-587BE9B29458}"/>
              </a:ext>
            </a:extLst>
          </p:cNvPr>
          <p:cNvSpPr txBox="1"/>
          <p:nvPr/>
        </p:nvSpPr>
        <p:spPr>
          <a:xfrm>
            <a:off x="4401927" y="6048202"/>
            <a:ext cx="13417300" cy="769441"/>
          </a:xfrm>
          <a:prstGeom prst="rect">
            <a:avLst/>
          </a:prstGeom>
          <a:noFill/>
        </p:spPr>
        <p:txBody>
          <a:bodyPr wrap="square" rtlCol="0">
            <a:spAutoFit/>
          </a:bodyPr>
          <a:lstStyle/>
          <a:p>
            <a:r>
              <a:rPr lang="en-US" sz="4400" b="1" dirty="0">
                <a:solidFill>
                  <a:schemeClr val="bg1"/>
                </a:solidFill>
                <a:latin typeface="Century" panose="02040604050505020304" pitchFamily="18" charset="0"/>
              </a:rPr>
              <a:t>Effect on Tax Revenues</a:t>
            </a:r>
            <a:endParaRPr lang="LID4096" sz="4400" b="1" dirty="0">
              <a:solidFill>
                <a:schemeClr val="bg1"/>
              </a:solidFill>
              <a:latin typeface="Century" panose="02040604050505020304" pitchFamily="18" charset="0"/>
            </a:endParaRPr>
          </a:p>
        </p:txBody>
      </p:sp>
      <p:sp>
        <p:nvSpPr>
          <p:cNvPr id="45" name="TextBox 44">
            <a:extLst>
              <a:ext uri="{FF2B5EF4-FFF2-40B4-BE49-F238E27FC236}">
                <a16:creationId xmlns:a16="http://schemas.microsoft.com/office/drawing/2014/main" id="{D4B5DF88-6254-4E6D-8B2C-8DE5B261A3A6}"/>
              </a:ext>
            </a:extLst>
          </p:cNvPr>
          <p:cNvSpPr txBox="1"/>
          <p:nvPr/>
        </p:nvSpPr>
        <p:spPr>
          <a:xfrm>
            <a:off x="4401929" y="10417068"/>
            <a:ext cx="13569698" cy="2301720"/>
          </a:xfrm>
          <a:prstGeom prst="rect">
            <a:avLst/>
          </a:prstGeom>
          <a:noFill/>
        </p:spPr>
        <p:txBody>
          <a:bodyPr wrap="square" rtlCol="0" anchor="ctr">
            <a:spAutoFit/>
          </a:bodyPr>
          <a:lstStyle/>
          <a:p>
            <a:pPr algn="just">
              <a:lnSpc>
                <a:spcPts val="3500"/>
              </a:lnSpc>
            </a:pPr>
            <a:r>
              <a:rPr lang="en-US" sz="2800" dirty="0">
                <a:solidFill>
                  <a:schemeClr val="bg1"/>
                </a:solidFill>
                <a:latin typeface="Century" panose="02040604050505020304" pitchFamily="18" charset="0"/>
                <a:ea typeface="Lato Light" panose="020F0502020204030203" pitchFamily="34" charset="0"/>
                <a:cs typeface="Lato Light" panose="020F0502020204030203" pitchFamily="34" charset="0"/>
              </a:rPr>
              <a:t>The rise of criminality is one major effect and a concern in money laundering. The success of money launderers is the distance they create between themselves and the criminal activity producing profit, so that they could enjoy the benefits of their crime without attracting attention and could also go to the extent of reinvesting the profits to finance other crimes.</a:t>
            </a:r>
          </a:p>
        </p:txBody>
      </p:sp>
      <p:sp>
        <p:nvSpPr>
          <p:cNvPr id="46" name="TextBox 45">
            <a:extLst>
              <a:ext uri="{FF2B5EF4-FFF2-40B4-BE49-F238E27FC236}">
                <a16:creationId xmlns:a16="http://schemas.microsoft.com/office/drawing/2014/main" id="{ACE1B1FE-69D6-4B56-96DF-1DBD7861FF23}"/>
              </a:ext>
            </a:extLst>
          </p:cNvPr>
          <p:cNvSpPr txBox="1"/>
          <p:nvPr/>
        </p:nvSpPr>
        <p:spPr>
          <a:xfrm>
            <a:off x="4401928" y="9876125"/>
            <a:ext cx="13569700" cy="769441"/>
          </a:xfrm>
          <a:prstGeom prst="rect">
            <a:avLst/>
          </a:prstGeom>
          <a:noFill/>
        </p:spPr>
        <p:txBody>
          <a:bodyPr wrap="square" rtlCol="0">
            <a:spAutoFit/>
          </a:bodyPr>
          <a:lstStyle/>
          <a:p>
            <a:r>
              <a:rPr lang="en-US" sz="4400" b="1" dirty="0">
                <a:solidFill>
                  <a:schemeClr val="bg1"/>
                </a:solidFill>
                <a:latin typeface="Century" panose="02040604050505020304" pitchFamily="18" charset="0"/>
              </a:rPr>
              <a:t>Increased criminality and insecurity </a:t>
            </a:r>
            <a:endParaRPr lang="LID4096" sz="4400" b="1" dirty="0">
              <a:solidFill>
                <a:schemeClr val="bg1"/>
              </a:solidFill>
              <a:latin typeface="Century" panose="02040604050505020304" pitchFamily="18" charset="0"/>
            </a:endParaRPr>
          </a:p>
        </p:txBody>
      </p:sp>
      <p:pic>
        <p:nvPicPr>
          <p:cNvPr id="4" name="Picture 3">
            <a:extLst>
              <a:ext uri="{FF2B5EF4-FFF2-40B4-BE49-F238E27FC236}">
                <a16:creationId xmlns:a16="http://schemas.microsoft.com/office/drawing/2014/main" id="{6C0B2A46-0A2E-4D21-B65B-1159795E5E85}"/>
              </a:ext>
            </a:extLst>
          </p:cNvPr>
          <p:cNvPicPr>
            <a:picLocks noChangeAspect="1"/>
          </p:cNvPicPr>
          <p:nvPr/>
        </p:nvPicPr>
        <p:blipFill>
          <a:blip r:embed="rId2"/>
          <a:stretch>
            <a:fillRect/>
          </a:stretch>
        </p:blipFill>
        <p:spPr>
          <a:xfrm>
            <a:off x="18371229" y="9870279"/>
            <a:ext cx="5086622" cy="2848509"/>
          </a:xfrm>
          <a:prstGeom prst="rect">
            <a:avLst/>
          </a:prstGeom>
        </p:spPr>
      </p:pic>
      <p:pic>
        <p:nvPicPr>
          <p:cNvPr id="6" name="Picture 5">
            <a:extLst>
              <a:ext uri="{FF2B5EF4-FFF2-40B4-BE49-F238E27FC236}">
                <a16:creationId xmlns:a16="http://schemas.microsoft.com/office/drawing/2014/main" id="{A2F1A0EF-CF12-4155-8E1F-5456F0834837}"/>
              </a:ext>
            </a:extLst>
          </p:cNvPr>
          <p:cNvPicPr>
            <a:picLocks noChangeAspect="1"/>
          </p:cNvPicPr>
          <p:nvPr/>
        </p:nvPicPr>
        <p:blipFill>
          <a:blip r:embed="rId3"/>
          <a:stretch>
            <a:fillRect/>
          </a:stretch>
        </p:blipFill>
        <p:spPr>
          <a:xfrm>
            <a:off x="18386153" y="6114203"/>
            <a:ext cx="2752225" cy="2462597"/>
          </a:xfrm>
          <a:prstGeom prst="rect">
            <a:avLst/>
          </a:prstGeom>
        </p:spPr>
      </p:pic>
      <p:pic>
        <p:nvPicPr>
          <p:cNvPr id="8" name="Picture 7">
            <a:extLst>
              <a:ext uri="{FF2B5EF4-FFF2-40B4-BE49-F238E27FC236}">
                <a16:creationId xmlns:a16="http://schemas.microsoft.com/office/drawing/2014/main" id="{14FBAEA1-8FA6-45F3-8620-BCA9DB94A4A3}"/>
              </a:ext>
            </a:extLst>
          </p:cNvPr>
          <p:cNvPicPr>
            <a:picLocks noChangeAspect="1"/>
          </p:cNvPicPr>
          <p:nvPr/>
        </p:nvPicPr>
        <p:blipFill>
          <a:blip r:embed="rId4"/>
          <a:stretch>
            <a:fillRect/>
          </a:stretch>
        </p:blipFill>
        <p:spPr>
          <a:xfrm>
            <a:off x="21079678" y="6253345"/>
            <a:ext cx="2074429" cy="2323455"/>
          </a:xfrm>
          <a:prstGeom prst="rect">
            <a:avLst/>
          </a:prstGeom>
        </p:spPr>
      </p:pic>
      <p:pic>
        <p:nvPicPr>
          <p:cNvPr id="10" name="Picture 9">
            <a:extLst>
              <a:ext uri="{FF2B5EF4-FFF2-40B4-BE49-F238E27FC236}">
                <a16:creationId xmlns:a16="http://schemas.microsoft.com/office/drawing/2014/main" id="{1EC604E6-9CD9-499F-A375-231F209DF33E}"/>
              </a:ext>
            </a:extLst>
          </p:cNvPr>
          <p:cNvPicPr>
            <a:picLocks noChangeAspect="1"/>
          </p:cNvPicPr>
          <p:nvPr/>
        </p:nvPicPr>
        <p:blipFill>
          <a:blip r:embed="rId5"/>
          <a:stretch>
            <a:fillRect/>
          </a:stretch>
        </p:blipFill>
        <p:spPr>
          <a:xfrm>
            <a:off x="18438341" y="2202349"/>
            <a:ext cx="4715766" cy="2609568"/>
          </a:xfrm>
          <a:prstGeom prst="rect">
            <a:avLst/>
          </a:prstGeom>
        </p:spPr>
      </p:pic>
      <p:sp>
        <p:nvSpPr>
          <p:cNvPr id="23" name="TextBox 22">
            <a:extLst>
              <a:ext uri="{FF2B5EF4-FFF2-40B4-BE49-F238E27FC236}">
                <a16:creationId xmlns:a16="http://schemas.microsoft.com/office/drawing/2014/main" id="{64F3069E-520F-4CDA-8911-28E802568553}"/>
              </a:ext>
            </a:extLst>
          </p:cNvPr>
          <p:cNvSpPr txBox="1"/>
          <p:nvPr/>
        </p:nvSpPr>
        <p:spPr>
          <a:xfrm>
            <a:off x="2128849" y="614838"/>
            <a:ext cx="20119951" cy="1569660"/>
          </a:xfrm>
          <a:prstGeom prst="rect">
            <a:avLst/>
          </a:prstGeom>
          <a:noFill/>
        </p:spPr>
        <p:txBody>
          <a:bodyPr wrap="square" rtlCol="0">
            <a:spAutoFit/>
          </a:bodyPr>
          <a:lstStyle/>
          <a:p>
            <a:pPr algn="ctr"/>
            <a:r>
              <a:rPr lang="en-US" sz="4800" b="1" dirty="0">
                <a:solidFill>
                  <a:srgbClr val="002060"/>
                </a:solidFill>
                <a:latin typeface="Century" panose="02040604050505020304" pitchFamily="18" charset="0"/>
              </a:rPr>
              <a:t>Effect of Corruption, Fraud and Money Laundering on the </a:t>
            </a:r>
          </a:p>
          <a:p>
            <a:pPr algn="ctr"/>
            <a:r>
              <a:rPr lang="en-US" sz="4800" b="1" dirty="0">
                <a:solidFill>
                  <a:srgbClr val="002060"/>
                </a:solidFill>
                <a:latin typeface="Century" panose="02040604050505020304" pitchFamily="18" charset="0"/>
              </a:rPr>
              <a:t>Nigerian Financial System</a:t>
            </a:r>
          </a:p>
        </p:txBody>
      </p:sp>
      <p:sp>
        <p:nvSpPr>
          <p:cNvPr id="24" name="Rectangle 23">
            <a:extLst>
              <a:ext uri="{FF2B5EF4-FFF2-40B4-BE49-F238E27FC236}">
                <a16:creationId xmlns:a16="http://schemas.microsoft.com/office/drawing/2014/main" id="{47ECC089-1122-4D9A-8D09-9F641CD94092}"/>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Rectangle 26">
            <a:extLst>
              <a:ext uri="{FF2B5EF4-FFF2-40B4-BE49-F238E27FC236}">
                <a16:creationId xmlns:a16="http://schemas.microsoft.com/office/drawing/2014/main" id="{B903646D-8E87-475C-BFD3-F39972F1C45C}"/>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Rectangle 27">
            <a:extLst>
              <a:ext uri="{FF2B5EF4-FFF2-40B4-BE49-F238E27FC236}">
                <a16:creationId xmlns:a16="http://schemas.microsoft.com/office/drawing/2014/main" id="{B4876DB4-D4AB-4AD4-AB2D-0EBBC8D9C179}"/>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9" name="Picture 28">
            <a:extLst>
              <a:ext uri="{FF2B5EF4-FFF2-40B4-BE49-F238E27FC236}">
                <a16:creationId xmlns:a16="http://schemas.microsoft.com/office/drawing/2014/main" id="{92182FEF-9665-4364-AFD6-F991BBF3E49D}"/>
              </a:ext>
            </a:extLst>
          </p:cNvPr>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30" name="Picture 29">
            <a:extLst>
              <a:ext uri="{FF2B5EF4-FFF2-40B4-BE49-F238E27FC236}">
                <a16:creationId xmlns:a16="http://schemas.microsoft.com/office/drawing/2014/main" id="{0AE3B6BC-F01E-416C-A8C1-BAC39819AE0C}"/>
              </a:ext>
            </a:extLst>
          </p:cNvPr>
          <p:cNvPicPr>
            <a:picLocks noChangeAspect="1"/>
          </p:cNvPicPr>
          <p:nvPr/>
        </p:nvPicPr>
        <p:blipFill>
          <a:blip r:embed="rId7"/>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32" name="TextBox 31">
            <a:extLst>
              <a:ext uri="{FF2B5EF4-FFF2-40B4-BE49-F238E27FC236}">
                <a16:creationId xmlns:a16="http://schemas.microsoft.com/office/drawing/2014/main" id="{1AE76625-F43A-4BF8-8D54-D14AF464B2A7}"/>
              </a:ext>
            </a:extLst>
          </p:cNvPr>
          <p:cNvSpPr txBox="1"/>
          <p:nvPr/>
        </p:nvSpPr>
        <p:spPr>
          <a:xfrm>
            <a:off x="0" y="12912895"/>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179773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0" fill="hold"/>
                                        <p:tgtEl>
                                          <p:spTgt spid="32"/>
                                        </p:tgtEl>
                                        <p:attrNameLst>
                                          <p:attrName>ppt_x</p:attrName>
                                        </p:attrNameLst>
                                      </p:cBhvr>
                                      <p:tavLst>
                                        <p:tav tm="0">
                                          <p:val>
                                            <p:strVal val="1+#ppt_w/2"/>
                                          </p:val>
                                        </p:tav>
                                        <p:tav tm="100000">
                                          <p:val>
                                            <p:strVal val="#ppt_x"/>
                                          </p:val>
                                        </p:tav>
                                      </p:tavLst>
                                    </p:anim>
                                    <p:anim calcmode="lin" valueType="num">
                                      <p:cBhvr additive="base">
                                        <p:cTn id="8" dur="10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345">
            <a:extLst>
              <a:ext uri="{FF2B5EF4-FFF2-40B4-BE49-F238E27FC236}">
                <a16:creationId xmlns:a16="http://schemas.microsoft.com/office/drawing/2014/main" id="{476134E0-2D0D-4731-AC94-863464E4D85B}"/>
              </a:ext>
            </a:extLst>
          </p:cNvPr>
          <p:cNvSpPr/>
          <p:nvPr/>
        </p:nvSpPr>
        <p:spPr>
          <a:xfrm>
            <a:off x="2218016" y="5981018"/>
            <a:ext cx="16068876" cy="6488889"/>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5" name="Shape 346">
            <a:extLst>
              <a:ext uri="{FF2B5EF4-FFF2-40B4-BE49-F238E27FC236}">
                <a16:creationId xmlns:a16="http://schemas.microsoft.com/office/drawing/2014/main" id="{22D01ED5-049A-4D4B-8C2E-AFA8712DBB31}"/>
              </a:ext>
            </a:extLst>
          </p:cNvPr>
          <p:cNvSpPr/>
          <p:nvPr/>
        </p:nvSpPr>
        <p:spPr>
          <a:xfrm>
            <a:off x="2218020" y="2095821"/>
            <a:ext cx="16068874" cy="6488889"/>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6" name="Shape 348">
            <a:extLst>
              <a:ext uri="{FF2B5EF4-FFF2-40B4-BE49-F238E27FC236}">
                <a16:creationId xmlns:a16="http://schemas.microsoft.com/office/drawing/2014/main" id="{A390D2B9-312E-4577-AB4B-D91EAF83D7C4}"/>
              </a:ext>
            </a:extLst>
          </p:cNvPr>
          <p:cNvSpPr/>
          <p:nvPr/>
        </p:nvSpPr>
        <p:spPr>
          <a:xfrm>
            <a:off x="2218018" y="2095821"/>
            <a:ext cx="16068876" cy="2644375"/>
          </a:xfrm>
          <a:prstGeom prst="rect">
            <a:avLst/>
          </a:prstGeom>
          <a:solidFill>
            <a:srgbClr val="FF000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3" name="Shape 352">
            <a:extLst>
              <a:ext uri="{FF2B5EF4-FFF2-40B4-BE49-F238E27FC236}">
                <a16:creationId xmlns:a16="http://schemas.microsoft.com/office/drawing/2014/main" id="{61D061B3-1F13-47A0-B1C8-607648D460B3}"/>
              </a:ext>
            </a:extLst>
          </p:cNvPr>
          <p:cNvSpPr/>
          <p:nvPr/>
        </p:nvSpPr>
        <p:spPr>
          <a:xfrm>
            <a:off x="2218018" y="9825532"/>
            <a:ext cx="16068876" cy="2903964"/>
          </a:xfrm>
          <a:prstGeom prst="rect">
            <a:avLst/>
          </a:prstGeom>
          <a:solidFill>
            <a:schemeClr val="accent2">
              <a:lumMod val="50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6" name="Shape 356">
            <a:extLst>
              <a:ext uri="{FF2B5EF4-FFF2-40B4-BE49-F238E27FC236}">
                <a16:creationId xmlns:a16="http://schemas.microsoft.com/office/drawing/2014/main" id="{0BF37FF9-4051-4B8A-AD78-98FD7962B6FE}"/>
              </a:ext>
            </a:extLst>
          </p:cNvPr>
          <p:cNvSpPr/>
          <p:nvPr/>
        </p:nvSpPr>
        <p:spPr>
          <a:xfrm>
            <a:off x="2218018" y="5960676"/>
            <a:ext cx="16068876" cy="2903963"/>
          </a:xfrm>
          <a:prstGeom prst="rect">
            <a:avLst/>
          </a:prstGeom>
          <a:solidFill>
            <a:schemeClr val="accent5">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7" name="TextBox 36">
            <a:extLst>
              <a:ext uri="{FF2B5EF4-FFF2-40B4-BE49-F238E27FC236}">
                <a16:creationId xmlns:a16="http://schemas.microsoft.com/office/drawing/2014/main" id="{8E1F35BC-1F3F-4C93-BBA0-09D031EB3CE3}"/>
              </a:ext>
            </a:extLst>
          </p:cNvPr>
          <p:cNvSpPr txBox="1"/>
          <p:nvPr/>
        </p:nvSpPr>
        <p:spPr>
          <a:xfrm>
            <a:off x="2906722" y="2633084"/>
            <a:ext cx="1431802" cy="1569660"/>
          </a:xfrm>
          <a:prstGeom prst="rect">
            <a:avLst/>
          </a:prstGeom>
          <a:noFill/>
        </p:spPr>
        <p:txBody>
          <a:bodyPr wrap="none" rtlCol="0" anchor="ctr">
            <a:spAutoFit/>
          </a:bodyPr>
          <a:lstStyle/>
          <a:p>
            <a:pPr algn="ctr"/>
            <a:r>
              <a:rPr lang="en-US" sz="9600" b="1" dirty="0">
                <a:solidFill>
                  <a:schemeClr val="bg1"/>
                </a:solidFill>
                <a:latin typeface="Poppins" pitchFamily="2" charset="77"/>
                <a:cs typeface="Poppins" pitchFamily="2" charset="77"/>
              </a:rPr>
              <a:t>07</a:t>
            </a:r>
          </a:p>
        </p:txBody>
      </p:sp>
      <p:sp>
        <p:nvSpPr>
          <p:cNvPr id="38" name="TextBox 37">
            <a:extLst>
              <a:ext uri="{FF2B5EF4-FFF2-40B4-BE49-F238E27FC236}">
                <a16:creationId xmlns:a16="http://schemas.microsoft.com/office/drawing/2014/main" id="{9A605222-5E8A-4B07-8EE8-1667105CEA77}"/>
              </a:ext>
            </a:extLst>
          </p:cNvPr>
          <p:cNvSpPr txBox="1"/>
          <p:nvPr/>
        </p:nvSpPr>
        <p:spPr>
          <a:xfrm>
            <a:off x="2870864" y="6498034"/>
            <a:ext cx="1431802" cy="1569660"/>
          </a:xfrm>
          <a:prstGeom prst="rect">
            <a:avLst/>
          </a:prstGeom>
          <a:noFill/>
        </p:spPr>
        <p:txBody>
          <a:bodyPr wrap="none" rtlCol="0" anchor="ctr">
            <a:spAutoFit/>
          </a:bodyPr>
          <a:lstStyle/>
          <a:p>
            <a:pPr algn="ctr"/>
            <a:r>
              <a:rPr lang="en-US" sz="9600" b="1" dirty="0">
                <a:solidFill>
                  <a:schemeClr val="bg1"/>
                </a:solidFill>
                <a:latin typeface="Poppins" pitchFamily="2" charset="77"/>
                <a:cs typeface="Poppins" pitchFamily="2" charset="77"/>
              </a:rPr>
              <a:t>08</a:t>
            </a:r>
          </a:p>
        </p:txBody>
      </p:sp>
      <p:sp>
        <p:nvSpPr>
          <p:cNvPr id="39" name="TextBox 38">
            <a:extLst>
              <a:ext uri="{FF2B5EF4-FFF2-40B4-BE49-F238E27FC236}">
                <a16:creationId xmlns:a16="http://schemas.microsoft.com/office/drawing/2014/main" id="{8DE6D41D-002D-46B2-82B6-D9C349EAA281}"/>
              </a:ext>
            </a:extLst>
          </p:cNvPr>
          <p:cNvSpPr txBox="1"/>
          <p:nvPr/>
        </p:nvSpPr>
        <p:spPr>
          <a:xfrm>
            <a:off x="2799148" y="10362889"/>
            <a:ext cx="1431802" cy="1569660"/>
          </a:xfrm>
          <a:prstGeom prst="rect">
            <a:avLst/>
          </a:prstGeom>
          <a:noFill/>
        </p:spPr>
        <p:txBody>
          <a:bodyPr wrap="none" rtlCol="0" anchor="ctr">
            <a:spAutoFit/>
          </a:bodyPr>
          <a:lstStyle/>
          <a:p>
            <a:pPr algn="ctr"/>
            <a:r>
              <a:rPr lang="en-US" sz="9600" b="1" dirty="0">
                <a:solidFill>
                  <a:schemeClr val="bg1"/>
                </a:solidFill>
                <a:latin typeface="Poppins" pitchFamily="2" charset="77"/>
                <a:cs typeface="Poppins" pitchFamily="2" charset="77"/>
              </a:rPr>
              <a:t>09</a:t>
            </a:r>
          </a:p>
        </p:txBody>
      </p:sp>
      <p:sp>
        <p:nvSpPr>
          <p:cNvPr id="40" name="TextBox 39">
            <a:extLst>
              <a:ext uri="{FF2B5EF4-FFF2-40B4-BE49-F238E27FC236}">
                <a16:creationId xmlns:a16="http://schemas.microsoft.com/office/drawing/2014/main" id="{88AD56A3-2ECA-467B-98B6-5A8B00907D09}"/>
              </a:ext>
            </a:extLst>
          </p:cNvPr>
          <p:cNvSpPr txBox="1"/>
          <p:nvPr/>
        </p:nvSpPr>
        <p:spPr>
          <a:xfrm>
            <a:off x="4522154" y="2734630"/>
            <a:ext cx="13359821" cy="1852880"/>
          </a:xfrm>
          <a:prstGeom prst="rect">
            <a:avLst/>
          </a:prstGeom>
          <a:noFill/>
        </p:spPr>
        <p:txBody>
          <a:bodyPr wrap="square" rtlCol="0" anchor="ctr">
            <a:spAutoFit/>
          </a:bodyPr>
          <a:lstStyle/>
          <a:p>
            <a:pPr algn="just">
              <a:lnSpc>
                <a:spcPts val="3500"/>
              </a:lnSpc>
            </a:pPr>
            <a:r>
              <a:rPr lang="en-US" sz="2800" dirty="0">
                <a:solidFill>
                  <a:schemeClr val="bg1"/>
                </a:solidFill>
                <a:latin typeface="Century" panose="02040604050505020304" pitchFamily="18" charset="0"/>
                <a:ea typeface="Lato Light" panose="020F0502020204030203" pitchFamily="34" charset="0"/>
                <a:cs typeface="Lato Light" panose="020F0502020204030203" pitchFamily="34" charset="0"/>
              </a:rPr>
              <a:t>One of the most serious microeconomic impacts of money laundering, particularly in many developing countries like Nigeria, is felt in the private sector. Money launderers often use front companies, to fuse the proceeds of their illicit activities with legitimate funds, to hide their illicit proceeds.</a:t>
            </a:r>
          </a:p>
        </p:txBody>
      </p:sp>
      <p:sp>
        <p:nvSpPr>
          <p:cNvPr id="2" name="TextBox 1">
            <a:extLst>
              <a:ext uri="{FF2B5EF4-FFF2-40B4-BE49-F238E27FC236}">
                <a16:creationId xmlns:a16="http://schemas.microsoft.com/office/drawing/2014/main" id="{0047D598-F78F-42AB-841C-26614ABB855F}"/>
              </a:ext>
            </a:extLst>
          </p:cNvPr>
          <p:cNvSpPr txBox="1"/>
          <p:nvPr/>
        </p:nvSpPr>
        <p:spPr>
          <a:xfrm>
            <a:off x="4542994" y="2112699"/>
            <a:ext cx="13338981" cy="769441"/>
          </a:xfrm>
          <a:prstGeom prst="rect">
            <a:avLst/>
          </a:prstGeom>
          <a:noFill/>
        </p:spPr>
        <p:txBody>
          <a:bodyPr wrap="square" rtlCol="0">
            <a:spAutoFit/>
          </a:bodyPr>
          <a:lstStyle/>
          <a:p>
            <a:r>
              <a:rPr lang="en-US" sz="4400" b="1" dirty="0">
                <a:solidFill>
                  <a:schemeClr val="bg1"/>
                </a:solidFill>
                <a:latin typeface="Century" panose="02040604050505020304" pitchFamily="18" charset="0"/>
              </a:rPr>
              <a:t>It undermine the Legitimate Private Sector</a:t>
            </a:r>
            <a:endParaRPr lang="LID4096" sz="4400" b="1" dirty="0">
              <a:solidFill>
                <a:schemeClr val="bg1"/>
              </a:solidFill>
              <a:latin typeface="Century" panose="02040604050505020304" pitchFamily="18" charset="0"/>
            </a:endParaRPr>
          </a:p>
        </p:txBody>
      </p:sp>
      <p:sp>
        <p:nvSpPr>
          <p:cNvPr id="43" name="TextBox 42">
            <a:extLst>
              <a:ext uri="{FF2B5EF4-FFF2-40B4-BE49-F238E27FC236}">
                <a16:creationId xmlns:a16="http://schemas.microsoft.com/office/drawing/2014/main" id="{03A49589-0420-42AD-81B0-6E87DD50B1B1}"/>
              </a:ext>
            </a:extLst>
          </p:cNvPr>
          <p:cNvSpPr txBox="1"/>
          <p:nvPr/>
        </p:nvSpPr>
        <p:spPr>
          <a:xfrm>
            <a:off x="4401928" y="6499495"/>
            <a:ext cx="13569699" cy="2301720"/>
          </a:xfrm>
          <a:prstGeom prst="rect">
            <a:avLst/>
          </a:prstGeom>
          <a:noFill/>
        </p:spPr>
        <p:txBody>
          <a:bodyPr wrap="square" rtlCol="0" anchor="ctr">
            <a:spAutoFit/>
          </a:bodyPr>
          <a:lstStyle/>
          <a:p>
            <a:pPr algn="just">
              <a:lnSpc>
                <a:spcPts val="3500"/>
              </a:lnSpc>
            </a:pPr>
            <a:r>
              <a:rPr lang="en-US" sz="2800" dirty="0">
                <a:solidFill>
                  <a:schemeClr val="bg1"/>
                </a:solidFill>
                <a:latin typeface="Century" panose="02040604050505020304" pitchFamily="18" charset="0"/>
                <a:ea typeface="Lato Light" panose="020F0502020204030203" pitchFamily="34" charset="0"/>
                <a:cs typeface="Lato Light" panose="020F0502020204030203" pitchFamily="34" charset="0"/>
              </a:rPr>
              <a:t>Money launderers, in their quest to disguise the source of their ill-gotten proceeds, divert the proceeds from one economic venture to another without sound economic reasons. Also, as there is no motive to generate profits, money launderers, most often, invest their illicit funds in economic and commercial ventures that do not, primarily, benefit the economy of the country.</a:t>
            </a:r>
          </a:p>
        </p:txBody>
      </p:sp>
      <p:sp>
        <p:nvSpPr>
          <p:cNvPr id="44" name="TextBox 43">
            <a:extLst>
              <a:ext uri="{FF2B5EF4-FFF2-40B4-BE49-F238E27FC236}">
                <a16:creationId xmlns:a16="http://schemas.microsoft.com/office/drawing/2014/main" id="{27B0CD5D-5AAE-4E17-BB64-587BE9B29458}"/>
              </a:ext>
            </a:extLst>
          </p:cNvPr>
          <p:cNvSpPr txBox="1"/>
          <p:nvPr/>
        </p:nvSpPr>
        <p:spPr>
          <a:xfrm>
            <a:off x="4401929" y="5976481"/>
            <a:ext cx="13884964" cy="769441"/>
          </a:xfrm>
          <a:prstGeom prst="rect">
            <a:avLst/>
          </a:prstGeom>
          <a:noFill/>
        </p:spPr>
        <p:txBody>
          <a:bodyPr wrap="square" rtlCol="0">
            <a:spAutoFit/>
          </a:bodyPr>
          <a:lstStyle/>
          <a:p>
            <a:r>
              <a:rPr lang="en-US" sz="4400" b="1" dirty="0">
                <a:solidFill>
                  <a:schemeClr val="bg1"/>
                </a:solidFill>
                <a:latin typeface="Century" panose="02040604050505020304" pitchFamily="18" charset="0"/>
              </a:rPr>
              <a:t>Economic distortion and investment instability</a:t>
            </a:r>
            <a:endParaRPr lang="LID4096" sz="4400" b="1" dirty="0">
              <a:solidFill>
                <a:schemeClr val="bg1"/>
              </a:solidFill>
              <a:latin typeface="Century" panose="02040604050505020304" pitchFamily="18" charset="0"/>
            </a:endParaRPr>
          </a:p>
        </p:txBody>
      </p:sp>
      <p:sp>
        <p:nvSpPr>
          <p:cNvPr id="45" name="TextBox 44">
            <a:extLst>
              <a:ext uri="{FF2B5EF4-FFF2-40B4-BE49-F238E27FC236}">
                <a16:creationId xmlns:a16="http://schemas.microsoft.com/office/drawing/2014/main" id="{D4B5DF88-6254-4E6D-8B2C-8DE5B261A3A6}"/>
              </a:ext>
            </a:extLst>
          </p:cNvPr>
          <p:cNvSpPr txBox="1"/>
          <p:nvPr/>
        </p:nvSpPr>
        <p:spPr>
          <a:xfrm>
            <a:off x="4401929" y="10569767"/>
            <a:ext cx="13569698" cy="1852880"/>
          </a:xfrm>
          <a:prstGeom prst="rect">
            <a:avLst/>
          </a:prstGeom>
          <a:noFill/>
        </p:spPr>
        <p:txBody>
          <a:bodyPr wrap="square" rtlCol="0" anchor="ctr">
            <a:spAutoFit/>
          </a:bodyPr>
          <a:lstStyle/>
          <a:p>
            <a:pPr algn="just">
              <a:lnSpc>
                <a:spcPts val="3500"/>
              </a:lnSpc>
            </a:pPr>
            <a:r>
              <a:rPr lang="en-US" sz="2800" dirty="0">
                <a:solidFill>
                  <a:schemeClr val="bg1"/>
                </a:solidFill>
                <a:latin typeface="Century" panose="02040604050505020304" pitchFamily="18" charset="0"/>
                <a:ea typeface="Lato Light" panose="020F0502020204030203" pitchFamily="34" charset="0"/>
                <a:cs typeface="Lato Light" panose="020F0502020204030203" pitchFamily="34" charset="0"/>
              </a:rPr>
              <a:t>The aim of privatization in many developing countries to promote economic growth, attracts money launderers who seizes the opportunity to acquire by purchasing into a previous government corporation by bidding higher prices for these corporations, a practice that undermines fair and legitimate competition.</a:t>
            </a:r>
          </a:p>
        </p:txBody>
      </p:sp>
      <p:sp>
        <p:nvSpPr>
          <p:cNvPr id="46" name="TextBox 45">
            <a:extLst>
              <a:ext uri="{FF2B5EF4-FFF2-40B4-BE49-F238E27FC236}">
                <a16:creationId xmlns:a16="http://schemas.microsoft.com/office/drawing/2014/main" id="{ACE1B1FE-69D6-4B56-96DF-1DBD7861FF23}"/>
              </a:ext>
            </a:extLst>
          </p:cNvPr>
          <p:cNvSpPr txBox="1"/>
          <p:nvPr/>
        </p:nvSpPr>
        <p:spPr>
          <a:xfrm>
            <a:off x="4401928" y="9804404"/>
            <a:ext cx="13569700" cy="769441"/>
          </a:xfrm>
          <a:prstGeom prst="rect">
            <a:avLst/>
          </a:prstGeom>
          <a:noFill/>
        </p:spPr>
        <p:txBody>
          <a:bodyPr wrap="square" rtlCol="0">
            <a:spAutoFit/>
          </a:bodyPr>
          <a:lstStyle/>
          <a:p>
            <a:r>
              <a:rPr lang="en-US" sz="4400" b="1" dirty="0">
                <a:solidFill>
                  <a:schemeClr val="bg1"/>
                </a:solidFill>
                <a:latin typeface="Century" panose="02040604050505020304" pitchFamily="18" charset="0"/>
              </a:rPr>
              <a:t>Posses Risks to Government Privatization efforts</a:t>
            </a:r>
            <a:endParaRPr lang="LID4096" sz="4400" b="1" dirty="0">
              <a:solidFill>
                <a:schemeClr val="bg1"/>
              </a:solidFill>
              <a:latin typeface="Century" panose="02040604050505020304" pitchFamily="18" charset="0"/>
            </a:endParaRPr>
          </a:p>
        </p:txBody>
      </p:sp>
      <p:pic>
        <p:nvPicPr>
          <p:cNvPr id="4" name="Picture 3">
            <a:extLst>
              <a:ext uri="{FF2B5EF4-FFF2-40B4-BE49-F238E27FC236}">
                <a16:creationId xmlns:a16="http://schemas.microsoft.com/office/drawing/2014/main" id="{C96B8B9E-FCC9-4C5E-AD90-60C442D57DD4}"/>
              </a:ext>
            </a:extLst>
          </p:cNvPr>
          <p:cNvPicPr>
            <a:picLocks noChangeAspect="1"/>
          </p:cNvPicPr>
          <p:nvPr/>
        </p:nvPicPr>
        <p:blipFill rotWithShape="1">
          <a:blip r:embed="rId2"/>
          <a:srcRect r="8761"/>
          <a:stretch/>
        </p:blipFill>
        <p:spPr>
          <a:xfrm>
            <a:off x="18511661" y="5960675"/>
            <a:ext cx="4294551" cy="2903963"/>
          </a:xfrm>
          <a:prstGeom prst="rect">
            <a:avLst/>
          </a:prstGeom>
        </p:spPr>
      </p:pic>
      <p:pic>
        <p:nvPicPr>
          <p:cNvPr id="6" name="Picture 5">
            <a:extLst>
              <a:ext uri="{FF2B5EF4-FFF2-40B4-BE49-F238E27FC236}">
                <a16:creationId xmlns:a16="http://schemas.microsoft.com/office/drawing/2014/main" id="{D9D2C96D-8EF7-4D9E-8F26-5F60A7639FF3}"/>
              </a:ext>
            </a:extLst>
          </p:cNvPr>
          <p:cNvPicPr>
            <a:picLocks noChangeAspect="1"/>
          </p:cNvPicPr>
          <p:nvPr/>
        </p:nvPicPr>
        <p:blipFill>
          <a:blip r:embed="rId3"/>
          <a:stretch>
            <a:fillRect/>
          </a:stretch>
        </p:blipFill>
        <p:spPr>
          <a:xfrm>
            <a:off x="18511661" y="9804404"/>
            <a:ext cx="4706928" cy="2925093"/>
          </a:xfrm>
          <a:prstGeom prst="rect">
            <a:avLst/>
          </a:prstGeom>
        </p:spPr>
      </p:pic>
      <p:pic>
        <p:nvPicPr>
          <p:cNvPr id="8" name="Picture 7">
            <a:extLst>
              <a:ext uri="{FF2B5EF4-FFF2-40B4-BE49-F238E27FC236}">
                <a16:creationId xmlns:a16="http://schemas.microsoft.com/office/drawing/2014/main" id="{DD5CE926-6AF8-4E3B-B9AE-30C47F2FD7F6}"/>
              </a:ext>
            </a:extLst>
          </p:cNvPr>
          <p:cNvPicPr>
            <a:picLocks noChangeAspect="1"/>
          </p:cNvPicPr>
          <p:nvPr/>
        </p:nvPicPr>
        <p:blipFill>
          <a:blip r:embed="rId4"/>
          <a:stretch>
            <a:fillRect/>
          </a:stretch>
        </p:blipFill>
        <p:spPr>
          <a:xfrm>
            <a:off x="18511661" y="1891576"/>
            <a:ext cx="4294551" cy="2695934"/>
          </a:xfrm>
          <a:prstGeom prst="rect">
            <a:avLst/>
          </a:prstGeom>
        </p:spPr>
      </p:pic>
      <p:sp>
        <p:nvSpPr>
          <p:cNvPr id="21" name="TextBox 20">
            <a:extLst>
              <a:ext uri="{FF2B5EF4-FFF2-40B4-BE49-F238E27FC236}">
                <a16:creationId xmlns:a16="http://schemas.microsoft.com/office/drawing/2014/main" id="{EDBF93AE-437F-4FB8-8E34-EDD1D1258674}"/>
              </a:ext>
            </a:extLst>
          </p:cNvPr>
          <p:cNvSpPr txBox="1"/>
          <p:nvPr/>
        </p:nvSpPr>
        <p:spPr>
          <a:xfrm>
            <a:off x="2128849" y="614838"/>
            <a:ext cx="20119951" cy="1569660"/>
          </a:xfrm>
          <a:prstGeom prst="rect">
            <a:avLst/>
          </a:prstGeom>
          <a:noFill/>
        </p:spPr>
        <p:txBody>
          <a:bodyPr wrap="square" rtlCol="0">
            <a:spAutoFit/>
          </a:bodyPr>
          <a:lstStyle/>
          <a:p>
            <a:pPr algn="ctr"/>
            <a:r>
              <a:rPr lang="en-US" sz="4800" b="1" dirty="0">
                <a:solidFill>
                  <a:srgbClr val="002060"/>
                </a:solidFill>
                <a:latin typeface="Century" panose="02040604050505020304" pitchFamily="18" charset="0"/>
              </a:rPr>
              <a:t>Effect of Corruption, Fraud and Money Laundering on the </a:t>
            </a:r>
          </a:p>
          <a:p>
            <a:pPr algn="ctr"/>
            <a:r>
              <a:rPr lang="en-US" sz="4800" b="1" dirty="0">
                <a:solidFill>
                  <a:srgbClr val="002060"/>
                </a:solidFill>
                <a:latin typeface="Century" panose="02040604050505020304" pitchFamily="18" charset="0"/>
              </a:rPr>
              <a:t>Nigerian Financial System</a:t>
            </a:r>
          </a:p>
        </p:txBody>
      </p:sp>
      <p:sp>
        <p:nvSpPr>
          <p:cNvPr id="23" name="Rectangle 22">
            <a:extLst>
              <a:ext uri="{FF2B5EF4-FFF2-40B4-BE49-F238E27FC236}">
                <a16:creationId xmlns:a16="http://schemas.microsoft.com/office/drawing/2014/main" id="{3B5F094C-52EE-489F-BE46-A9301B15BF4F}"/>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4" name="Rectangle 23">
            <a:extLst>
              <a:ext uri="{FF2B5EF4-FFF2-40B4-BE49-F238E27FC236}">
                <a16:creationId xmlns:a16="http://schemas.microsoft.com/office/drawing/2014/main" id="{84AB9201-E55E-40D9-AE18-8B1D4625CFC9}"/>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Rectangle 26">
            <a:extLst>
              <a:ext uri="{FF2B5EF4-FFF2-40B4-BE49-F238E27FC236}">
                <a16:creationId xmlns:a16="http://schemas.microsoft.com/office/drawing/2014/main" id="{67F0D559-6D41-4416-B722-31027B3CC578}"/>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8" name="Picture 27">
            <a:extLst>
              <a:ext uri="{FF2B5EF4-FFF2-40B4-BE49-F238E27FC236}">
                <a16:creationId xmlns:a16="http://schemas.microsoft.com/office/drawing/2014/main" id="{368CF7D7-8422-4567-94F1-16F731F3E97F}"/>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29" name="Picture 28">
            <a:extLst>
              <a:ext uri="{FF2B5EF4-FFF2-40B4-BE49-F238E27FC236}">
                <a16:creationId xmlns:a16="http://schemas.microsoft.com/office/drawing/2014/main" id="{5D62677F-DB42-47AC-8CB1-5F4397A16774}"/>
              </a:ext>
            </a:extLst>
          </p:cNvPr>
          <p:cNvPicPr>
            <a:picLocks noChangeAspect="1"/>
          </p:cNvPicPr>
          <p:nvPr/>
        </p:nvPicPr>
        <p:blipFill>
          <a:blip r:embed="rId6"/>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31" name="TextBox 30">
            <a:extLst>
              <a:ext uri="{FF2B5EF4-FFF2-40B4-BE49-F238E27FC236}">
                <a16:creationId xmlns:a16="http://schemas.microsoft.com/office/drawing/2014/main" id="{C741AA63-3968-416D-B449-9A484DF670EB}"/>
              </a:ext>
            </a:extLst>
          </p:cNvPr>
          <p:cNvSpPr txBox="1"/>
          <p:nvPr/>
        </p:nvSpPr>
        <p:spPr>
          <a:xfrm>
            <a:off x="0" y="12823247"/>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186329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0" fill="hold"/>
                                        <p:tgtEl>
                                          <p:spTgt spid="31"/>
                                        </p:tgtEl>
                                        <p:attrNameLst>
                                          <p:attrName>ppt_x</p:attrName>
                                        </p:attrNameLst>
                                      </p:cBhvr>
                                      <p:tavLst>
                                        <p:tav tm="0">
                                          <p:val>
                                            <p:strVal val="1+#ppt_w/2"/>
                                          </p:val>
                                        </p:tav>
                                        <p:tav tm="100000">
                                          <p:val>
                                            <p:strVal val="#ppt_x"/>
                                          </p:val>
                                        </p:tav>
                                      </p:tavLst>
                                    </p:anim>
                                    <p:anim calcmode="lin" valueType="num">
                                      <p:cBhvr additive="base">
                                        <p:cTn id="8" dur="10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EDD53C2-5570-44FE-BC61-861A475308ED}"/>
              </a:ext>
            </a:extLst>
          </p:cNvPr>
          <p:cNvSpPr txBox="1"/>
          <p:nvPr/>
        </p:nvSpPr>
        <p:spPr>
          <a:xfrm>
            <a:off x="2128849" y="614838"/>
            <a:ext cx="20119951" cy="1015663"/>
          </a:xfrm>
          <a:prstGeom prst="rect">
            <a:avLst/>
          </a:prstGeom>
          <a:noFill/>
        </p:spPr>
        <p:txBody>
          <a:bodyPr wrap="square" rtlCol="0">
            <a:spAutoFit/>
          </a:bodyPr>
          <a:lstStyle/>
          <a:p>
            <a:pPr algn="ctr"/>
            <a:r>
              <a:rPr lang="en-US" sz="6000" b="1" dirty="0">
                <a:solidFill>
                  <a:srgbClr val="002060"/>
                </a:solidFill>
                <a:latin typeface="Century" panose="02040604050505020304" pitchFamily="18" charset="0"/>
              </a:rPr>
              <a:t>Effect of Money Laundering on the Financial System</a:t>
            </a:r>
          </a:p>
        </p:txBody>
      </p:sp>
      <p:sp>
        <p:nvSpPr>
          <p:cNvPr id="21" name="TextBox 20">
            <a:extLst>
              <a:ext uri="{FF2B5EF4-FFF2-40B4-BE49-F238E27FC236}">
                <a16:creationId xmlns:a16="http://schemas.microsoft.com/office/drawing/2014/main" id="{9F33EC63-2E21-419B-AF71-8E30AD6E67F3}"/>
              </a:ext>
            </a:extLst>
          </p:cNvPr>
          <p:cNvSpPr txBox="1"/>
          <p:nvPr/>
        </p:nvSpPr>
        <p:spPr>
          <a:xfrm>
            <a:off x="2128849" y="1622024"/>
            <a:ext cx="20119951" cy="1015663"/>
          </a:xfrm>
          <a:prstGeom prst="rect">
            <a:avLst/>
          </a:prstGeom>
          <a:noFill/>
        </p:spPr>
        <p:txBody>
          <a:bodyPr wrap="square" rtlCol="0">
            <a:spAutoFit/>
          </a:bodyPr>
          <a:lstStyle/>
          <a:p>
            <a:pPr algn="ctr"/>
            <a:r>
              <a:rPr lang="en-US" sz="6000" b="1" dirty="0">
                <a:solidFill>
                  <a:schemeClr val="accent3"/>
                </a:solidFill>
                <a:latin typeface="Century" panose="02040604050505020304" pitchFamily="18" charset="0"/>
              </a:rPr>
              <a:t>How Laundered Money could be judicious used </a:t>
            </a:r>
          </a:p>
        </p:txBody>
      </p:sp>
      <p:graphicFrame>
        <p:nvGraphicFramePr>
          <p:cNvPr id="2" name="Table 1">
            <a:extLst>
              <a:ext uri="{FF2B5EF4-FFF2-40B4-BE49-F238E27FC236}">
                <a16:creationId xmlns:a16="http://schemas.microsoft.com/office/drawing/2014/main" id="{156FC594-F7EA-412E-BF38-5867778A5A08}"/>
              </a:ext>
            </a:extLst>
          </p:cNvPr>
          <p:cNvGraphicFramePr>
            <a:graphicFrameLocks noGrp="1"/>
          </p:cNvGraphicFramePr>
          <p:nvPr>
            <p:extLst>
              <p:ext uri="{D42A27DB-BD31-4B8C-83A1-F6EECF244321}">
                <p14:modId xmlns:p14="http://schemas.microsoft.com/office/powerpoint/2010/main" val="2020542340"/>
              </p:ext>
            </p:extLst>
          </p:nvPr>
        </p:nvGraphicFramePr>
        <p:xfrm>
          <a:off x="2379860" y="2779059"/>
          <a:ext cx="14922023" cy="4560822"/>
        </p:xfrm>
        <a:graphic>
          <a:graphicData uri="http://schemas.openxmlformats.org/drawingml/2006/table">
            <a:tbl>
              <a:tblPr>
                <a:tableStyleId>{69CF1AB2-1976-4502-BF36-3FF5EA218861}</a:tableStyleId>
              </a:tblPr>
              <a:tblGrid>
                <a:gridCol w="10111634">
                  <a:extLst>
                    <a:ext uri="{9D8B030D-6E8A-4147-A177-3AD203B41FA5}">
                      <a16:colId xmlns:a16="http://schemas.microsoft.com/office/drawing/2014/main" val="677020696"/>
                    </a:ext>
                  </a:extLst>
                </a:gridCol>
                <a:gridCol w="4810389">
                  <a:extLst>
                    <a:ext uri="{9D8B030D-6E8A-4147-A177-3AD203B41FA5}">
                      <a16:colId xmlns:a16="http://schemas.microsoft.com/office/drawing/2014/main" val="4042527568"/>
                    </a:ext>
                  </a:extLst>
                </a:gridCol>
              </a:tblGrid>
              <a:tr h="1111334">
                <a:tc>
                  <a:txBody>
                    <a:bodyPr/>
                    <a:lstStyle/>
                    <a:p>
                      <a:pPr algn="l" fontAlgn="b"/>
                      <a:r>
                        <a:rPr lang="en-US" sz="4000" u="none" strike="noStrike" dirty="0">
                          <a:solidFill>
                            <a:schemeClr val="tx2"/>
                          </a:solidFill>
                          <a:effectLst/>
                          <a:latin typeface="Century" panose="02040604050505020304" pitchFamily="18" charset="0"/>
                        </a:rPr>
                        <a:t>Amount of Looted and Laundered by and Individual</a:t>
                      </a:r>
                      <a:endParaRPr lang="en-US" sz="4000" b="0" i="0" u="none" strike="noStrike" dirty="0">
                        <a:solidFill>
                          <a:schemeClr val="tx2"/>
                        </a:solidFill>
                        <a:effectLst/>
                        <a:latin typeface="Century" panose="02040604050505020304" pitchFamily="18" charset="0"/>
                      </a:endParaRPr>
                    </a:p>
                  </a:txBody>
                  <a:tcPr marL="7620" marR="7620" marT="7620" marB="0" anchor="b"/>
                </a:tc>
                <a:tc>
                  <a:txBody>
                    <a:bodyPr/>
                    <a:lstStyle/>
                    <a:p>
                      <a:pPr algn="l" fontAlgn="b"/>
                      <a:r>
                        <a:rPr lang="en-NG" sz="4000" u="none" strike="noStrike" dirty="0">
                          <a:solidFill>
                            <a:schemeClr val="tx2"/>
                          </a:solidFill>
                          <a:effectLst/>
                          <a:latin typeface="Century" panose="02040604050505020304" pitchFamily="18" charset="0"/>
                        </a:rPr>
                        <a:t>  5,700,000,000.00 </a:t>
                      </a:r>
                      <a:endParaRPr lang="en-NG" sz="4000" b="0" i="0" u="none" strike="noStrike" dirty="0">
                        <a:solidFill>
                          <a:schemeClr val="tx2"/>
                        </a:solidFill>
                        <a:effectLst/>
                        <a:latin typeface="Century" panose="02040604050505020304" pitchFamily="18" charset="0"/>
                      </a:endParaRPr>
                    </a:p>
                  </a:txBody>
                  <a:tcPr marL="7620" marR="7620" marT="7620" marB="0" anchor="b"/>
                </a:tc>
                <a:extLst>
                  <a:ext uri="{0D108BD9-81ED-4DB2-BD59-A6C34878D82A}">
                    <a16:rowId xmlns:a16="http://schemas.microsoft.com/office/drawing/2014/main" val="2655868072"/>
                  </a:ext>
                </a:extLst>
              </a:tr>
              <a:tr h="1111334">
                <a:tc>
                  <a:txBody>
                    <a:bodyPr/>
                    <a:lstStyle/>
                    <a:p>
                      <a:pPr algn="l" fontAlgn="b"/>
                      <a:r>
                        <a:rPr lang="en-US" sz="4000" u="none" strike="noStrike">
                          <a:solidFill>
                            <a:schemeClr val="tx2"/>
                          </a:solidFill>
                          <a:effectLst/>
                          <a:latin typeface="Century" panose="02040604050505020304" pitchFamily="18" charset="0"/>
                        </a:rPr>
                        <a:t>Minimum Wage in Nigeria Per Month</a:t>
                      </a:r>
                      <a:endParaRPr lang="en-US" sz="4000" b="0" i="0" u="none" strike="noStrike">
                        <a:solidFill>
                          <a:schemeClr val="tx2"/>
                        </a:solidFill>
                        <a:effectLst/>
                        <a:latin typeface="Century" panose="02040604050505020304" pitchFamily="18" charset="0"/>
                      </a:endParaRPr>
                    </a:p>
                  </a:txBody>
                  <a:tcPr marL="7620" marR="7620" marT="7620" marB="0" anchor="b"/>
                </a:tc>
                <a:tc>
                  <a:txBody>
                    <a:bodyPr/>
                    <a:lstStyle/>
                    <a:p>
                      <a:pPr algn="l" fontAlgn="b"/>
                      <a:r>
                        <a:rPr lang="en-NG" sz="4000" u="none" strike="noStrike">
                          <a:solidFill>
                            <a:schemeClr val="tx2"/>
                          </a:solidFill>
                          <a:effectLst/>
                          <a:latin typeface="Century" panose="02040604050505020304" pitchFamily="18" charset="0"/>
                        </a:rPr>
                        <a:t>              30,000.00 </a:t>
                      </a:r>
                      <a:endParaRPr lang="en-NG" sz="4000" b="0" i="0" u="none" strike="noStrike">
                        <a:solidFill>
                          <a:schemeClr val="tx2"/>
                        </a:solidFill>
                        <a:effectLst/>
                        <a:latin typeface="Century" panose="02040604050505020304" pitchFamily="18" charset="0"/>
                      </a:endParaRPr>
                    </a:p>
                  </a:txBody>
                  <a:tcPr marL="7620" marR="7620" marT="7620" marB="0" anchor="b"/>
                </a:tc>
                <a:extLst>
                  <a:ext uri="{0D108BD9-81ED-4DB2-BD59-A6C34878D82A}">
                    <a16:rowId xmlns:a16="http://schemas.microsoft.com/office/drawing/2014/main" val="1640025974"/>
                  </a:ext>
                </a:extLst>
              </a:tr>
              <a:tr h="1111334">
                <a:tc>
                  <a:txBody>
                    <a:bodyPr/>
                    <a:lstStyle/>
                    <a:p>
                      <a:pPr algn="l" fontAlgn="b"/>
                      <a:r>
                        <a:rPr lang="en-US" sz="4000" u="none" strike="noStrike">
                          <a:solidFill>
                            <a:schemeClr val="tx2"/>
                          </a:solidFill>
                          <a:effectLst/>
                          <a:latin typeface="Century" panose="02040604050505020304" pitchFamily="18" charset="0"/>
                        </a:rPr>
                        <a:t>Minimum Wage in Nigeria Per Annum</a:t>
                      </a:r>
                      <a:endParaRPr lang="en-US" sz="4000" b="0" i="0" u="none" strike="noStrike">
                        <a:solidFill>
                          <a:schemeClr val="tx2"/>
                        </a:solidFill>
                        <a:effectLst/>
                        <a:latin typeface="Century" panose="02040604050505020304" pitchFamily="18" charset="0"/>
                      </a:endParaRPr>
                    </a:p>
                  </a:txBody>
                  <a:tcPr marL="7620" marR="7620" marT="7620" marB="0" anchor="b"/>
                </a:tc>
                <a:tc>
                  <a:txBody>
                    <a:bodyPr/>
                    <a:lstStyle/>
                    <a:p>
                      <a:pPr algn="l" fontAlgn="b"/>
                      <a:r>
                        <a:rPr lang="en-NG" sz="4000" u="none" strike="noStrike">
                          <a:solidFill>
                            <a:schemeClr val="tx2"/>
                          </a:solidFill>
                          <a:effectLst/>
                          <a:latin typeface="Century" panose="02040604050505020304" pitchFamily="18" charset="0"/>
                        </a:rPr>
                        <a:t>            360,000.00 </a:t>
                      </a:r>
                      <a:endParaRPr lang="en-NG" sz="4000" b="0" i="0" u="none" strike="noStrike">
                        <a:solidFill>
                          <a:schemeClr val="tx2"/>
                        </a:solidFill>
                        <a:effectLst/>
                        <a:latin typeface="Century" panose="02040604050505020304" pitchFamily="18" charset="0"/>
                      </a:endParaRPr>
                    </a:p>
                  </a:txBody>
                  <a:tcPr marL="7620" marR="7620" marT="7620" marB="0" anchor="b"/>
                </a:tc>
                <a:extLst>
                  <a:ext uri="{0D108BD9-81ED-4DB2-BD59-A6C34878D82A}">
                    <a16:rowId xmlns:a16="http://schemas.microsoft.com/office/drawing/2014/main" val="2454186937"/>
                  </a:ext>
                </a:extLst>
              </a:tr>
              <a:tr h="1111334">
                <a:tc>
                  <a:txBody>
                    <a:bodyPr/>
                    <a:lstStyle/>
                    <a:p>
                      <a:pPr algn="l" fontAlgn="b"/>
                      <a:r>
                        <a:rPr lang="en-US" sz="4000" u="none" strike="noStrike">
                          <a:solidFill>
                            <a:schemeClr val="tx2"/>
                          </a:solidFill>
                          <a:effectLst/>
                          <a:latin typeface="Century" panose="02040604050505020304" pitchFamily="18" charset="0"/>
                        </a:rPr>
                        <a:t>No. of People to Employ a Year</a:t>
                      </a:r>
                      <a:endParaRPr lang="en-US" sz="4000" b="0" i="0" u="none" strike="noStrike">
                        <a:solidFill>
                          <a:schemeClr val="tx2"/>
                        </a:solidFill>
                        <a:effectLst/>
                        <a:latin typeface="Century" panose="02040604050505020304" pitchFamily="18" charset="0"/>
                      </a:endParaRPr>
                    </a:p>
                  </a:txBody>
                  <a:tcPr marL="7620" marR="7620" marT="7620" marB="0" anchor="b"/>
                </a:tc>
                <a:tc>
                  <a:txBody>
                    <a:bodyPr/>
                    <a:lstStyle/>
                    <a:p>
                      <a:pPr algn="l" fontAlgn="b"/>
                      <a:r>
                        <a:rPr lang="en-NG" sz="4000" u="none" strike="noStrike" dirty="0">
                          <a:solidFill>
                            <a:schemeClr val="tx2"/>
                          </a:solidFill>
                          <a:effectLst/>
                          <a:latin typeface="Century" panose="02040604050505020304" pitchFamily="18" charset="0"/>
                        </a:rPr>
                        <a:t>                   15,833 </a:t>
                      </a:r>
                      <a:endParaRPr lang="en-NG" sz="4000" b="0" i="0" u="none" strike="noStrike" dirty="0">
                        <a:solidFill>
                          <a:schemeClr val="tx2"/>
                        </a:solidFill>
                        <a:effectLst/>
                        <a:latin typeface="Century" panose="02040604050505020304" pitchFamily="18" charset="0"/>
                      </a:endParaRPr>
                    </a:p>
                  </a:txBody>
                  <a:tcPr marL="7620" marR="7620" marT="7620" marB="0" anchor="b"/>
                </a:tc>
                <a:extLst>
                  <a:ext uri="{0D108BD9-81ED-4DB2-BD59-A6C34878D82A}">
                    <a16:rowId xmlns:a16="http://schemas.microsoft.com/office/drawing/2014/main" val="2900802262"/>
                  </a:ext>
                </a:extLst>
              </a:tr>
            </a:tbl>
          </a:graphicData>
        </a:graphic>
      </p:graphicFrame>
      <p:graphicFrame>
        <p:nvGraphicFramePr>
          <p:cNvPr id="4" name="Diagram 3">
            <a:extLst>
              <a:ext uri="{FF2B5EF4-FFF2-40B4-BE49-F238E27FC236}">
                <a16:creationId xmlns:a16="http://schemas.microsoft.com/office/drawing/2014/main" id="{9C056798-FBF3-46BB-87A3-1FEE79D080D8}"/>
              </a:ext>
            </a:extLst>
          </p:cNvPr>
          <p:cNvGraphicFramePr/>
          <p:nvPr>
            <p:extLst>
              <p:ext uri="{D42A27DB-BD31-4B8C-83A1-F6EECF244321}">
                <p14:modId xmlns:p14="http://schemas.microsoft.com/office/powerpoint/2010/main" val="4166990977"/>
              </p:ext>
            </p:extLst>
          </p:nvPr>
        </p:nvGraphicFramePr>
        <p:xfrm>
          <a:off x="2379860" y="7481252"/>
          <a:ext cx="14922023" cy="5087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hape">
            <a:extLst>
              <a:ext uri="{FF2B5EF4-FFF2-40B4-BE49-F238E27FC236}">
                <a16:creationId xmlns:a16="http://schemas.microsoft.com/office/drawing/2014/main" id="{A36BBADE-BB7A-419C-B887-5E91E544728A}"/>
              </a:ext>
            </a:extLst>
          </p:cNvPr>
          <p:cNvSpPr/>
          <p:nvPr/>
        </p:nvSpPr>
        <p:spPr>
          <a:xfrm>
            <a:off x="17514177" y="2692915"/>
            <a:ext cx="3232802" cy="8204594"/>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 name="Shape">
            <a:extLst>
              <a:ext uri="{FF2B5EF4-FFF2-40B4-BE49-F238E27FC236}">
                <a16:creationId xmlns:a16="http://schemas.microsoft.com/office/drawing/2014/main" id="{4A9D63C3-BF66-4FBD-82AC-FA2354A7442C}"/>
              </a:ext>
            </a:extLst>
          </p:cNvPr>
          <p:cNvSpPr/>
          <p:nvPr/>
        </p:nvSpPr>
        <p:spPr>
          <a:xfrm>
            <a:off x="18162608" y="3287721"/>
            <a:ext cx="3232802" cy="8204594"/>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0" name="Shape">
            <a:extLst>
              <a:ext uri="{FF2B5EF4-FFF2-40B4-BE49-F238E27FC236}">
                <a16:creationId xmlns:a16="http://schemas.microsoft.com/office/drawing/2014/main" id="{021A9A90-542C-43E1-8AE9-92B0FF119D1D}"/>
              </a:ext>
            </a:extLst>
          </p:cNvPr>
          <p:cNvSpPr/>
          <p:nvPr/>
        </p:nvSpPr>
        <p:spPr>
          <a:xfrm>
            <a:off x="18811037" y="3882527"/>
            <a:ext cx="3232802" cy="8204594"/>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 name="Shape">
            <a:extLst>
              <a:ext uri="{FF2B5EF4-FFF2-40B4-BE49-F238E27FC236}">
                <a16:creationId xmlns:a16="http://schemas.microsoft.com/office/drawing/2014/main" id="{8A0B48FC-14BE-4D30-AA1C-0EE1BDC8C9BE}"/>
              </a:ext>
            </a:extLst>
          </p:cNvPr>
          <p:cNvSpPr/>
          <p:nvPr/>
        </p:nvSpPr>
        <p:spPr>
          <a:xfrm>
            <a:off x="19459468" y="4477332"/>
            <a:ext cx="3232802" cy="8204594"/>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4"/>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2" name="Shape">
            <a:extLst>
              <a:ext uri="{FF2B5EF4-FFF2-40B4-BE49-F238E27FC236}">
                <a16:creationId xmlns:a16="http://schemas.microsoft.com/office/drawing/2014/main" id="{8B6FA1E2-8734-44C2-995D-1C267856D8AF}"/>
              </a:ext>
            </a:extLst>
          </p:cNvPr>
          <p:cNvSpPr/>
          <p:nvPr/>
        </p:nvSpPr>
        <p:spPr>
          <a:xfrm>
            <a:off x="20107898" y="5072138"/>
            <a:ext cx="3232802" cy="8204594"/>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5"/>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3" name="Rectangle 12">
            <a:extLst>
              <a:ext uri="{FF2B5EF4-FFF2-40B4-BE49-F238E27FC236}">
                <a16:creationId xmlns:a16="http://schemas.microsoft.com/office/drawing/2014/main" id="{09B7647F-18C4-4C9E-825E-DB7A2A113809}"/>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 name="Rectangle 13">
            <a:extLst>
              <a:ext uri="{FF2B5EF4-FFF2-40B4-BE49-F238E27FC236}">
                <a16:creationId xmlns:a16="http://schemas.microsoft.com/office/drawing/2014/main" id="{9C098292-D01F-4C4E-BB6D-6149A4ED82A0}"/>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Rectangle 14">
            <a:extLst>
              <a:ext uri="{FF2B5EF4-FFF2-40B4-BE49-F238E27FC236}">
                <a16:creationId xmlns:a16="http://schemas.microsoft.com/office/drawing/2014/main" id="{EBBD172B-A089-4902-B2D1-9A7CB70AAD12}"/>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6" name="Picture 15">
            <a:extLst>
              <a:ext uri="{FF2B5EF4-FFF2-40B4-BE49-F238E27FC236}">
                <a16:creationId xmlns:a16="http://schemas.microsoft.com/office/drawing/2014/main" id="{7635A792-B032-47BB-8E89-78520676AC08}"/>
              </a:ext>
            </a:extLst>
          </p:cNvPr>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17" name="Picture 16">
            <a:extLst>
              <a:ext uri="{FF2B5EF4-FFF2-40B4-BE49-F238E27FC236}">
                <a16:creationId xmlns:a16="http://schemas.microsoft.com/office/drawing/2014/main" id="{F50DE8BE-0AEB-4321-9644-44C92F1725D5}"/>
              </a:ext>
            </a:extLst>
          </p:cNvPr>
          <p:cNvPicPr>
            <a:picLocks noChangeAspect="1"/>
          </p:cNvPicPr>
          <p:nvPr/>
        </p:nvPicPr>
        <p:blipFill>
          <a:blip r:embed="rId8"/>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19" name="TextBox 18">
            <a:extLst>
              <a:ext uri="{FF2B5EF4-FFF2-40B4-BE49-F238E27FC236}">
                <a16:creationId xmlns:a16="http://schemas.microsoft.com/office/drawing/2014/main" id="{CF60091C-CBF5-48B5-B34D-5822509E955F}"/>
              </a:ext>
            </a:extLst>
          </p:cNvPr>
          <p:cNvSpPr txBox="1"/>
          <p:nvPr/>
        </p:nvSpPr>
        <p:spPr>
          <a:xfrm>
            <a:off x="0" y="12805318"/>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166780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0" fill="hold"/>
                                        <p:tgtEl>
                                          <p:spTgt spid="19"/>
                                        </p:tgtEl>
                                        <p:attrNameLst>
                                          <p:attrName>ppt_x</p:attrName>
                                        </p:attrNameLst>
                                      </p:cBhvr>
                                      <p:tavLst>
                                        <p:tav tm="0">
                                          <p:val>
                                            <p:strVal val="1+#ppt_w/2"/>
                                          </p:val>
                                        </p:tav>
                                        <p:tav tm="100000">
                                          <p:val>
                                            <p:strVal val="#ppt_x"/>
                                          </p:val>
                                        </p:tav>
                                      </p:tavLst>
                                    </p:anim>
                                    <p:anim calcmode="lin" valueType="num">
                                      <p:cBhvr additive="base">
                                        <p:cTn id="8" dur="10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EDD53C2-5570-44FE-BC61-861A475308ED}"/>
              </a:ext>
            </a:extLst>
          </p:cNvPr>
          <p:cNvSpPr txBox="1"/>
          <p:nvPr/>
        </p:nvSpPr>
        <p:spPr>
          <a:xfrm>
            <a:off x="2128849" y="614838"/>
            <a:ext cx="20119951" cy="1938992"/>
          </a:xfrm>
          <a:prstGeom prst="rect">
            <a:avLst/>
          </a:prstGeom>
          <a:noFill/>
        </p:spPr>
        <p:txBody>
          <a:bodyPr wrap="square" rtlCol="0">
            <a:spAutoFit/>
          </a:bodyPr>
          <a:lstStyle/>
          <a:p>
            <a:pPr algn="ctr"/>
            <a:r>
              <a:rPr lang="en-US" sz="6000" b="1" dirty="0">
                <a:solidFill>
                  <a:srgbClr val="002060"/>
                </a:solidFill>
                <a:latin typeface="Century" panose="02040604050505020304" pitchFamily="18" charset="0"/>
              </a:rPr>
              <a:t>How to reduce the effects of Money Laundering </a:t>
            </a:r>
          </a:p>
          <a:p>
            <a:pPr algn="ctr"/>
            <a:r>
              <a:rPr lang="en-US" sz="6000" b="1" dirty="0">
                <a:solidFill>
                  <a:srgbClr val="002060"/>
                </a:solidFill>
                <a:latin typeface="Century" panose="02040604050505020304" pitchFamily="18" charset="0"/>
              </a:rPr>
              <a:t>on the Financial System</a:t>
            </a:r>
          </a:p>
        </p:txBody>
      </p:sp>
      <p:graphicFrame>
        <p:nvGraphicFramePr>
          <p:cNvPr id="3" name="Diagram 2">
            <a:extLst>
              <a:ext uri="{FF2B5EF4-FFF2-40B4-BE49-F238E27FC236}">
                <a16:creationId xmlns:a16="http://schemas.microsoft.com/office/drawing/2014/main" id="{52A6F4A2-D9D0-412D-BE61-1443C6A23C2E}"/>
              </a:ext>
            </a:extLst>
          </p:cNvPr>
          <p:cNvGraphicFramePr/>
          <p:nvPr>
            <p:extLst>
              <p:ext uri="{D42A27DB-BD31-4B8C-83A1-F6EECF244321}">
                <p14:modId xmlns:p14="http://schemas.microsoft.com/office/powerpoint/2010/main" val="2723887654"/>
              </p:ext>
            </p:extLst>
          </p:nvPr>
        </p:nvGraphicFramePr>
        <p:xfrm>
          <a:off x="2245718" y="2553830"/>
          <a:ext cx="20356919" cy="10547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952298C9-82DA-4559-BE2B-563444BE629B}"/>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Rectangle 5">
            <a:extLst>
              <a:ext uri="{FF2B5EF4-FFF2-40B4-BE49-F238E27FC236}">
                <a16:creationId xmlns:a16="http://schemas.microsoft.com/office/drawing/2014/main" id="{F1EF6A58-DDBE-427F-BAFD-B4963AD7B370}"/>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Rectangle 6">
            <a:extLst>
              <a:ext uri="{FF2B5EF4-FFF2-40B4-BE49-F238E27FC236}">
                <a16:creationId xmlns:a16="http://schemas.microsoft.com/office/drawing/2014/main" id="{9123321F-9633-43F9-8A8F-14333FA26282}"/>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Picture 7">
            <a:extLst>
              <a:ext uri="{FF2B5EF4-FFF2-40B4-BE49-F238E27FC236}">
                <a16:creationId xmlns:a16="http://schemas.microsoft.com/office/drawing/2014/main" id="{6FDAEA95-3067-4E4E-97B3-B19A148CAC76}"/>
              </a:ext>
            </a:extLst>
          </p:cNvPr>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9" name="Picture 8">
            <a:extLst>
              <a:ext uri="{FF2B5EF4-FFF2-40B4-BE49-F238E27FC236}">
                <a16:creationId xmlns:a16="http://schemas.microsoft.com/office/drawing/2014/main" id="{E9847C0B-0D62-48F5-9D40-85D11BB0FCE3}"/>
              </a:ext>
            </a:extLst>
          </p:cNvPr>
          <p:cNvPicPr>
            <a:picLocks noChangeAspect="1"/>
          </p:cNvPicPr>
          <p:nvPr/>
        </p:nvPicPr>
        <p:blipFill>
          <a:blip r:embed="rId8"/>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11" name="TextBox 10">
            <a:extLst>
              <a:ext uri="{FF2B5EF4-FFF2-40B4-BE49-F238E27FC236}">
                <a16:creationId xmlns:a16="http://schemas.microsoft.com/office/drawing/2014/main" id="{5D913592-4419-47E1-B0B1-D3E6563446A3}"/>
              </a:ext>
            </a:extLst>
          </p:cNvPr>
          <p:cNvSpPr txBox="1"/>
          <p:nvPr/>
        </p:nvSpPr>
        <p:spPr>
          <a:xfrm>
            <a:off x="0" y="12823245"/>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123319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0" fill="hold"/>
                                        <p:tgtEl>
                                          <p:spTgt spid="11"/>
                                        </p:tgtEl>
                                        <p:attrNameLst>
                                          <p:attrName>ppt_x</p:attrName>
                                        </p:attrNameLst>
                                      </p:cBhvr>
                                      <p:tavLst>
                                        <p:tav tm="0">
                                          <p:val>
                                            <p:strVal val="1+#ppt_w/2"/>
                                          </p:val>
                                        </p:tav>
                                        <p:tav tm="100000">
                                          <p:val>
                                            <p:strVal val="#ppt_x"/>
                                          </p:val>
                                        </p:tav>
                                      </p:tavLst>
                                    </p:anim>
                                    <p:anim calcmode="lin" valueType="num">
                                      <p:cBhvr additive="base">
                                        <p:cTn id="8" dur="1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A0B0DE-041B-4629-B988-A678195F6F05}"/>
              </a:ext>
            </a:extLst>
          </p:cNvPr>
          <p:cNvSpPr txBox="1"/>
          <p:nvPr/>
        </p:nvSpPr>
        <p:spPr>
          <a:xfrm>
            <a:off x="7078967" y="9873544"/>
            <a:ext cx="3392852" cy="1569660"/>
          </a:xfrm>
          <a:prstGeom prst="rect">
            <a:avLst/>
          </a:prstGeom>
          <a:noFill/>
        </p:spPr>
        <p:txBody>
          <a:bodyPr wrap="square" rtlCol="0" anchor="ctr" anchorCtr="0">
            <a:spAutoFit/>
          </a:bodyPr>
          <a:lstStyle>
            <a:defPPr>
              <a:defRPr lang="en-US"/>
            </a:defPPr>
            <a:lvl1pPr algn="ctr">
              <a:defRPr sz="2800" b="1">
                <a:solidFill>
                  <a:schemeClr val="bg1"/>
                </a:solidFill>
                <a:latin typeface="Century" panose="02040604050505020304" pitchFamily="18" charset="0"/>
                <a:ea typeface="League Spartan" charset="0"/>
                <a:cs typeface="Poppins" pitchFamily="2" charset="77"/>
              </a:defRPr>
            </a:lvl1pPr>
          </a:lstStyle>
          <a:p>
            <a:r>
              <a:rPr lang="en-US" dirty="0"/>
              <a:t>Arms Proliferation </a:t>
            </a:r>
          </a:p>
          <a:p>
            <a:r>
              <a:rPr lang="en-US" dirty="0"/>
              <a:t>and Financing of </a:t>
            </a:r>
          </a:p>
          <a:p>
            <a:r>
              <a:rPr lang="en-US" dirty="0"/>
              <a:t>Arms Proliferation</a:t>
            </a:r>
          </a:p>
        </p:txBody>
      </p:sp>
      <p:sp>
        <p:nvSpPr>
          <p:cNvPr id="4" name="TextBox 3">
            <a:extLst>
              <a:ext uri="{FF2B5EF4-FFF2-40B4-BE49-F238E27FC236}">
                <a16:creationId xmlns:a16="http://schemas.microsoft.com/office/drawing/2014/main" id="{16313DD1-CD30-4D8F-B328-6737190FB025}"/>
              </a:ext>
            </a:extLst>
          </p:cNvPr>
          <p:cNvSpPr txBox="1"/>
          <p:nvPr/>
        </p:nvSpPr>
        <p:spPr>
          <a:xfrm>
            <a:off x="14510175" y="10200735"/>
            <a:ext cx="2638479" cy="1569660"/>
          </a:xfrm>
          <a:prstGeom prst="rect">
            <a:avLst/>
          </a:prstGeom>
          <a:noFill/>
        </p:spPr>
        <p:txBody>
          <a:bodyPr wrap="square" rtlCol="0" anchor="ctr" anchorCtr="0">
            <a:spAutoFit/>
          </a:bodyPr>
          <a:lstStyle>
            <a:defPPr>
              <a:defRPr lang="en-US"/>
            </a:defPPr>
            <a:lvl1pPr algn="ctr">
              <a:defRPr sz="2800" b="1">
                <a:solidFill>
                  <a:schemeClr val="bg1"/>
                </a:solidFill>
                <a:latin typeface="Century" panose="02040604050505020304" pitchFamily="18" charset="0"/>
                <a:ea typeface="League Spartan" charset="0"/>
                <a:cs typeface="Poppins" pitchFamily="2" charset="77"/>
              </a:defRPr>
            </a:lvl1pPr>
          </a:lstStyle>
          <a:p>
            <a:r>
              <a:rPr lang="en-US" dirty="0"/>
              <a:t>Terrorism and </a:t>
            </a:r>
          </a:p>
          <a:p>
            <a:r>
              <a:rPr lang="en-US" dirty="0"/>
              <a:t>Financing of </a:t>
            </a:r>
          </a:p>
          <a:p>
            <a:r>
              <a:rPr lang="en-US" dirty="0"/>
              <a:t>Terrorism </a:t>
            </a:r>
          </a:p>
        </p:txBody>
      </p:sp>
      <p:sp>
        <p:nvSpPr>
          <p:cNvPr id="5" name="Freeform 3">
            <a:extLst>
              <a:ext uri="{FF2B5EF4-FFF2-40B4-BE49-F238E27FC236}">
                <a16:creationId xmlns:a16="http://schemas.microsoft.com/office/drawing/2014/main" id="{47176284-4A36-4E97-8554-A01C50C397B9}"/>
              </a:ext>
            </a:extLst>
          </p:cNvPr>
          <p:cNvSpPr>
            <a:spLocks noChangeArrowheads="1"/>
          </p:cNvSpPr>
          <p:nvPr/>
        </p:nvSpPr>
        <p:spPr bwMode="auto">
          <a:xfrm>
            <a:off x="2525086" y="2156744"/>
            <a:ext cx="2538117" cy="2538118"/>
          </a:xfrm>
          <a:custGeom>
            <a:avLst/>
            <a:gdLst>
              <a:gd name="T0" fmla="*/ 1018 w 2038"/>
              <a:gd name="T1" fmla="*/ 0 h 2039"/>
              <a:gd name="T2" fmla="*/ 1018 w 2038"/>
              <a:gd name="T3" fmla="*/ 0 h 2039"/>
              <a:gd name="T4" fmla="*/ 2037 w 2038"/>
              <a:gd name="T5" fmla="*/ 1019 h 2039"/>
              <a:gd name="T6" fmla="*/ 2037 w 2038"/>
              <a:gd name="T7" fmla="*/ 1019 h 2039"/>
              <a:gd name="T8" fmla="*/ 1018 w 2038"/>
              <a:gd name="T9" fmla="*/ 2038 h 2039"/>
              <a:gd name="T10" fmla="*/ 1018 w 2038"/>
              <a:gd name="T11" fmla="*/ 2038 h 2039"/>
              <a:gd name="T12" fmla="*/ 0 w 2038"/>
              <a:gd name="T13" fmla="*/ 1019 h 2039"/>
              <a:gd name="T14" fmla="*/ 0 w 2038"/>
              <a:gd name="T15" fmla="*/ 1019 h 2039"/>
              <a:gd name="T16" fmla="*/ 1018 w 2038"/>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2039">
                <a:moveTo>
                  <a:pt x="1018" y="0"/>
                </a:moveTo>
                <a:lnTo>
                  <a:pt x="1018" y="0"/>
                </a:lnTo>
                <a:cubicBezTo>
                  <a:pt x="1581" y="0"/>
                  <a:pt x="2037" y="456"/>
                  <a:pt x="2037" y="1019"/>
                </a:cubicBezTo>
                <a:lnTo>
                  <a:pt x="2037" y="1019"/>
                </a:lnTo>
                <a:cubicBezTo>
                  <a:pt x="2037" y="1582"/>
                  <a:pt x="1581" y="2038"/>
                  <a:pt x="1018" y="2038"/>
                </a:cubicBezTo>
                <a:lnTo>
                  <a:pt x="1018" y="2038"/>
                </a:lnTo>
                <a:cubicBezTo>
                  <a:pt x="456" y="2038"/>
                  <a:pt x="0" y="1582"/>
                  <a:pt x="0" y="1019"/>
                </a:cubicBezTo>
                <a:lnTo>
                  <a:pt x="0" y="1019"/>
                </a:lnTo>
                <a:cubicBezTo>
                  <a:pt x="0" y="456"/>
                  <a:pt x="456" y="0"/>
                  <a:pt x="1018" y="0"/>
                </a:cubicBezTo>
              </a:path>
            </a:pathLst>
          </a:custGeom>
          <a:solidFill>
            <a:srgbClr val="006600"/>
          </a:solidFill>
          <a:ln>
            <a:noFill/>
          </a:ln>
          <a:effectLst/>
        </p:spPr>
        <p:txBody>
          <a:bodyPr wrap="none" anchor="ctr"/>
          <a:lstStyle/>
          <a:p>
            <a:endParaRPr lang="en-US" sz="6532"/>
          </a:p>
        </p:txBody>
      </p:sp>
      <p:sp>
        <p:nvSpPr>
          <p:cNvPr id="6" name="Freeform 5">
            <a:extLst>
              <a:ext uri="{FF2B5EF4-FFF2-40B4-BE49-F238E27FC236}">
                <a16:creationId xmlns:a16="http://schemas.microsoft.com/office/drawing/2014/main" id="{F60C7078-3DAB-42A2-BE06-1B6A522D48FA}"/>
              </a:ext>
            </a:extLst>
          </p:cNvPr>
          <p:cNvSpPr>
            <a:spLocks noChangeArrowheads="1"/>
          </p:cNvSpPr>
          <p:nvPr/>
        </p:nvSpPr>
        <p:spPr bwMode="auto">
          <a:xfrm>
            <a:off x="6139979" y="2156743"/>
            <a:ext cx="16553765" cy="3149369"/>
          </a:xfrm>
          <a:prstGeom prst="roundRect">
            <a:avLst/>
          </a:prstGeom>
          <a:solidFill>
            <a:srgbClr val="006600"/>
          </a:solidFill>
          <a:ln>
            <a:noFill/>
          </a:ln>
          <a:effectLst/>
        </p:spPr>
        <p:txBody>
          <a:bodyPr wrap="none" anchor="ctr"/>
          <a:lstStyle/>
          <a:p>
            <a:endParaRPr lang="en-US" sz="6532"/>
          </a:p>
        </p:txBody>
      </p:sp>
      <p:sp>
        <p:nvSpPr>
          <p:cNvPr id="7" name="Freeform 10">
            <a:extLst>
              <a:ext uri="{FF2B5EF4-FFF2-40B4-BE49-F238E27FC236}">
                <a16:creationId xmlns:a16="http://schemas.microsoft.com/office/drawing/2014/main" id="{AC88B94B-5096-43AF-A025-4787E763D1E2}"/>
              </a:ext>
            </a:extLst>
          </p:cNvPr>
          <p:cNvSpPr>
            <a:spLocks noChangeArrowheads="1"/>
          </p:cNvSpPr>
          <p:nvPr/>
        </p:nvSpPr>
        <p:spPr bwMode="auto">
          <a:xfrm>
            <a:off x="2525086" y="5711206"/>
            <a:ext cx="2538117" cy="2538118"/>
          </a:xfrm>
          <a:custGeom>
            <a:avLst/>
            <a:gdLst>
              <a:gd name="T0" fmla="*/ 1018 w 2038"/>
              <a:gd name="T1" fmla="*/ 0 h 2039"/>
              <a:gd name="T2" fmla="*/ 1018 w 2038"/>
              <a:gd name="T3" fmla="*/ 0 h 2039"/>
              <a:gd name="T4" fmla="*/ 2037 w 2038"/>
              <a:gd name="T5" fmla="*/ 1019 h 2039"/>
              <a:gd name="T6" fmla="*/ 2037 w 2038"/>
              <a:gd name="T7" fmla="*/ 1019 h 2039"/>
              <a:gd name="T8" fmla="*/ 1018 w 2038"/>
              <a:gd name="T9" fmla="*/ 2038 h 2039"/>
              <a:gd name="T10" fmla="*/ 1018 w 2038"/>
              <a:gd name="T11" fmla="*/ 2038 h 2039"/>
              <a:gd name="T12" fmla="*/ 0 w 2038"/>
              <a:gd name="T13" fmla="*/ 1019 h 2039"/>
              <a:gd name="T14" fmla="*/ 0 w 2038"/>
              <a:gd name="T15" fmla="*/ 1019 h 2039"/>
              <a:gd name="T16" fmla="*/ 1018 w 2038"/>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2039">
                <a:moveTo>
                  <a:pt x="1018" y="0"/>
                </a:moveTo>
                <a:lnTo>
                  <a:pt x="1018" y="0"/>
                </a:lnTo>
                <a:cubicBezTo>
                  <a:pt x="1581" y="0"/>
                  <a:pt x="2037" y="456"/>
                  <a:pt x="2037" y="1019"/>
                </a:cubicBezTo>
                <a:lnTo>
                  <a:pt x="2037" y="1019"/>
                </a:lnTo>
                <a:cubicBezTo>
                  <a:pt x="2037" y="1581"/>
                  <a:pt x="1581" y="2038"/>
                  <a:pt x="1018" y="2038"/>
                </a:cubicBezTo>
                <a:lnTo>
                  <a:pt x="1018" y="2038"/>
                </a:lnTo>
                <a:cubicBezTo>
                  <a:pt x="456" y="2038"/>
                  <a:pt x="0" y="1581"/>
                  <a:pt x="0" y="1019"/>
                </a:cubicBezTo>
                <a:lnTo>
                  <a:pt x="0" y="1019"/>
                </a:lnTo>
                <a:cubicBezTo>
                  <a:pt x="0" y="456"/>
                  <a:pt x="456" y="0"/>
                  <a:pt x="1018" y="0"/>
                </a:cubicBezTo>
              </a:path>
            </a:pathLst>
          </a:custGeom>
          <a:solidFill>
            <a:schemeClr val="accent2"/>
          </a:solidFill>
          <a:ln>
            <a:noFill/>
          </a:ln>
          <a:effectLst/>
        </p:spPr>
        <p:txBody>
          <a:bodyPr wrap="none" anchor="ctr"/>
          <a:lstStyle/>
          <a:p>
            <a:endParaRPr lang="en-US" sz="6532"/>
          </a:p>
        </p:txBody>
      </p:sp>
      <p:sp>
        <p:nvSpPr>
          <p:cNvPr id="8" name="Freeform 12">
            <a:extLst>
              <a:ext uri="{FF2B5EF4-FFF2-40B4-BE49-F238E27FC236}">
                <a16:creationId xmlns:a16="http://schemas.microsoft.com/office/drawing/2014/main" id="{983CFE0A-29EB-49CB-84D9-0CCF62D2A975}"/>
              </a:ext>
            </a:extLst>
          </p:cNvPr>
          <p:cNvSpPr>
            <a:spLocks noChangeArrowheads="1"/>
          </p:cNvSpPr>
          <p:nvPr/>
        </p:nvSpPr>
        <p:spPr bwMode="auto">
          <a:xfrm>
            <a:off x="6139980" y="5711206"/>
            <a:ext cx="16553764" cy="3125978"/>
          </a:xfrm>
          <a:prstGeom prst="roundRect">
            <a:avLst/>
          </a:prstGeom>
          <a:solidFill>
            <a:schemeClr val="accent2"/>
          </a:solidFill>
          <a:ln>
            <a:noFill/>
          </a:ln>
          <a:effectLst/>
        </p:spPr>
        <p:txBody>
          <a:bodyPr wrap="none" anchor="ctr"/>
          <a:lstStyle/>
          <a:p>
            <a:endParaRPr lang="en-US" sz="6532"/>
          </a:p>
        </p:txBody>
      </p:sp>
      <p:sp>
        <p:nvSpPr>
          <p:cNvPr id="9" name="Freeform 17">
            <a:extLst>
              <a:ext uri="{FF2B5EF4-FFF2-40B4-BE49-F238E27FC236}">
                <a16:creationId xmlns:a16="http://schemas.microsoft.com/office/drawing/2014/main" id="{01D0353E-D6A1-4056-AFA1-B39CCBD5762A}"/>
              </a:ext>
            </a:extLst>
          </p:cNvPr>
          <p:cNvSpPr>
            <a:spLocks noChangeArrowheads="1"/>
          </p:cNvSpPr>
          <p:nvPr/>
        </p:nvSpPr>
        <p:spPr bwMode="auto">
          <a:xfrm>
            <a:off x="2525086" y="9265671"/>
            <a:ext cx="2538117" cy="2538118"/>
          </a:xfrm>
          <a:custGeom>
            <a:avLst/>
            <a:gdLst>
              <a:gd name="T0" fmla="*/ 1018 w 2038"/>
              <a:gd name="T1" fmla="*/ 0 h 2039"/>
              <a:gd name="T2" fmla="*/ 1018 w 2038"/>
              <a:gd name="T3" fmla="*/ 0 h 2039"/>
              <a:gd name="T4" fmla="*/ 2037 w 2038"/>
              <a:gd name="T5" fmla="*/ 1019 h 2039"/>
              <a:gd name="T6" fmla="*/ 2037 w 2038"/>
              <a:gd name="T7" fmla="*/ 1019 h 2039"/>
              <a:gd name="T8" fmla="*/ 1018 w 2038"/>
              <a:gd name="T9" fmla="*/ 2038 h 2039"/>
              <a:gd name="T10" fmla="*/ 1018 w 2038"/>
              <a:gd name="T11" fmla="*/ 2038 h 2039"/>
              <a:gd name="T12" fmla="*/ 0 w 2038"/>
              <a:gd name="T13" fmla="*/ 1019 h 2039"/>
              <a:gd name="T14" fmla="*/ 0 w 2038"/>
              <a:gd name="T15" fmla="*/ 1019 h 2039"/>
              <a:gd name="T16" fmla="*/ 1018 w 2038"/>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2039">
                <a:moveTo>
                  <a:pt x="1018" y="0"/>
                </a:moveTo>
                <a:lnTo>
                  <a:pt x="1018" y="0"/>
                </a:lnTo>
                <a:cubicBezTo>
                  <a:pt x="1581" y="0"/>
                  <a:pt x="2037" y="456"/>
                  <a:pt x="2037" y="1019"/>
                </a:cubicBezTo>
                <a:lnTo>
                  <a:pt x="2037" y="1019"/>
                </a:lnTo>
                <a:cubicBezTo>
                  <a:pt x="2037" y="1582"/>
                  <a:pt x="1581" y="2038"/>
                  <a:pt x="1018" y="2038"/>
                </a:cubicBezTo>
                <a:lnTo>
                  <a:pt x="1018" y="2038"/>
                </a:lnTo>
                <a:cubicBezTo>
                  <a:pt x="456" y="2038"/>
                  <a:pt x="0" y="1582"/>
                  <a:pt x="0" y="1019"/>
                </a:cubicBezTo>
                <a:lnTo>
                  <a:pt x="0" y="1019"/>
                </a:lnTo>
                <a:cubicBezTo>
                  <a:pt x="0" y="456"/>
                  <a:pt x="456" y="0"/>
                  <a:pt x="1018" y="0"/>
                </a:cubicBezTo>
              </a:path>
            </a:pathLst>
          </a:custGeom>
          <a:solidFill>
            <a:srgbClr val="7030A0"/>
          </a:solidFill>
          <a:ln>
            <a:noFill/>
          </a:ln>
          <a:effectLst/>
        </p:spPr>
        <p:txBody>
          <a:bodyPr wrap="none" anchor="ctr"/>
          <a:lstStyle/>
          <a:p>
            <a:endParaRPr lang="en-US" sz="6532"/>
          </a:p>
        </p:txBody>
      </p:sp>
      <p:sp>
        <p:nvSpPr>
          <p:cNvPr id="10" name="Freeform 19">
            <a:extLst>
              <a:ext uri="{FF2B5EF4-FFF2-40B4-BE49-F238E27FC236}">
                <a16:creationId xmlns:a16="http://schemas.microsoft.com/office/drawing/2014/main" id="{F3EF7772-DDBD-4DDD-A70C-93E5377EB013}"/>
              </a:ext>
            </a:extLst>
          </p:cNvPr>
          <p:cNvSpPr>
            <a:spLocks noChangeArrowheads="1"/>
          </p:cNvSpPr>
          <p:nvPr/>
        </p:nvSpPr>
        <p:spPr bwMode="auto">
          <a:xfrm>
            <a:off x="6139980" y="9265671"/>
            <a:ext cx="16553764" cy="3518002"/>
          </a:xfrm>
          <a:prstGeom prst="roundRect">
            <a:avLst/>
          </a:prstGeom>
          <a:solidFill>
            <a:srgbClr val="7030A0"/>
          </a:solidFill>
          <a:ln>
            <a:noFill/>
          </a:ln>
          <a:effectLst/>
        </p:spPr>
        <p:txBody>
          <a:bodyPr wrap="none" anchor="ctr"/>
          <a:lstStyle/>
          <a:p>
            <a:endParaRPr lang="en-US" sz="6532"/>
          </a:p>
        </p:txBody>
      </p:sp>
      <p:sp>
        <p:nvSpPr>
          <p:cNvPr id="11" name="Freeform 80">
            <a:extLst>
              <a:ext uri="{FF2B5EF4-FFF2-40B4-BE49-F238E27FC236}">
                <a16:creationId xmlns:a16="http://schemas.microsoft.com/office/drawing/2014/main" id="{A3132496-A01E-4F80-B98E-3C4187D03259}"/>
              </a:ext>
            </a:extLst>
          </p:cNvPr>
          <p:cNvSpPr>
            <a:spLocks noChangeArrowheads="1"/>
          </p:cNvSpPr>
          <p:nvPr/>
        </p:nvSpPr>
        <p:spPr bwMode="auto">
          <a:xfrm>
            <a:off x="4870871" y="3359973"/>
            <a:ext cx="1274520" cy="65923"/>
          </a:xfrm>
          <a:custGeom>
            <a:avLst/>
            <a:gdLst>
              <a:gd name="T0" fmla="*/ 1020 w 1021"/>
              <a:gd name="T1" fmla="*/ 51 h 52"/>
              <a:gd name="T2" fmla="*/ 0 w 1021"/>
              <a:gd name="T3" fmla="*/ 51 h 52"/>
              <a:gd name="T4" fmla="*/ 0 w 1021"/>
              <a:gd name="T5" fmla="*/ 0 h 52"/>
              <a:gd name="T6" fmla="*/ 1020 w 1021"/>
              <a:gd name="T7" fmla="*/ 0 h 52"/>
              <a:gd name="T8" fmla="*/ 1020 w 1021"/>
              <a:gd name="T9" fmla="*/ 51 h 52"/>
            </a:gdLst>
            <a:ahLst/>
            <a:cxnLst>
              <a:cxn ang="0">
                <a:pos x="T0" y="T1"/>
              </a:cxn>
              <a:cxn ang="0">
                <a:pos x="T2" y="T3"/>
              </a:cxn>
              <a:cxn ang="0">
                <a:pos x="T4" y="T5"/>
              </a:cxn>
              <a:cxn ang="0">
                <a:pos x="T6" y="T7"/>
              </a:cxn>
              <a:cxn ang="0">
                <a:pos x="T8" y="T9"/>
              </a:cxn>
            </a:cxnLst>
            <a:rect l="0" t="0" r="r" b="b"/>
            <a:pathLst>
              <a:path w="1021" h="52">
                <a:moveTo>
                  <a:pt x="1020" y="51"/>
                </a:moveTo>
                <a:lnTo>
                  <a:pt x="0" y="51"/>
                </a:lnTo>
                <a:lnTo>
                  <a:pt x="0" y="0"/>
                </a:lnTo>
                <a:lnTo>
                  <a:pt x="1020" y="0"/>
                </a:lnTo>
                <a:lnTo>
                  <a:pt x="1020" y="51"/>
                </a:lnTo>
              </a:path>
            </a:pathLst>
          </a:custGeom>
          <a:solidFill>
            <a:srgbClr val="006600"/>
          </a:solidFill>
          <a:ln>
            <a:noFill/>
          </a:ln>
          <a:effectLst/>
        </p:spPr>
        <p:txBody>
          <a:bodyPr wrap="none" anchor="ctr"/>
          <a:lstStyle/>
          <a:p>
            <a:endParaRPr lang="en-US" sz="6530"/>
          </a:p>
        </p:txBody>
      </p:sp>
      <p:sp>
        <p:nvSpPr>
          <p:cNvPr id="12" name="Freeform 157">
            <a:extLst>
              <a:ext uri="{FF2B5EF4-FFF2-40B4-BE49-F238E27FC236}">
                <a16:creationId xmlns:a16="http://schemas.microsoft.com/office/drawing/2014/main" id="{EC0EB5CB-2E07-4CBF-8528-C131D48BB7B6}"/>
              </a:ext>
            </a:extLst>
          </p:cNvPr>
          <p:cNvSpPr>
            <a:spLocks noChangeArrowheads="1"/>
          </p:cNvSpPr>
          <p:nvPr/>
        </p:nvSpPr>
        <p:spPr bwMode="auto">
          <a:xfrm>
            <a:off x="4870871" y="6919837"/>
            <a:ext cx="1274520" cy="65923"/>
          </a:xfrm>
          <a:custGeom>
            <a:avLst/>
            <a:gdLst>
              <a:gd name="T0" fmla="*/ 1020 w 1021"/>
              <a:gd name="T1" fmla="*/ 51 h 52"/>
              <a:gd name="T2" fmla="*/ 0 w 1021"/>
              <a:gd name="T3" fmla="*/ 51 h 52"/>
              <a:gd name="T4" fmla="*/ 0 w 1021"/>
              <a:gd name="T5" fmla="*/ 0 h 52"/>
              <a:gd name="T6" fmla="*/ 1020 w 1021"/>
              <a:gd name="T7" fmla="*/ 0 h 52"/>
              <a:gd name="T8" fmla="*/ 1020 w 1021"/>
              <a:gd name="T9" fmla="*/ 51 h 52"/>
            </a:gdLst>
            <a:ahLst/>
            <a:cxnLst>
              <a:cxn ang="0">
                <a:pos x="T0" y="T1"/>
              </a:cxn>
              <a:cxn ang="0">
                <a:pos x="T2" y="T3"/>
              </a:cxn>
              <a:cxn ang="0">
                <a:pos x="T4" y="T5"/>
              </a:cxn>
              <a:cxn ang="0">
                <a:pos x="T6" y="T7"/>
              </a:cxn>
              <a:cxn ang="0">
                <a:pos x="T8" y="T9"/>
              </a:cxn>
            </a:cxnLst>
            <a:rect l="0" t="0" r="r" b="b"/>
            <a:pathLst>
              <a:path w="1021" h="52">
                <a:moveTo>
                  <a:pt x="1020" y="51"/>
                </a:moveTo>
                <a:lnTo>
                  <a:pt x="0" y="51"/>
                </a:lnTo>
                <a:lnTo>
                  <a:pt x="0" y="0"/>
                </a:lnTo>
                <a:lnTo>
                  <a:pt x="1020" y="0"/>
                </a:lnTo>
                <a:lnTo>
                  <a:pt x="1020" y="51"/>
                </a:lnTo>
              </a:path>
            </a:pathLst>
          </a:custGeom>
          <a:solidFill>
            <a:schemeClr val="accent2"/>
          </a:solidFill>
          <a:ln>
            <a:noFill/>
          </a:ln>
          <a:effectLst/>
        </p:spPr>
        <p:txBody>
          <a:bodyPr wrap="none" anchor="ctr"/>
          <a:lstStyle/>
          <a:p>
            <a:endParaRPr lang="en-US" sz="6530"/>
          </a:p>
        </p:txBody>
      </p:sp>
      <p:sp>
        <p:nvSpPr>
          <p:cNvPr id="13" name="Freeform 235">
            <a:extLst>
              <a:ext uri="{FF2B5EF4-FFF2-40B4-BE49-F238E27FC236}">
                <a16:creationId xmlns:a16="http://schemas.microsoft.com/office/drawing/2014/main" id="{BC92C6B6-84DF-4FD1-B0BE-E9EA879C9AC9}"/>
              </a:ext>
            </a:extLst>
          </p:cNvPr>
          <p:cNvSpPr>
            <a:spLocks noChangeArrowheads="1"/>
          </p:cNvSpPr>
          <p:nvPr/>
        </p:nvSpPr>
        <p:spPr bwMode="auto">
          <a:xfrm>
            <a:off x="4870871" y="10474206"/>
            <a:ext cx="1274520" cy="65923"/>
          </a:xfrm>
          <a:custGeom>
            <a:avLst/>
            <a:gdLst>
              <a:gd name="T0" fmla="*/ 1020 w 1021"/>
              <a:gd name="T1" fmla="*/ 51 h 52"/>
              <a:gd name="T2" fmla="*/ 0 w 1021"/>
              <a:gd name="T3" fmla="*/ 51 h 52"/>
              <a:gd name="T4" fmla="*/ 0 w 1021"/>
              <a:gd name="T5" fmla="*/ 0 h 52"/>
              <a:gd name="T6" fmla="*/ 1020 w 1021"/>
              <a:gd name="T7" fmla="*/ 0 h 52"/>
              <a:gd name="T8" fmla="*/ 1020 w 1021"/>
              <a:gd name="T9" fmla="*/ 51 h 52"/>
            </a:gdLst>
            <a:ahLst/>
            <a:cxnLst>
              <a:cxn ang="0">
                <a:pos x="T0" y="T1"/>
              </a:cxn>
              <a:cxn ang="0">
                <a:pos x="T2" y="T3"/>
              </a:cxn>
              <a:cxn ang="0">
                <a:pos x="T4" y="T5"/>
              </a:cxn>
              <a:cxn ang="0">
                <a:pos x="T6" y="T7"/>
              </a:cxn>
              <a:cxn ang="0">
                <a:pos x="T8" y="T9"/>
              </a:cxn>
            </a:cxnLst>
            <a:rect l="0" t="0" r="r" b="b"/>
            <a:pathLst>
              <a:path w="1021" h="52">
                <a:moveTo>
                  <a:pt x="1020" y="51"/>
                </a:moveTo>
                <a:lnTo>
                  <a:pt x="0" y="51"/>
                </a:lnTo>
                <a:lnTo>
                  <a:pt x="0" y="0"/>
                </a:lnTo>
                <a:lnTo>
                  <a:pt x="1020" y="0"/>
                </a:lnTo>
                <a:lnTo>
                  <a:pt x="1020" y="51"/>
                </a:lnTo>
              </a:path>
            </a:pathLst>
          </a:custGeom>
          <a:solidFill>
            <a:srgbClr val="7030A0"/>
          </a:solidFill>
          <a:ln>
            <a:noFill/>
          </a:ln>
          <a:effectLst/>
        </p:spPr>
        <p:txBody>
          <a:bodyPr wrap="none" anchor="ctr"/>
          <a:lstStyle/>
          <a:p>
            <a:endParaRPr lang="en-US" sz="6530"/>
          </a:p>
        </p:txBody>
      </p:sp>
      <p:sp>
        <p:nvSpPr>
          <p:cNvPr id="14" name="Subtitle 2">
            <a:extLst>
              <a:ext uri="{FF2B5EF4-FFF2-40B4-BE49-F238E27FC236}">
                <a16:creationId xmlns:a16="http://schemas.microsoft.com/office/drawing/2014/main" id="{C746E289-9071-4A47-906B-6446F2DE3875}"/>
              </a:ext>
            </a:extLst>
          </p:cNvPr>
          <p:cNvSpPr txBox="1">
            <a:spLocks/>
          </p:cNvSpPr>
          <p:nvPr/>
        </p:nvSpPr>
        <p:spPr>
          <a:xfrm>
            <a:off x="6463145" y="2393045"/>
            <a:ext cx="15939655" cy="255454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4000" dirty="0">
                <a:solidFill>
                  <a:schemeClr val="bg1"/>
                </a:solidFill>
                <a:latin typeface="Century" panose="02040604050505020304" pitchFamily="18" charset="0"/>
                <a:ea typeface="Lato Light" panose="020F0502020204030203" pitchFamily="34" charset="0"/>
                <a:cs typeface="Mukta ExtraLight" panose="020B0000000000000000" pitchFamily="34" charset="77"/>
              </a:rPr>
              <a:t>Curbing the menace of Money Laundering and associated predicate offences requires strong and effective collaboration and synergy between  Reporting Entities, Competent Authorities and International Organisations.</a:t>
            </a:r>
          </a:p>
        </p:txBody>
      </p:sp>
      <p:sp>
        <p:nvSpPr>
          <p:cNvPr id="15" name="TextBox 14">
            <a:extLst>
              <a:ext uri="{FF2B5EF4-FFF2-40B4-BE49-F238E27FC236}">
                <a16:creationId xmlns:a16="http://schemas.microsoft.com/office/drawing/2014/main" id="{F5A54CFA-ADC8-48F6-8A4A-28713586493C}"/>
              </a:ext>
            </a:extLst>
          </p:cNvPr>
          <p:cNvSpPr txBox="1"/>
          <p:nvPr/>
        </p:nvSpPr>
        <p:spPr>
          <a:xfrm>
            <a:off x="3484553" y="2687139"/>
            <a:ext cx="619080" cy="1477328"/>
          </a:xfrm>
          <a:prstGeom prst="rect">
            <a:avLst/>
          </a:prstGeom>
          <a:noFill/>
        </p:spPr>
        <p:txBody>
          <a:bodyPr wrap="none" rtlCol="0" anchor="ctr">
            <a:spAutoFit/>
          </a:bodyPr>
          <a:lstStyle/>
          <a:p>
            <a:pPr algn="ctr"/>
            <a:r>
              <a:rPr lang="en-US" sz="9000" b="1" dirty="0">
                <a:solidFill>
                  <a:schemeClr val="bg1"/>
                </a:solidFill>
                <a:latin typeface="Poppins" pitchFamily="2" charset="77"/>
                <a:cs typeface="Poppins" pitchFamily="2" charset="77"/>
              </a:rPr>
              <a:t>1</a:t>
            </a:r>
          </a:p>
        </p:txBody>
      </p:sp>
      <p:sp>
        <p:nvSpPr>
          <p:cNvPr id="16" name="TextBox 15">
            <a:extLst>
              <a:ext uri="{FF2B5EF4-FFF2-40B4-BE49-F238E27FC236}">
                <a16:creationId xmlns:a16="http://schemas.microsoft.com/office/drawing/2014/main" id="{6763E476-37C2-4337-B869-8E9F289045FE}"/>
              </a:ext>
            </a:extLst>
          </p:cNvPr>
          <p:cNvSpPr txBox="1"/>
          <p:nvPr/>
        </p:nvSpPr>
        <p:spPr>
          <a:xfrm>
            <a:off x="3372343" y="6241601"/>
            <a:ext cx="843500" cy="1477328"/>
          </a:xfrm>
          <a:prstGeom prst="rect">
            <a:avLst/>
          </a:prstGeom>
          <a:noFill/>
        </p:spPr>
        <p:txBody>
          <a:bodyPr wrap="none" rtlCol="0" anchor="ctr">
            <a:spAutoFit/>
          </a:bodyPr>
          <a:lstStyle/>
          <a:p>
            <a:pPr algn="ctr"/>
            <a:r>
              <a:rPr lang="en-US" sz="9000" b="1" dirty="0">
                <a:solidFill>
                  <a:schemeClr val="bg1"/>
                </a:solidFill>
                <a:latin typeface="Poppins" pitchFamily="2" charset="77"/>
                <a:cs typeface="Poppins" pitchFamily="2" charset="77"/>
              </a:rPr>
              <a:t>2</a:t>
            </a:r>
          </a:p>
        </p:txBody>
      </p:sp>
      <p:sp>
        <p:nvSpPr>
          <p:cNvPr id="17" name="TextBox 16">
            <a:extLst>
              <a:ext uri="{FF2B5EF4-FFF2-40B4-BE49-F238E27FC236}">
                <a16:creationId xmlns:a16="http://schemas.microsoft.com/office/drawing/2014/main" id="{EDDAD4C9-6330-4BB8-82E2-AD92F17DFA2C}"/>
              </a:ext>
            </a:extLst>
          </p:cNvPr>
          <p:cNvSpPr txBox="1"/>
          <p:nvPr/>
        </p:nvSpPr>
        <p:spPr>
          <a:xfrm>
            <a:off x="3352305" y="9796066"/>
            <a:ext cx="883575" cy="1477328"/>
          </a:xfrm>
          <a:prstGeom prst="rect">
            <a:avLst/>
          </a:prstGeom>
          <a:noFill/>
        </p:spPr>
        <p:txBody>
          <a:bodyPr wrap="none" rtlCol="0" anchor="ctr">
            <a:spAutoFit/>
          </a:bodyPr>
          <a:lstStyle/>
          <a:p>
            <a:pPr algn="ctr"/>
            <a:r>
              <a:rPr lang="en-US" sz="9000" b="1" dirty="0">
                <a:solidFill>
                  <a:schemeClr val="bg1"/>
                </a:solidFill>
                <a:latin typeface="Poppins" pitchFamily="2" charset="77"/>
                <a:cs typeface="Poppins" pitchFamily="2" charset="77"/>
              </a:rPr>
              <a:t>3</a:t>
            </a:r>
          </a:p>
        </p:txBody>
      </p:sp>
      <p:sp>
        <p:nvSpPr>
          <p:cNvPr id="18" name="Subtitle 2">
            <a:extLst>
              <a:ext uri="{FF2B5EF4-FFF2-40B4-BE49-F238E27FC236}">
                <a16:creationId xmlns:a16="http://schemas.microsoft.com/office/drawing/2014/main" id="{287E7FE1-D928-48F2-A6C2-455B556AA2FA}"/>
              </a:ext>
            </a:extLst>
          </p:cNvPr>
          <p:cNvSpPr txBox="1">
            <a:spLocks/>
          </p:cNvSpPr>
          <p:nvPr/>
        </p:nvSpPr>
        <p:spPr>
          <a:xfrm>
            <a:off x="6615545" y="5828597"/>
            <a:ext cx="15939655" cy="255454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Aft>
                <a:spcPts val="600"/>
              </a:spcAft>
            </a:pPr>
            <a:r>
              <a:rPr lang="en-US" sz="4000" dirty="0">
                <a:solidFill>
                  <a:schemeClr val="bg1"/>
                </a:solidFill>
                <a:latin typeface="Century" panose="02040604050505020304" pitchFamily="18" charset="0"/>
                <a:ea typeface="Lato Light" panose="020F0502020204030203" pitchFamily="34" charset="0"/>
                <a:cs typeface="Mukta ExtraLight" panose="020B0000000000000000" pitchFamily="34" charset="77"/>
              </a:rPr>
              <a:t>Countries and all Stakeholders must ensure full compliance  with International standards on combating Money Laundering and the Financing of Terrorism &amp; Proliferation set by the Financial Action Task Force (FATF) as well as all domestic Laws and Regulations</a:t>
            </a:r>
          </a:p>
        </p:txBody>
      </p:sp>
      <p:sp>
        <p:nvSpPr>
          <p:cNvPr id="19" name="Subtitle 2">
            <a:extLst>
              <a:ext uri="{FF2B5EF4-FFF2-40B4-BE49-F238E27FC236}">
                <a16:creationId xmlns:a16="http://schemas.microsoft.com/office/drawing/2014/main" id="{E4CD5FF9-B38C-4BB6-814F-BB60647CD22A}"/>
              </a:ext>
            </a:extLst>
          </p:cNvPr>
          <p:cNvSpPr txBox="1">
            <a:spLocks/>
          </p:cNvSpPr>
          <p:nvPr/>
        </p:nvSpPr>
        <p:spPr>
          <a:xfrm>
            <a:off x="6705599" y="9430781"/>
            <a:ext cx="15697201" cy="317009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Aft>
                <a:spcPts val="600"/>
              </a:spcAft>
            </a:pPr>
            <a:r>
              <a:rPr lang="en-US" sz="4000" dirty="0">
                <a:solidFill>
                  <a:schemeClr val="bg1"/>
                </a:solidFill>
                <a:latin typeface="Century" panose="02040604050505020304" pitchFamily="18" charset="0"/>
                <a:ea typeface="Lato Light" panose="020F0502020204030203" pitchFamily="34" charset="0"/>
                <a:cs typeface="Mukta ExtraLight" panose="020B0000000000000000" pitchFamily="34" charset="77"/>
              </a:rPr>
              <a:t>Nigerian Financial Intelligence Unit (NFIU) as the focal Agency in the fight against Money Laundering and Terrorism Financing is poised to collaborate with all Stakeholders Local and International by providing credible and actionable Intelligence on Money Laundering Terrorism Financing.</a:t>
            </a:r>
          </a:p>
        </p:txBody>
      </p:sp>
      <p:sp>
        <p:nvSpPr>
          <p:cNvPr id="21" name="TextBox 20">
            <a:extLst>
              <a:ext uri="{FF2B5EF4-FFF2-40B4-BE49-F238E27FC236}">
                <a16:creationId xmlns:a16="http://schemas.microsoft.com/office/drawing/2014/main" id="{25CDA69E-7BB7-4C99-9C6F-068F35041796}"/>
              </a:ext>
            </a:extLst>
          </p:cNvPr>
          <p:cNvSpPr txBox="1"/>
          <p:nvPr/>
        </p:nvSpPr>
        <p:spPr>
          <a:xfrm>
            <a:off x="2128849" y="614838"/>
            <a:ext cx="20119951" cy="1446550"/>
          </a:xfrm>
          <a:prstGeom prst="rect">
            <a:avLst/>
          </a:prstGeom>
          <a:noFill/>
        </p:spPr>
        <p:txBody>
          <a:bodyPr wrap="square" rtlCol="0">
            <a:spAutoFit/>
          </a:bodyPr>
          <a:lstStyle/>
          <a:p>
            <a:pPr algn="ctr"/>
            <a:r>
              <a:rPr lang="en-US" sz="8800" b="1" dirty="0">
                <a:solidFill>
                  <a:srgbClr val="002060"/>
                </a:solidFill>
                <a:latin typeface="Century" panose="02040604050505020304" pitchFamily="18" charset="0"/>
              </a:rPr>
              <a:t>Conclusions and Recommendations</a:t>
            </a:r>
          </a:p>
        </p:txBody>
      </p:sp>
      <p:sp>
        <p:nvSpPr>
          <p:cNvPr id="22" name="Rectangle 21">
            <a:extLst>
              <a:ext uri="{FF2B5EF4-FFF2-40B4-BE49-F238E27FC236}">
                <a16:creationId xmlns:a16="http://schemas.microsoft.com/office/drawing/2014/main" id="{DE7365E0-ECEE-47F3-9537-6BABE12232A1}"/>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 name="Rectangle 22">
            <a:extLst>
              <a:ext uri="{FF2B5EF4-FFF2-40B4-BE49-F238E27FC236}">
                <a16:creationId xmlns:a16="http://schemas.microsoft.com/office/drawing/2014/main" id="{9B961D99-3857-4361-A295-7E0D7FC9EA00}"/>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4" name="Rectangle 23">
            <a:extLst>
              <a:ext uri="{FF2B5EF4-FFF2-40B4-BE49-F238E27FC236}">
                <a16:creationId xmlns:a16="http://schemas.microsoft.com/office/drawing/2014/main" id="{9C2694E7-5EA0-4243-9EA3-A7D14423B964}"/>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5" name="Picture 24">
            <a:extLst>
              <a:ext uri="{FF2B5EF4-FFF2-40B4-BE49-F238E27FC236}">
                <a16:creationId xmlns:a16="http://schemas.microsoft.com/office/drawing/2014/main" id="{2A5BDCA8-368B-4567-9101-89772D515BC0}"/>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26" name="Picture 25">
            <a:extLst>
              <a:ext uri="{FF2B5EF4-FFF2-40B4-BE49-F238E27FC236}">
                <a16:creationId xmlns:a16="http://schemas.microsoft.com/office/drawing/2014/main" id="{3BD1BE77-8CE9-49A0-8237-0A4DC543E839}"/>
              </a:ext>
            </a:extLst>
          </p:cNvPr>
          <p:cNvPicPr>
            <a:picLocks noChangeAspect="1"/>
          </p:cNvPicPr>
          <p:nvPr/>
        </p:nvPicPr>
        <p:blipFill>
          <a:blip r:embed="rId3"/>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29" name="TextBox 28">
            <a:extLst>
              <a:ext uri="{FF2B5EF4-FFF2-40B4-BE49-F238E27FC236}">
                <a16:creationId xmlns:a16="http://schemas.microsoft.com/office/drawing/2014/main" id="{1F7D89C4-EF96-480F-8180-48826EDD8B04}"/>
              </a:ext>
            </a:extLst>
          </p:cNvPr>
          <p:cNvSpPr txBox="1"/>
          <p:nvPr/>
        </p:nvSpPr>
        <p:spPr>
          <a:xfrm>
            <a:off x="0" y="12841176"/>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17041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0" fill="hold"/>
                                        <p:tgtEl>
                                          <p:spTgt spid="29"/>
                                        </p:tgtEl>
                                        <p:attrNameLst>
                                          <p:attrName>ppt_x</p:attrName>
                                        </p:attrNameLst>
                                      </p:cBhvr>
                                      <p:tavLst>
                                        <p:tav tm="0">
                                          <p:val>
                                            <p:strVal val="1+#ppt_w/2"/>
                                          </p:val>
                                        </p:tav>
                                        <p:tav tm="100000">
                                          <p:val>
                                            <p:strVal val="#ppt_x"/>
                                          </p:val>
                                        </p:tav>
                                      </p:tavLst>
                                    </p:anim>
                                    <p:anim calcmode="lin" valueType="num">
                                      <p:cBhvr additive="base">
                                        <p:cTn id="8" dur="10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848E1C-AF85-470D-A186-9C98050E8EB8}"/>
              </a:ext>
            </a:extLst>
          </p:cNvPr>
          <p:cNvPicPr>
            <a:picLocks noChangeAspect="1"/>
          </p:cNvPicPr>
          <p:nvPr/>
        </p:nvPicPr>
        <p:blipFill>
          <a:blip r:embed="rId2"/>
          <a:stretch>
            <a:fillRect/>
          </a:stretch>
        </p:blipFill>
        <p:spPr>
          <a:xfrm>
            <a:off x="2629219" y="1918032"/>
            <a:ext cx="18921345" cy="10522799"/>
          </a:xfrm>
          <a:prstGeom prst="rect">
            <a:avLst/>
          </a:prstGeom>
        </p:spPr>
      </p:pic>
      <p:sp>
        <p:nvSpPr>
          <p:cNvPr id="4" name="Rectangle 3">
            <a:extLst>
              <a:ext uri="{FF2B5EF4-FFF2-40B4-BE49-F238E27FC236}">
                <a16:creationId xmlns:a16="http://schemas.microsoft.com/office/drawing/2014/main" id="{4C21FEBD-0C26-4D92-A986-6F3C5D639774}"/>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angle 4">
            <a:extLst>
              <a:ext uri="{FF2B5EF4-FFF2-40B4-BE49-F238E27FC236}">
                <a16:creationId xmlns:a16="http://schemas.microsoft.com/office/drawing/2014/main" id="{B8A02FB2-03BA-4A03-89F9-84B52A8F86F4}"/>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Rectangle 5">
            <a:extLst>
              <a:ext uri="{FF2B5EF4-FFF2-40B4-BE49-F238E27FC236}">
                <a16:creationId xmlns:a16="http://schemas.microsoft.com/office/drawing/2014/main" id="{EB11373D-BEC9-4B68-B15D-014475C9762A}"/>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Picture 6">
            <a:extLst>
              <a:ext uri="{FF2B5EF4-FFF2-40B4-BE49-F238E27FC236}">
                <a16:creationId xmlns:a16="http://schemas.microsoft.com/office/drawing/2014/main" id="{B63C393B-F69B-4350-8382-B3896A0B0DC8}"/>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8" name="Picture 7">
            <a:extLst>
              <a:ext uri="{FF2B5EF4-FFF2-40B4-BE49-F238E27FC236}">
                <a16:creationId xmlns:a16="http://schemas.microsoft.com/office/drawing/2014/main" id="{83EC6FD8-9608-4258-9EEC-CA2C9496FDFD}"/>
              </a:ext>
            </a:extLst>
          </p:cNvPr>
          <p:cNvPicPr>
            <a:picLocks noChangeAspect="1"/>
          </p:cNvPicPr>
          <p:nvPr/>
        </p:nvPicPr>
        <p:blipFill>
          <a:blip r:embed="rId4"/>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11" name="TextBox 10">
            <a:extLst>
              <a:ext uri="{FF2B5EF4-FFF2-40B4-BE49-F238E27FC236}">
                <a16:creationId xmlns:a16="http://schemas.microsoft.com/office/drawing/2014/main" id="{4417FA15-6C38-4DCA-96F6-0D903B2D9695}"/>
              </a:ext>
            </a:extLst>
          </p:cNvPr>
          <p:cNvSpPr txBox="1"/>
          <p:nvPr/>
        </p:nvSpPr>
        <p:spPr>
          <a:xfrm>
            <a:off x="0" y="12733599"/>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60710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0" fill="hold"/>
                                        <p:tgtEl>
                                          <p:spTgt spid="11"/>
                                        </p:tgtEl>
                                        <p:attrNameLst>
                                          <p:attrName>ppt_x</p:attrName>
                                        </p:attrNameLst>
                                      </p:cBhvr>
                                      <p:tavLst>
                                        <p:tav tm="0">
                                          <p:val>
                                            <p:strVal val="1+#ppt_w/2"/>
                                          </p:val>
                                        </p:tav>
                                        <p:tav tm="100000">
                                          <p:val>
                                            <p:strVal val="#ppt_x"/>
                                          </p:val>
                                        </p:tav>
                                      </p:tavLst>
                                    </p:anim>
                                    <p:anim calcmode="lin" valueType="num">
                                      <p:cBhvr additive="base">
                                        <p:cTn id="8" dur="1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21FEBD-0C26-4D92-A986-6F3C5D639774}"/>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angle 4">
            <a:extLst>
              <a:ext uri="{FF2B5EF4-FFF2-40B4-BE49-F238E27FC236}">
                <a16:creationId xmlns:a16="http://schemas.microsoft.com/office/drawing/2014/main" id="{B8A02FB2-03BA-4A03-89F9-84B52A8F86F4}"/>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Rectangle 5">
            <a:extLst>
              <a:ext uri="{FF2B5EF4-FFF2-40B4-BE49-F238E27FC236}">
                <a16:creationId xmlns:a16="http://schemas.microsoft.com/office/drawing/2014/main" id="{EB11373D-BEC9-4B68-B15D-014475C9762A}"/>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Picture 6">
            <a:extLst>
              <a:ext uri="{FF2B5EF4-FFF2-40B4-BE49-F238E27FC236}">
                <a16:creationId xmlns:a16="http://schemas.microsoft.com/office/drawing/2014/main" id="{B63C393B-F69B-4350-8382-B3896A0B0DC8}"/>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8" name="Picture 7">
            <a:extLst>
              <a:ext uri="{FF2B5EF4-FFF2-40B4-BE49-F238E27FC236}">
                <a16:creationId xmlns:a16="http://schemas.microsoft.com/office/drawing/2014/main" id="{83EC6FD8-9608-4258-9EEC-CA2C9496FDFD}"/>
              </a:ext>
            </a:extLst>
          </p:cNvPr>
          <p:cNvPicPr>
            <a:picLocks noChangeAspect="1"/>
          </p:cNvPicPr>
          <p:nvPr/>
        </p:nvPicPr>
        <p:blipFill>
          <a:blip r:embed="rId3"/>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9" name="TextBox 8">
            <a:extLst>
              <a:ext uri="{FF2B5EF4-FFF2-40B4-BE49-F238E27FC236}">
                <a16:creationId xmlns:a16="http://schemas.microsoft.com/office/drawing/2014/main" id="{7885C490-8BD7-476D-9F15-BDF564C25D9C}"/>
              </a:ext>
            </a:extLst>
          </p:cNvPr>
          <p:cNvSpPr txBox="1"/>
          <p:nvPr/>
        </p:nvSpPr>
        <p:spPr>
          <a:xfrm>
            <a:off x="7078967" y="10034906"/>
            <a:ext cx="3392852" cy="1569660"/>
          </a:xfrm>
          <a:prstGeom prst="rect">
            <a:avLst/>
          </a:prstGeom>
          <a:noFill/>
        </p:spPr>
        <p:txBody>
          <a:bodyPr wrap="square" rtlCol="0" anchor="ctr" anchorCtr="0">
            <a:spAutoFit/>
          </a:bodyPr>
          <a:lstStyle>
            <a:defPPr>
              <a:defRPr lang="en-US"/>
            </a:defPPr>
            <a:lvl1pPr algn="ctr">
              <a:defRPr sz="2800" b="1">
                <a:solidFill>
                  <a:schemeClr val="bg1"/>
                </a:solidFill>
                <a:latin typeface="Century" panose="02040604050505020304" pitchFamily="18" charset="0"/>
                <a:ea typeface="League Spartan" charset="0"/>
                <a:cs typeface="Poppins" pitchFamily="2" charset="77"/>
              </a:defRPr>
            </a:lvl1pPr>
          </a:lstStyle>
          <a:p>
            <a:r>
              <a:rPr lang="en-US" dirty="0"/>
              <a:t>Arms Proliferation </a:t>
            </a:r>
          </a:p>
          <a:p>
            <a:r>
              <a:rPr lang="en-US" dirty="0"/>
              <a:t>and Financing of </a:t>
            </a:r>
          </a:p>
          <a:p>
            <a:r>
              <a:rPr lang="en-US" dirty="0"/>
              <a:t>Arms Proliferation</a:t>
            </a:r>
          </a:p>
        </p:txBody>
      </p:sp>
      <p:sp>
        <p:nvSpPr>
          <p:cNvPr id="11" name="TextBox 10">
            <a:extLst>
              <a:ext uri="{FF2B5EF4-FFF2-40B4-BE49-F238E27FC236}">
                <a16:creationId xmlns:a16="http://schemas.microsoft.com/office/drawing/2014/main" id="{340619B6-3A61-4438-B8E7-C69EE9D21530}"/>
              </a:ext>
            </a:extLst>
          </p:cNvPr>
          <p:cNvSpPr txBox="1"/>
          <p:nvPr/>
        </p:nvSpPr>
        <p:spPr>
          <a:xfrm>
            <a:off x="14510175" y="10362097"/>
            <a:ext cx="2638479" cy="1569660"/>
          </a:xfrm>
          <a:prstGeom prst="rect">
            <a:avLst/>
          </a:prstGeom>
          <a:noFill/>
        </p:spPr>
        <p:txBody>
          <a:bodyPr wrap="square" rtlCol="0" anchor="ctr" anchorCtr="0">
            <a:spAutoFit/>
          </a:bodyPr>
          <a:lstStyle>
            <a:defPPr>
              <a:defRPr lang="en-US"/>
            </a:defPPr>
            <a:lvl1pPr algn="ctr">
              <a:defRPr sz="2800" b="1">
                <a:solidFill>
                  <a:schemeClr val="bg1"/>
                </a:solidFill>
                <a:latin typeface="Century" panose="02040604050505020304" pitchFamily="18" charset="0"/>
                <a:ea typeface="League Spartan" charset="0"/>
                <a:cs typeface="Poppins" pitchFamily="2" charset="77"/>
              </a:defRPr>
            </a:lvl1pPr>
          </a:lstStyle>
          <a:p>
            <a:r>
              <a:rPr lang="en-US" dirty="0"/>
              <a:t>Terrorism and </a:t>
            </a:r>
          </a:p>
          <a:p>
            <a:r>
              <a:rPr lang="en-US" dirty="0"/>
              <a:t>Financing of </a:t>
            </a:r>
          </a:p>
          <a:p>
            <a:r>
              <a:rPr lang="en-US" dirty="0"/>
              <a:t>Terrorism </a:t>
            </a:r>
          </a:p>
        </p:txBody>
      </p:sp>
      <p:pic>
        <p:nvPicPr>
          <p:cNvPr id="12" name="Picture 11">
            <a:extLst>
              <a:ext uri="{FF2B5EF4-FFF2-40B4-BE49-F238E27FC236}">
                <a16:creationId xmlns:a16="http://schemas.microsoft.com/office/drawing/2014/main" id="{9346A919-3080-4AB7-A83B-BFE7C30BB1D9}"/>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784141" y="160511"/>
            <a:ext cx="3191435" cy="3429989"/>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13" name="Title 1">
            <a:extLst>
              <a:ext uri="{FF2B5EF4-FFF2-40B4-BE49-F238E27FC236}">
                <a16:creationId xmlns:a16="http://schemas.microsoft.com/office/drawing/2014/main" id="{EE0A96A2-E106-4037-A67B-D116E11C7D3C}"/>
              </a:ext>
            </a:extLst>
          </p:cNvPr>
          <p:cNvSpPr txBox="1">
            <a:spLocks/>
          </p:cNvSpPr>
          <p:nvPr/>
        </p:nvSpPr>
        <p:spPr>
          <a:xfrm>
            <a:off x="2707340" y="3639065"/>
            <a:ext cx="21670309" cy="1569659"/>
          </a:xfrm>
          <a:prstGeom prst="rect">
            <a:avLst/>
          </a:prstGeom>
          <a:effectLst>
            <a:glow rad="139700">
              <a:schemeClr val="accent2">
                <a:satMod val="175000"/>
                <a:alpha val="40000"/>
              </a:schemeClr>
            </a:glow>
            <a:outerShdw blurRad="50800" dist="38100" dir="5400000" algn="t" rotWithShape="0">
              <a:prstClr val="black">
                <a:alpha val="40000"/>
              </a:prstClr>
            </a:outerShdw>
          </a:effectLst>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9600" b="1" dirty="0">
                <a:solidFill>
                  <a:srgbClr val="006600"/>
                </a:solidFill>
                <a:latin typeface="Times New Roman" pitchFamily="18" charset="0"/>
                <a:cs typeface="Times New Roman" pitchFamily="18" charset="0"/>
              </a:rPr>
              <a:t>Nigerian Financial </a:t>
            </a:r>
            <a:r>
              <a:rPr lang="en-GB" sz="11500" b="1" dirty="0">
                <a:solidFill>
                  <a:srgbClr val="006600"/>
                </a:solidFill>
                <a:latin typeface="Times New Roman" pitchFamily="18" charset="0"/>
                <a:cs typeface="Times New Roman" pitchFamily="18" charset="0"/>
              </a:rPr>
              <a:t>Intelligence</a:t>
            </a:r>
            <a:r>
              <a:rPr lang="en-GB" sz="9600" b="1" dirty="0">
                <a:solidFill>
                  <a:srgbClr val="006600"/>
                </a:solidFill>
                <a:latin typeface="Times New Roman" pitchFamily="18" charset="0"/>
                <a:cs typeface="Times New Roman" pitchFamily="18" charset="0"/>
              </a:rPr>
              <a:t> Unit </a:t>
            </a:r>
          </a:p>
          <a:p>
            <a:pPr algn="ctr"/>
            <a:r>
              <a:rPr lang="en-GB" sz="9600" b="1" dirty="0">
                <a:solidFill>
                  <a:srgbClr val="006600"/>
                </a:solidFill>
                <a:latin typeface="Times New Roman" pitchFamily="18" charset="0"/>
                <a:cs typeface="Times New Roman" pitchFamily="18" charset="0"/>
              </a:rPr>
              <a:t>(NFIU)</a:t>
            </a:r>
            <a:endParaRPr lang="en-GB" sz="9600" dirty="0">
              <a:solidFill>
                <a:srgbClr val="006600"/>
              </a:solidFill>
              <a:latin typeface="Times New Roman" pitchFamily="18" charset="0"/>
              <a:cs typeface="Times New Roman" pitchFamily="18" charset="0"/>
            </a:endParaRPr>
          </a:p>
        </p:txBody>
      </p:sp>
      <p:sp>
        <p:nvSpPr>
          <p:cNvPr id="14" name="Title 1">
            <a:extLst>
              <a:ext uri="{FF2B5EF4-FFF2-40B4-BE49-F238E27FC236}">
                <a16:creationId xmlns:a16="http://schemas.microsoft.com/office/drawing/2014/main" id="{6BA6FB08-36CF-42B1-AB1D-C48A65E4A725}"/>
              </a:ext>
            </a:extLst>
          </p:cNvPr>
          <p:cNvSpPr txBox="1">
            <a:spLocks/>
          </p:cNvSpPr>
          <p:nvPr/>
        </p:nvSpPr>
        <p:spPr>
          <a:xfrm>
            <a:off x="2707340" y="6946085"/>
            <a:ext cx="21544803" cy="5441579"/>
          </a:xfrm>
          <a:prstGeom prst="rect">
            <a:avLst/>
          </a:prstGeom>
          <a:solidFill>
            <a:schemeClr val="bg1"/>
          </a:solidFill>
          <a:effectLst>
            <a:glow rad="228600">
              <a:schemeClr val="bg1">
                <a:alpha val="40000"/>
              </a:schemeClr>
            </a:glow>
            <a:outerShdw blurRad="50800" dist="38100" dir="2700000" algn="tl" rotWithShape="0">
              <a:prstClr val="black">
                <a:alpha val="40000"/>
              </a:prstClr>
            </a:outerShdw>
          </a:effectLst>
        </p:spPr>
        <p:txBody>
          <a:bodyPr vert="horz" lIns="91440" tIns="45720" rIns="91440" bIns="45720" rtlCol="0" anchor="ctr">
            <a:noAutofit/>
          </a:bodyPr>
          <a:lstStyle>
            <a:lvl1pPr algn="l" defTabSz="1219170" rtl="0" eaLnBrk="1" latinLnBrk="0" hangingPunct="1">
              <a:spcBef>
                <a:spcPct val="0"/>
              </a:spcBef>
              <a:buNone/>
              <a:defRPr sz="4800" kern="1200">
                <a:solidFill>
                  <a:schemeClr val="bg1"/>
                </a:solidFill>
                <a:latin typeface="+mj-lt"/>
                <a:ea typeface="+mj-ea"/>
                <a:cs typeface="+mj-cs"/>
              </a:defRPr>
            </a:lvl1pPr>
          </a:lstStyle>
          <a:p>
            <a:pPr algn="ctr">
              <a:spcAft>
                <a:spcPts val="600"/>
              </a:spcAft>
            </a:pPr>
            <a:r>
              <a:rPr lang="en-US" sz="5400" b="1" dirty="0">
                <a:solidFill>
                  <a:srgbClr val="006600"/>
                </a:solidFill>
                <a:latin typeface="Century" panose="02040604050505020304" pitchFamily="18" charset="0"/>
                <a:cs typeface="Times New Roman" pitchFamily="18" charset="0"/>
              </a:rPr>
              <a:t>No. 12, Ibrahim Taiwo Street, Aso Rock Villa, Abuja, FCT.</a:t>
            </a:r>
          </a:p>
          <a:p>
            <a:pPr algn="ctr">
              <a:spcAft>
                <a:spcPts val="600"/>
              </a:spcAft>
            </a:pPr>
            <a:r>
              <a:rPr lang="en-GB" sz="5400" dirty="0">
                <a:solidFill>
                  <a:srgbClr val="006600"/>
                </a:solidFill>
                <a:latin typeface="Century" panose="02040604050505020304" pitchFamily="18" charset="0"/>
                <a:cs typeface="Times New Roman" pitchFamily="18" charset="0"/>
              </a:rPr>
              <a:t>Visit our Website: </a:t>
            </a:r>
            <a:r>
              <a:rPr lang="en-GB" sz="5400" b="1" dirty="0">
                <a:solidFill>
                  <a:srgbClr val="006600"/>
                </a:solidFill>
                <a:latin typeface="Century" panose="02040604050505020304" pitchFamily="18" charset="0"/>
                <a:cs typeface="Times New Roman" pitchFamily="18" charset="0"/>
                <a:hlinkClick r:id="rId5">
                  <a:extLst>
                    <a:ext uri="{A12FA001-AC4F-418D-AE19-62706E023703}">
                      <ahyp:hlinkClr xmlns:ahyp="http://schemas.microsoft.com/office/drawing/2018/hyperlinkcolor" val="tx"/>
                    </a:ext>
                  </a:extLst>
                </a:hlinkClick>
              </a:rPr>
              <a:t>www.nfiu.gov.ng</a:t>
            </a:r>
            <a:endParaRPr lang="en-GB" sz="5400" b="1" dirty="0">
              <a:solidFill>
                <a:srgbClr val="006600"/>
              </a:solidFill>
              <a:latin typeface="Century" panose="02040604050505020304" pitchFamily="18" charset="0"/>
              <a:cs typeface="Times New Roman" pitchFamily="18" charset="0"/>
            </a:endParaRPr>
          </a:p>
          <a:p>
            <a:pPr algn="ctr">
              <a:spcAft>
                <a:spcPts val="600"/>
              </a:spcAft>
            </a:pPr>
            <a:r>
              <a:rPr lang="en-GB" sz="5400" dirty="0">
                <a:solidFill>
                  <a:srgbClr val="006600"/>
                </a:solidFill>
                <a:latin typeface="Century" panose="02040604050505020304" pitchFamily="18" charset="0"/>
                <a:cs typeface="Times New Roman" pitchFamily="18" charset="0"/>
              </a:rPr>
              <a:t>Send us Email: </a:t>
            </a:r>
            <a:r>
              <a:rPr lang="en-GB" sz="5400" b="1" dirty="0">
                <a:solidFill>
                  <a:srgbClr val="006600"/>
                </a:solidFill>
                <a:latin typeface="Century" panose="02040604050505020304" pitchFamily="18" charset="0"/>
                <a:cs typeface="Times New Roman" pitchFamily="18" charset="0"/>
                <a:hlinkClick r:id="rId6">
                  <a:extLst>
                    <a:ext uri="{A12FA001-AC4F-418D-AE19-62706E023703}">
                      <ahyp:hlinkClr xmlns:ahyp="http://schemas.microsoft.com/office/drawing/2018/hyperlinkcolor" val="tx"/>
                    </a:ext>
                  </a:extLst>
                </a:hlinkClick>
              </a:rPr>
              <a:t>info@nfiu.gov.ng</a:t>
            </a:r>
            <a:r>
              <a:rPr lang="en-GB" sz="5400" b="1" dirty="0">
                <a:solidFill>
                  <a:srgbClr val="006600"/>
                </a:solidFill>
                <a:latin typeface="Century" panose="02040604050505020304" pitchFamily="18" charset="0"/>
                <a:cs typeface="Times New Roman" pitchFamily="18" charset="0"/>
              </a:rPr>
              <a:t> </a:t>
            </a:r>
          </a:p>
          <a:p>
            <a:pPr algn="ctr">
              <a:spcAft>
                <a:spcPts val="600"/>
              </a:spcAft>
            </a:pPr>
            <a:r>
              <a:rPr lang="en-GB" sz="5400" dirty="0">
                <a:solidFill>
                  <a:srgbClr val="006600"/>
                </a:solidFill>
                <a:latin typeface="Century" panose="02040604050505020304" pitchFamily="18" charset="0"/>
                <a:cs typeface="Times New Roman" pitchFamily="18" charset="0"/>
              </a:rPr>
              <a:t>Call us on: </a:t>
            </a:r>
            <a:r>
              <a:rPr lang="en-GB" sz="5400" b="1" dirty="0">
                <a:solidFill>
                  <a:srgbClr val="006600"/>
                </a:solidFill>
                <a:latin typeface="Century" panose="02040604050505020304" pitchFamily="18" charset="0"/>
                <a:cs typeface="Times New Roman" pitchFamily="18" charset="0"/>
              </a:rPr>
              <a:t>+2349097303256 </a:t>
            </a:r>
          </a:p>
        </p:txBody>
      </p:sp>
      <p:sp>
        <p:nvSpPr>
          <p:cNvPr id="16" name="TextBox 15">
            <a:extLst>
              <a:ext uri="{FF2B5EF4-FFF2-40B4-BE49-F238E27FC236}">
                <a16:creationId xmlns:a16="http://schemas.microsoft.com/office/drawing/2014/main" id="{9E0BDA3F-7815-4A3B-B31C-C011DF88C419}"/>
              </a:ext>
            </a:extLst>
          </p:cNvPr>
          <p:cNvSpPr txBox="1"/>
          <p:nvPr/>
        </p:nvSpPr>
        <p:spPr>
          <a:xfrm>
            <a:off x="0" y="12769457"/>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31585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0" fill="hold"/>
                                        <p:tgtEl>
                                          <p:spTgt spid="16"/>
                                        </p:tgtEl>
                                        <p:attrNameLst>
                                          <p:attrName>ppt_x</p:attrName>
                                        </p:attrNameLst>
                                      </p:cBhvr>
                                      <p:tavLst>
                                        <p:tav tm="0">
                                          <p:val>
                                            <p:strVal val="1+#ppt_w/2"/>
                                          </p:val>
                                        </p:tav>
                                        <p:tav tm="100000">
                                          <p:val>
                                            <p:strVal val="#ppt_x"/>
                                          </p:val>
                                        </p:tav>
                                      </p:tavLst>
                                    </p:anim>
                                    <p:anim calcmode="lin" valueType="num">
                                      <p:cBhvr additive="base">
                                        <p:cTn id="8" dur="10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a:extLst>
              <a:ext uri="{FF2B5EF4-FFF2-40B4-BE49-F238E27FC236}">
                <a16:creationId xmlns:a16="http://schemas.microsoft.com/office/drawing/2014/main" id="{881463A5-889B-024C-847C-15EF14B39645}"/>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a:stretch/>
        </p:blipFill>
        <p:spPr>
          <a:xfrm>
            <a:off x="0" y="0"/>
            <a:ext cx="8106033" cy="13716000"/>
          </a:xfrm>
        </p:spPr>
      </p:pic>
      <p:sp>
        <p:nvSpPr>
          <p:cNvPr id="5" name="Rectangle 4">
            <a:extLst>
              <a:ext uri="{FF2B5EF4-FFF2-40B4-BE49-F238E27FC236}">
                <a16:creationId xmlns:a16="http://schemas.microsoft.com/office/drawing/2014/main" id="{05E6BD02-ADAF-634B-8F36-58770B3B1D53}"/>
              </a:ext>
            </a:extLst>
          </p:cNvPr>
          <p:cNvSpPr/>
          <p:nvPr/>
        </p:nvSpPr>
        <p:spPr>
          <a:xfrm>
            <a:off x="0" y="0"/>
            <a:ext cx="8106033" cy="13716000"/>
          </a:xfrm>
          <a:prstGeom prst="rect">
            <a:avLst/>
          </a:prstGeom>
          <a:solidFill>
            <a:schemeClr val="accent6">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9CE8E20-ACA3-3A44-B5A3-DBF3E541B2B9}"/>
              </a:ext>
            </a:extLst>
          </p:cNvPr>
          <p:cNvSpPr txBox="1"/>
          <p:nvPr/>
        </p:nvSpPr>
        <p:spPr>
          <a:xfrm>
            <a:off x="344882" y="135440"/>
            <a:ext cx="5908990" cy="1569660"/>
          </a:xfrm>
          <a:prstGeom prst="rect">
            <a:avLst/>
          </a:prstGeom>
          <a:noFill/>
        </p:spPr>
        <p:txBody>
          <a:bodyPr wrap="none" rtlCol="0">
            <a:spAutoFit/>
          </a:bodyPr>
          <a:lstStyle/>
          <a:p>
            <a:pPr algn="ctr"/>
            <a:r>
              <a:rPr lang="en-US" sz="9600" b="1" dirty="0">
                <a:solidFill>
                  <a:schemeClr val="tx2"/>
                </a:solidFill>
                <a:latin typeface="Century" panose="02040604050505020304" pitchFamily="18" charset="0"/>
                <a:cs typeface="Poppins" pitchFamily="2" charset="77"/>
              </a:rPr>
              <a:t>Resources</a:t>
            </a:r>
          </a:p>
        </p:txBody>
      </p:sp>
      <p:sp>
        <p:nvSpPr>
          <p:cNvPr id="6" name="Diamond 5">
            <a:extLst>
              <a:ext uri="{FF2B5EF4-FFF2-40B4-BE49-F238E27FC236}">
                <a16:creationId xmlns:a16="http://schemas.microsoft.com/office/drawing/2014/main" id="{D75AB539-68A9-3C4B-B57C-4B023BAA9F3A}"/>
              </a:ext>
            </a:extLst>
          </p:cNvPr>
          <p:cNvSpPr/>
          <p:nvPr/>
        </p:nvSpPr>
        <p:spPr>
          <a:xfrm>
            <a:off x="7068066" y="1660786"/>
            <a:ext cx="2075934" cy="2075934"/>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BFCE72D1-9595-B548-9B7A-3AB6307C5326}"/>
              </a:ext>
            </a:extLst>
          </p:cNvPr>
          <p:cNvSpPr/>
          <p:nvPr/>
        </p:nvSpPr>
        <p:spPr>
          <a:xfrm>
            <a:off x="7068066" y="3133792"/>
            <a:ext cx="2075934" cy="2075934"/>
          </a:xfrm>
          <a:prstGeom prst="diamon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6A05D8C9-5455-EA48-8E04-21E0F5A2CAF0}"/>
              </a:ext>
            </a:extLst>
          </p:cNvPr>
          <p:cNvSpPr/>
          <p:nvPr/>
        </p:nvSpPr>
        <p:spPr>
          <a:xfrm>
            <a:off x="7068066" y="6668668"/>
            <a:ext cx="2075934" cy="2075934"/>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4EA92EBE-3574-CF4B-A0BC-50832EA98EB8}"/>
              </a:ext>
            </a:extLst>
          </p:cNvPr>
          <p:cNvSpPr/>
          <p:nvPr/>
        </p:nvSpPr>
        <p:spPr>
          <a:xfrm>
            <a:off x="7068066" y="8338886"/>
            <a:ext cx="2075934" cy="207593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57A9006D-9130-1E4E-9BCB-9B466D13EEEE}"/>
              </a:ext>
            </a:extLst>
          </p:cNvPr>
          <p:cNvSpPr txBox="1">
            <a:spLocks/>
          </p:cNvSpPr>
          <p:nvPr/>
        </p:nvSpPr>
        <p:spPr>
          <a:xfrm>
            <a:off x="9235198" y="520031"/>
            <a:ext cx="13599635" cy="140403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latin typeface="Century" panose="02040604050505020304" pitchFamily="18" charset="0"/>
                <a:ea typeface="Lato Light" panose="020F0502020204030203" pitchFamily="34" charset="0"/>
                <a:cs typeface="Mukta ExtraLight" panose="020B0000000000000000" pitchFamily="34" charset="77"/>
              </a:rPr>
              <a:t>Fatf-gafi.org. 2021. Money Laundering. [online] Available at: </a:t>
            </a:r>
            <a:r>
              <a:rPr lang="en-US" sz="2800" dirty="0">
                <a:latin typeface="Century" panose="02040604050505020304" pitchFamily="18" charset="0"/>
                <a:ea typeface="Lato Light" panose="020F0502020204030203" pitchFamily="34" charset="0"/>
                <a:cs typeface="Mukta ExtraLight" panose="020B0000000000000000" pitchFamily="34" charset="77"/>
                <a:hlinkClick r:id="rId3"/>
              </a:rPr>
              <a:t>https://www.fatf-gafi.org/media/fatf/documents/recommendations/pdfs/FATF%20Recommendations%202012.pdf</a:t>
            </a:r>
            <a:r>
              <a:rPr lang="en-US" sz="2800" dirty="0">
                <a:latin typeface="Century" panose="02040604050505020304" pitchFamily="18" charset="0"/>
                <a:ea typeface="Lato Light" panose="020F0502020204030203" pitchFamily="34" charset="0"/>
                <a:cs typeface="Mukta ExtraLight" panose="020B0000000000000000" pitchFamily="34" charset="77"/>
              </a:rPr>
              <a:t>  [Accessed 15 June 2021].</a:t>
            </a:r>
          </a:p>
        </p:txBody>
      </p:sp>
      <p:sp>
        <p:nvSpPr>
          <p:cNvPr id="19" name="Subtitle 2">
            <a:extLst>
              <a:ext uri="{FF2B5EF4-FFF2-40B4-BE49-F238E27FC236}">
                <a16:creationId xmlns:a16="http://schemas.microsoft.com/office/drawing/2014/main" id="{5DCFD89A-6769-9844-BEB1-765488F6BD29}"/>
              </a:ext>
            </a:extLst>
          </p:cNvPr>
          <p:cNvSpPr txBox="1">
            <a:spLocks/>
          </p:cNvSpPr>
          <p:nvPr/>
        </p:nvSpPr>
        <p:spPr>
          <a:xfrm>
            <a:off x="9144000" y="1871357"/>
            <a:ext cx="13402352" cy="139301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Fatf-gafi.org. 2021. Professional Money Laundering. [online] Available at: </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hlinkClick r:id="rId4"/>
              </a:rPr>
              <a:t>https://www.fatf-gafi.org/media/fatf/documents/Professional-Money-Laundering.pdf</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  [Accessed 15 June 2021].</a:t>
            </a:r>
          </a:p>
        </p:txBody>
      </p:sp>
      <p:sp>
        <p:nvSpPr>
          <p:cNvPr id="22" name="Subtitle 2">
            <a:extLst>
              <a:ext uri="{FF2B5EF4-FFF2-40B4-BE49-F238E27FC236}">
                <a16:creationId xmlns:a16="http://schemas.microsoft.com/office/drawing/2014/main" id="{5F49052D-848B-994C-896A-1E934C97EB86}"/>
              </a:ext>
            </a:extLst>
          </p:cNvPr>
          <p:cNvSpPr txBox="1">
            <a:spLocks/>
          </p:cNvSpPr>
          <p:nvPr/>
        </p:nvSpPr>
        <p:spPr>
          <a:xfrm>
            <a:off x="9158036" y="3447878"/>
            <a:ext cx="14227166" cy="139301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Sanction Scanner.  Negative Effects of Money Laundering on The Economy. Retrieved June 13, 2021, from </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hlinkClick r:id="rId5"/>
              </a:rPr>
              <a:t>https://sanctionscanner.com/blog/negative-effects-of-money-laundering-on-the-economy-132</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 .</a:t>
            </a:r>
          </a:p>
        </p:txBody>
      </p:sp>
      <p:sp>
        <p:nvSpPr>
          <p:cNvPr id="26" name="TextBox 25">
            <a:extLst>
              <a:ext uri="{FF2B5EF4-FFF2-40B4-BE49-F238E27FC236}">
                <a16:creationId xmlns:a16="http://schemas.microsoft.com/office/drawing/2014/main" id="{8B171435-CE3B-DA48-ABAF-76E18E9E7D13}"/>
              </a:ext>
            </a:extLst>
          </p:cNvPr>
          <p:cNvSpPr txBox="1"/>
          <p:nvPr/>
        </p:nvSpPr>
        <p:spPr>
          <a:xfrm>
            <a:off x="7818935" y="2190921"/>
            <a:ext cx="574196"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2</a:t>
            </a:r>
          </a:p>
        </p:txBody>
      </p:sp>
      <p:sp>
        <p:nvSpPr>
          <p:cNvPr id="27" name="TextBox 26">
            <a:extLst>
              <a:ext uri="{FF2B5EF4-FFF2-40B4-BE49-F238E27FC236}">
                <a16:creationId xmlns:a16="http://schemas.microsoft.com/office/drawing/2014/main" id="{D2EDFA74-273E-6741-9B19-FEDEFBFA1B5C}"/>
              </a:ext>
            </a:extLst>
          </p:cNvPr>
          <p:cNvSpPr txBox="1"/>
          <p:nvPr/>
        </p:nvSpPr>
        <p:spPr>
          <a:xfrm>
            <a:off x="7818936" y="3663927"/>
            <a:ext cx="574195"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3</a:t>
            </a:r>
          </a:p>
        </p:txBody>
      </p:sp>
      <p:sp>
        <p:nvSpPr>
          <p:cNvPr id="28" name="TextBox 27">
            <a:extLst>
              <a:ext uri="{FF2B5EF4-FFF2-40B4-BE49-F238E27FC236}">
                <a16:creationId xmlns:a16="http://schemas.microsoft.com/office/drawing/2014/main" id="{1792AAC7-9301-134C-88BB-2FEEB9D9B9C1}"/>
              </a:ext>
            </a:extLst>
          </p:cNvPr>
          <p:cNvSpPr txBox="1"/>
          <p:nvPr/>
        </p:nvSpPr>
        <p:spPr>
          <a:xfrm>
            <a:off x="7763724" y="7209699"/>
            <a:ext cx="574195"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5</a:t>
            </a:r>
          </a:p>
        </p:txBody>
      </p:sp>
      <p:sp>
        <p:nvSpPr>
          <p:cNvPr id="29" name="TextBox 28">
            <a:extLst>
              <a:ext uri="{FF2B5EF4-FFF2-40B4-BE49-F238E27FC236}">
                <a16:creationId xmlns:a16="http://schemas.microsoft.com/office/drawing/2014/main" id="{B7ACDA49-4331-6540-A832-1EA4CFC38BA8}"/>
              </a:ext>
            </a:extLst>
          </p:cNvPr>
          <p:cNvSpPr txBox="1"/>
          <p:nvPr/>
        </p:nvSpPr>
        <p:spPr>
          <a:xfrm>
            <a:off x="7818935" y="8869021"/>
            <a:ext cx="574195"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6</a:t>
            </a:r>
          </a:p>
        </p:txBody>
      </p:sp>
      <p:sp>
        <p:nvSpPr>
          <p:cNvPr id="23" name="Diamond 22">
            <a:extLst>
              <a:ext uri="{FF2B5EF4-FFF2-40B4-BE49-F238E27FC236}">
                <a16:creationId xmlns:a16="http://schemas.microsoft.com/office/drawing/2014/main" id="{6B3E042D-C758-4CF0-B732-47ED1ACF0F9B}"/>
              </a:ext>
            </a:extLst>
          </p:cNvPr>
          <p:cNvSpPr/>
          <p:nvPr/>
        </p:nvSpPr>
        <p:spPr>
          <a:xfrm>
            <a:off x="7068066" y="-59899"/>
            <a:ext cx="2075934" cy="207593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BB260E8-7C22-40B2-871C-6F7F83ADEA3A}"/>
              </a:ext>
            </a:extLst>
          </p:cNvPr>
          <p:cNvSpPr txBox="1"/>
          <p:nvPr/>
        </p:nvSpPr>
        <p:spPr>
          <a:xfrm>
            <a:off x="7869430" y="470236"/>
            <a:ext cx="473206"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1</a:t>
            </a:r>
          </a:p>
        </p:txBody>
      </p:sp>
      <p:sp>
        <p:nvSpPr>
          <p:cNvPr id="31" name="Diamond 30">
            <a:extLst>
              <a:ext uri="{FF2B5EF4-FFF2-40B4-BE49-F238E27FC236}">
                <a16:creationId xmlns:a16="http://schemas.microsoft.com/office/drawing/2014/main" id="{013B0837-3287-4207-9E93-8F365FF018C9}"/>
              </a:ext>
            </a:extLst>
          </p:cNvPr>
          <p:cNvSpPr/>
          <p:nvPr/>
        </p:nvSpPr>
        <p:spPr>
          <a:xfrm>
            <a:off x="7023244" y="4917764"/>
            <a:ext cx="2075934" cy="20759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979D133-C65E-47C7-9006-6FEF91BEC164}"/>
              </a:ext>
            </a:extLst>
          </p:cNvPr>
          <p:cNvSpPr txBox="1"/>
          <p:nvPr/>
        </p:nvSpPr>
        <p:spPr>
          <a:xfrm>
            <a:off x="7832643" y="5447899"/>
            <a:ext cx="574195"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4</a:t>
            </a:r>
          </a:p>
        </p:txBody>
      </p:sp>
      <p:sp>
        <p:nvSpPr>
          <p:cNvPr id="33" name="Subtitle 2">
            <a:extLst>
              <a:ext uri="{FF2B5EF4-FFF2-40B4-BE49-F238E27FC236}">
                <a16:creationId xmlns:a16="http://schemas.microsoft.com/office/drawing/2014/main" id="{E5BE111A-973F-4E12-867F-E9F504E27A84}"/>
              </a:ext>
            </a:extLst>
          </p:cNvPr>
          <p:cNvSpPr txBox="1">
            <a:spLocks/>
          </p:cNvSpPr>
          <p:nvPr/>
        </p:nvSpPr>
        <p:spPr>
          <a:xfrm>
            <a:off x="9099178" y="5212879"/>
            <a:ext cx="14754904" cy="140403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err="1">
                <a:solidFill>
                  <a:schemeClr val="tx1"/>
                </a:solidFill>
                <a:latin typeface="Century" panose="02040604050505020304" pitchFamily="18" charset="0"/>
                <a:ea typeface="Lato Light" panose="020F0502020204030203" pitchFamily="34" charset="0"/>
                <a:cs typeface="Mukta ExtraLight" panose="020B0000000000000000" pitchFamily="34" charset="77"/>
              </a:rPr>
              <a:t>Ogbodo</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 U.K. &amp; </a:t>
            </a:r>
            <a:r>
              <a:rPr lang="en-US" sz="2800" dirty="0" err="1">
                <a:solidFill>
                  <a:schemeClr val="tx1"/>
                </a:solidFill>
                <a:latin typeface="Century" panose="02040604050505020304" pitchFamily="18" charset="0"/>
                <a:ea typeface="Lato Light" panose="020F0502020204030203" pitchFamily="34" charset="0"/>
                <a:cs typeface="Mukta ExtraLight" panose="020B0000000000000000" pitchFamily="34" charset="77"/>
              </a:rPr>
              <a:t>Mieseigha</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 E.G. (2013). The Economic Implications of Money Laundering in Nigeria. International Journal of Academic Research in Accounting, Finance and Management Sciences, 3(4), 170-184.</a:t>
            </a:r>
          </a:p>
        </p:txBody>
      </p:sp>
      <p:sp>
        <p:nvSpPr>
          <p:cNvPr id="35" name="Subtitle 2">
            <a:extLst>
              <a:ext uri="{FF2B5EF4-FFF2-40B4-BE49-F238E27FC236}">
                <a16:creationId xmlns:a16="http://schemas.microsoft.com/office/drawing/2014/main" id="{B3E323E4-DD79-482C-A2E7-97470C8D8B34}"/>
              </a:ext>
            </a:extLst>
          </p:cNvPr>
          <p:cNvSpPr txBox="1">
            <a:spLocks/>
          </p:cNvSpPr>
          <p:nvPr/>
        </p:nvSpPr>
        <p:spPr>
          <a:xfrm>
            <a:off x="9158036" y="7100466"/>
            <a:ext cx="14754904" cy="95519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Sreekanth R. K.  Basics of Indian Financial System. Retrieved June 15, 2021, from </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hlinkClick r:id="rId6"/>
              </a:rPr>
              <a:t>http://www.cvs.edu.in/upload/Basics-of-Indian-Financial-System.pdf</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 . </a:t>
            </a:r>
          </a:p>
        </p:txBody>
      </p:sp>
      <p:sp>
        <p:nvSpPr>
          <p:cNvPr id="36" name="Diamond 35">
            <a:extLst>
              <a:ext uri="{FF2B5EF4-FFF2-40B4-BE49-F238E27FC236}">
                <a16:creationId xmlns:a16="http://schemas.microsoft.com/office/drawing/2014/main" id="{23FF1503-9C62-459D-BAAF-CB955597E3EE}"/>
              </a:ext>
            </a:extLst>
          </p:cNvPr>
          <p:cNvSpPr/>
          <p:nvPr/>
        </p:nvSpPr>
        <p:spPr>
          <a:xfrm>
            <a:off x="7041176" y="9889757"/>
            <a:ext cx="2075934" cy="2075934"/>
          </a:xfrm>
          <a:prstGeom prst="diamond">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E14B60A-91C5-4EB1-97A9-13A61060BB24}"/>
              </a:ext>
            </a:extLst>
          </p:cNvPr>
          <p:cNvSpPr txBox="1"/>
          <p:nvPr/>
        </p:nvSpPr>
        <p:spPr>
          <a:xfrm>
            <a:off x="7827903" y="10348198"/>
            <a:ext cx="574195"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7</a:t>
            </a:r>
          </a:p>
        </p:txBody>
      </p:sp>
      <p:sp>
        <p:nvSpPr>
          <p:cNvPr id="38" name="Subtitle 2">
            <a:extLst>
              <a:ext uri="{FF2B5EF4-FFF2-40B4-BE49-F238E27FC236}">
                <a16:creationId xmlns:a16="http://schemas.microsoft.com/office/drawing/2014/main" id="{9AE6FA6B-C2A9-4EAC-A334-F1C5BB38100A}"/>
              </a:ext>
            </a:extLst>
          </p:cNvPr>
          <p:cNvSpPr txBox="1">
            <a:spLocks/>
          </p:cNvSpPr>
          <p:nvPr/>
        </p:nvSpPr>
        <p:spPr>
          <a:xfrm>
            <a:off x="9158036" y="8869021"/>
            <a:ext cx="14754904" cy="95519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Rose, Peter S. &amp; Fraser, Donald R. &amp; Kolari, James W.  (1993).  Financial institutions : understanding and managing financial services.  Homewood, Ill :  Irwin</a:t>
            </a:r>
          </a:p>
        </p:txBody>
      </p:sp>
      <p:sp>
        <p:nvSpPr>
          <p:cNvPr id="39" name="Subtitle 2">
            <a:extLst>
              <a:ext uri="{FF2B5EF4-FFF2-40B4-BE49-F238E27FC236}">
                <a16:creationId xmlns:a16="http://schemas.microsoft.com/office/drawing/2014/main" id="{9D0F2949-D642-41EE-8635-E39A9F56B6F2}"/>
              </a:ext>
            </a:extLst>
          </p:cNvPr>
          <p:cNvSpPr txBox="1">
            <a:spLocks/>
          </p:cNvSpPr>
          <p:nvPr/>
        </p:nvSpPr>
        <p:spPr>
          <a:xfrm>
            <a:off x="9099178" y="10667197"/>
            <a:ext cx="14754904" cy="50635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Nigerian Financial Intelligence Unit: </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hlinkClick r:id="rId7"/>
              </a:rPr>
              <a:t>www.nfiu.gov.ng</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 </a:t>
            </a:r>
          </a:p>
        </p:txBody>
      </p:sp>
      <p:sp>
        <p:nvSpPr>
          <p:cNvPr id="40" name="Diamond 39">
            <a:extLst>
              <a:ext uri="{FF2B5EF4-FFF2-40B4-BE49-F238E27FC236}">
                <a16:creationId xmlns:a16="http://schemas.microsoft.com/office/drawing/2014/main" id="{597DD932-A63E-4082-AB72-31F7AED8C9C9}"/>
              </a:ext>
            </a:extLst>
          </p:cNvPr>
          <p:cNvSpPr/>
          <p:nvPr/>
        </p:nvSpPr>
        <p:spPr>
          <a:xfrm>
            <a:off x="7121860" y="11351004"/>
            <a:ext cx="2075934" cy="2075934"/>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8FB08AB-4295-494A-9CFD-10EB660A623D}"/>
              </a:ext>
            </a:extLst>
          </p:cNvPr>
          <p:cNvSpPr txBox="1"/>
          <p:nvPr/>
        </p:nvSpPr>
        <p:spPr>
          <a:xfrm>
            <a:off x="7899619" y="11904610"/>
            <a:ext cx="574195" cy="1015663"/>
          </a:xfrm>
          <a:prstGeom prst="rect">
            <a:avLst/>
          </a:prstGeom>
          <a:noFill/>
        </p:spPr>
        <p:txBody>
          <a:bodyPr wrap="none" rtlCol="0" anchor="ctr" anchorCtr="0">
            <a:spAutoFit/>
          </a:bodyPr>
          <a:lstStyle/>
          <a:p>
            <a:pPr algn="ctr"/>
            <a:r>
              <a:rPr lang="en-US" sz="6000" b="1" dirty="0">
                <a:solidFill>
                  <a:schemeClr val="bg1"/>
                </a:solidFill>
                <a:latin typeface="Poppins" pitchFamily="2" charset="77"/>
                <a:ea typeface="League Spartan" charset="0"/>
                <a:cs typeface="Poppins" pitchFamily="2" charset="77"/>
              </a:rPr>
              <a:t>7</a:t>
            </a:r>
          </a:p>
        </p:txBody>
      </p:sp>
      <p:sp>
        <p:nvSpPr>
          <p:cNvPr id="42" name="Subtitle 2">
            <a:extLst>
              <a:ext uri="{FF2B5EF4-FFF2-40B4-BE49-F238E27FC236}">
                <a16:creationId xmlns:a16="http://schemas.microsoft.com/office/drawing/2014/main" id="{9A083028-CC65-4ADB-977F-1EC77915311B}"/>
              </a:ext>
            </a:extLst>
          </p:cNvPr>
          <p:cNvSpPr txBox="1">
            <a:spLocks/>
          </p:cNvSpPr>
          <p:nvPr/>
        </p:nvSpPr>
        <p:spPr>
          <a:xfrm>
            <a:off x="9144000" y="12016532"/>
            <a:ext cx="14754904" cy="50635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Economic and Financial Crimes Commission - EFCC - </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hlinkClick r:id="rId8"/>
              </a:rPr>
              <a:t>https://www.efccnigeria.org</a:t>
            </a:r>
            <a:r>
              <a:rPr lang="en-US" sz="2800" dirty="0">
                <a:solidFill>
                  <a:schemeClr val="tx1"/>
                </a:solidFill>
                <a:latin typeface="Century" panose="02040604050505020304" pitchFamily="18" charset="0"/>
                <a:ea typeface="Lato Light" panose="020F0502020204030203" pitchFamily="34" charset="0"/>
                <a:cs typeface="Mukta ExtraLight" panose="020B0000000000000000" pitchFamily="34" charset="77"/>
              </a:rPr>
              <a:t> </a:t>
            </a:r>
          </a:p>
        </p:txBody>
      </p:sp>
    </p:spTree>
    <p:extLst>
      <p:ext uri="{BB962C8B-B14F-4D97-AF65-F5344CB8AC3E}">
        <p14:creationId xmlns:p14="http://schemas.microsoft.com/office/powerpoint/2010/main" val="301093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77D7D4-BC90-244C-9AAF-FF93797C7A63}"/>
              </a:ext>
            </a:extLst>
          </p:cNvPr>
          <p:cNvSpPr txBox="1"/>
          <p:nvPr/>
        </p:nvSpPr>
        <p:spPr>
          <a:xfrm>
            <a:off x="2803294" y="1240201"/>
            <a:ext cx="12973040" cy="1107996"/>
          </a:xfrm>
          <a:prstGeom prst="rect">
            <a:avLst/>
          </a:prstGeom>
          <a:noFill/>
        </p:spPr>
        <p:txBody>
          <a:bodyPr wrap="none" rtlCol="0">
            <a:spAutoFit/>
          </a:bodyPr>
          <a:lstStyle/>
          <a:p>
            <a:pPr algn="ctr"/>
            <a:r>
              <a:rPr lang="en-US" sz="6600" b="1" dirty="0">
                <a:solidFill>
                  <a:srgbClr val="00B050"/>
                </a:solidFill>
                <a:latin typeface="Century" panose="02040604050505020304" pitchFamily="18" charset="0"/>
                <a:cs typeface="Poppins" pitchFamily="2" charset="77"/>
              </a:rPr>
              <a:t>OUTLINE OF PRESENTATION</a:t>
            </a:r>
          </a:p>
        </p:txBody>
      </p:sp>
      <p:sp>
        <p:nvSpPr>
          <p:cNvPr id="11" name="Freeform 10">
            <a:extLst>
              <a:ext uri="{FF2B5EF4-FFF2-40B4-BE49-F238E27FC236}">
                <a16:creationId xmlns:a16="http://schemas.microsoft.com/office/drawing/2014/main" id="{BA71B04D-C0E9-884F-BA2E-4FC498DF92FB}"/>
              </a:ext>
            </a:extLst>
          </p:cNvPr>
          <p:cNvSpPr/>
          <p:nvPr/>
        </p:nvSpPr>
        <p:spPr>
          <a:xfrm>
            <a:off x="2636273" y="2780527"/>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E45B1086-6CB7-504B-954F-E5D14289A7DD}"/>
              </a:ext>
            </a:extLst>
          </p:cNvPr>
          <p:cNvSpPr/>
          <p:nvPr/>
        </p:nvSpPr>
        <p:spPr>
          <a:xfrm>
            <a:off x="3161883" y="4921197"/>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903F9220-079B-5C4C-95B4-AD33BA460B64}"/>
              </a:ext>
            </a:extLst>
          </p:cNvPr>
          <p:cNvSpPr/>
          <p:nvPr/>
        </p:nvSpPr>
        <p:spPr>
          <a:xfrm>
            <a:off x="3687493" y="6972217"/>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FA66E378-CD6A-0948-B1D4-63D473C9A24B}"/>
              </a:ext>
            </a:extLst>
          </p:cNvPr>
          <p:cNvSpPr/>
          <p:nvPr/>
        </p:nvSpPr>
        <p:spPr>
          <a:xfrm>
            <a:off x="4213103" y="9077024"/>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FEFEDC5D-F461-E540-8755-A6D75893B7A3}"/>
              </a:ext>
            </a:extLst>
          </p:cNvPr>
          <p:cNvSpPr/>
          <p:nvPr/>
        </p:nvSpPr>
        <p:spPr>
          <a:xfrm>
            <a:off x="4738713" y="11128052"/>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3FEAF8F2-BF47-6940-BCE4-FBF88F873C8E}"/>
              </a:ext>
            </a:extLst>
          </p:cNvPr>
          <p:cNvSpPr/>
          <p:nvPr/>
        </p:nvSpPr>
        <p:spPr>
          <a:xfrm flipH="1">
            <a:off x="2636273" y="2780527"/>
            <a:ext cx="668880" cy="1495168"/>
          </a:xfrm>
          <a:prstGeom prst="parallelogram">
            <a:avLst>
              <a:gd name="adj" fmla="val 6699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a:extLst>
              <a:ext uri="{FF2B5EF4-FFF2-40B4-BE49-F238E27FC236}">
                <a16:creationId xmlns:a16="http://schemas.microsoft.com/office/drawing/2014/main" id="{DC53ADDE-229C-5E4A-BF85-96F9F476F56C}"/>
              </a:ext>
            </a:extLst>
          </p:cNvPr>
          <p:cNvSpPr/>
          <p:nvPr/>
        </p:nvSpPr>
        <p:spPr>
          <a:xfrm flipH="1">
            <a:off x="3161883" y="4921197"/>
            <a:ext cx="668880" cy="1495168"/>
          </a:xfrm>
          <a:prstGeom prst="parallelogram">
            <a:avLst>
              <a:gd name="adj" fmla="val 6699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0F1AA4CA-DB89-444F-BDE8-3E047703B57C}"/>
              </a:ext>
            </a:extLst>
          </p:cNvPr>
          <p:cNvSpPr/>
          <p:nvPr/>
        </p:nvSpPr>
        <p:spPr>
          <a:xfrm flipH="1">
            <a:off x="3687493" y="6974983"/>
            <a:ext cx="668880" cy="1495168"/>
          </a:xfrm>
          <a:prstGeom prst="parallelogram">
            <a:avLst>
              <a:gd name="adj" fmla="val 66996"/>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id="{FB378DDF-AD72-5543-AC55-AA663F0D7D77}"/>
              </a:ext>
            </a:extLst>
          </p:cNvPr>
          <p:cNvSpPr/>
          <p:nvPr/>
        </p:nvSpPr>
        <p:spPr>
          <a:xfrm flipH="1">
            <a:off x="4213103" y="9077024"/>
            <a:ext cx="668880" cy="1495168"/>
          </a:xfrm>
          <a:prstGeom prst="parallelogram">
            <a:avLst>
              <a:gd name="adj" fmla="val 66996"/>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5C2F17EE-8538-EA44-BA60-16891DA3B778}"/>
              </a:ext>
            </a:extLst>
          </p:cNvPr>
          <p:cNvSpPr/>
          <p:nvPr/>
        </p:nvSpPr>
        <p:spPr>
          <a:xfrm flipH="1">
            <a:off x="4738713" y="11128052"/>
            <a:ext cx="668880" cy="1495168"/>
          </a:xfrm>
          <a:prstGeom prst="parallelogram">
            <a:avLst>
              <a:gd name="adj" fmla="val 66996"/>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3F4D0A6F-3416-C34C-AE03-B31C2DE2DF83}"/>
              </a:ext>
            </a:extLst>
          </p:cNvPr>
          <p:cNvSpPr/>
          <p:nvPr/>
        </p:nvSpPr>
        <p:spPr>
          <a:xfrm flipH="1">
            <a:off x="19209125" y="2780527"/>
            <a:ext cx="668880" cy="1495168"/>
          </a:xfrm>
          <a:prstGeom prst="parallelogram">
            <a:avLst>
              <a:gd name="adj" fmla="val 6699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45174AFC-D2A7-1E41-8109-57096A5933E7}"/>
              </a:ext>
            </a:extLst>
          </p:cNvPr>
          <p:cNvSpPr/>
          <p:nvPr/>
        </p:nvSpPr>
        <p:spPr>
          <a:xfrm flipH="1">
            <a:off x="19734735" y="4921197"/>
            <a:ext cx="668880" cy="1495168"/>
          </a:xfrm>
          <a:prstGeom prst="parallelogram">
            <a:avLst>
              <a:gd name="adj" fmla="val 6699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AB2BD387-23DF-1741-AA72-EF29EF550292}"/>
              </a:ext>
            </a:extLst>
          </p:cNvPr>
          <p:cNvSpPr/>
          <p:nvPr/>
        </p:nvSpPr>
        <p:spPr>
          <a:xfrm flipH="1">
            <a:off x="20260345" y="6974983"/>
            <a:ext cx="668880" cy="1495168"/>
          </a:xfrm>
          <a:prstGeom prst="parallelogram">
            <a:avLst>
              <a:gd name="adj" fmla="val 66996"/>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7986BA9D-8954-4944-BC9E-ACB21AC4610C}"/>
              </a:ext>
            </a:extLst>
          </p:cNvPr>
          <p:cNvSpPr/>
          <p:nvPr/>
        </p:nvSpPr>
        <p:spPr>
          <a:xfrm flipH="1">
            <a:off x="20785955" y="9077024"/>
            <a:ext cx="668880" cy="1495168"/>
          </a:xfrm>
          <a:prstGeom prst="parallelogram">
            <a:avLst>
              <a:gd name="adj" fmla="val 66996"/>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a:extLst>
              <a:ext uri="{FF2B5EF4-FFF2-40B4-BE49-F238E27FC236}">
                <a16:creationId xmlns:a16="http://schemas.microsoft.com/office/drawing/2014/main" id="{196240F3-DED3-564A-9331-0BA09459AE43}"/>
              </a:ext>
            </a:extLst>
          </p:cNvPr>
          <p:cNvSpPr/>
          <p:nvPr/>
        </p:nvSpPr>
        <p:spPr>
          <a:xfrm flipH="1">
            <a:off x="21311565" y="11128052"/>
            <a:ext cx="668880" cy="1495168"/>
          </a:xfrm>
          <a:prstGeom prst="parallelogram">
            <a:avLst>
              <a:gd name="adj" fmla="val 66996"/>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F9E31A3-E0D8-2A46-8532-3307A3E71066}"/>
              </a:ext>
            </a:extLst>
          </p:cNvPr>
          <p:cNvSpPr txBox="1"/>
          <p:nvPr/>
        </p:nvSpPr>
        <p:spPr>
          <a:xfrm>
            <a:off x="5073153" y="3288624"/>
            <a:ext cx="3161443" cy="707886"/>
          </a:xfrm>
          <a:prstGeom prst="rect">
            <a:avLst/>
          </a:prstGeom>
          <a:noFill/>
        </p:spPr>
        <p:txBody>
          <a:bodyPr wrap="none" rtlCol="0" anchor="ctr" anchorCtr="0">
            <a:spAutoFit/>
          </a:bodyPr>
          <a:lstStyle/>
          <a:p>
            <a:r>
              <a:rPr lang="en-US" sz="4000" b="1" dirty="0">
                <a:solidFill>
                  <a:schemeClr val="bg1"/>
                </a:solidFill>
                <a:latin typeface="Century" panose="02040604050505020304" pitchFamily="18" charset="0"/>
              </a:rPr>
              <a:t>Introduction</a:t>
            </a:r>
          </a:p>
        </p:txBody>
      </p:sp>
      <p:sp>
        <p:nvSpPr>
          <p:cNvPr id="40" name="TextBox 39">
            <a:extLst>
              <a:ext uri="{FF2B5EF4-FFF2-40B4-BE49-F238E27FC236}">
                <a16:creationId xmlns:a16="http://schemas.microsoft.com/office/drawing/2014/main" id="{E049CCE1-CBFA-CB43-973E-3BC10AACBA54}"/>
              </a:ext>
            </a:extLst>
          </p:cNvPr>
          <p:cNvSpPr txBox="1"/>
          <p:nvPr/>
        </p:nvSpPr>
        <p:spPr>
          <a:xfrm>
            <a:off x="5355748" y="5314836"/>
            <a:ext cx="11368818" cy="707886"/>
          </a:xfrm>
          <a:prstGeom prst="rect">
            <a:avLst/>
          </a:prstGeom>
          <a:noFill/>
        </p:spPr>
        <p:txBody>
          <a:bodyPr wrap="none" rtlCol="0" anchor="ctr" anchorCtr="0">
            <a:spAutoFit/>
          </a:bodyPr>
          <a:lstStyle>
            <a:defPPr>
              <a:defRPr lang="en-US"/>
            </a:defPPr>
            <a:lvl1pPr>
              <a:defRPr b="1">
                <a:solidFill>
                  <a:schemeClr val="bg1"/>
                </a:solidFill>
                <a:latin typeface="Century" panose="02040604050505020304" pitchFamily="18" charset="0"/>
                <a:ea typeface="League Spartan" charset="0"/>
                <a:cs typeface="Poppins" pitchFamily="2" charset="77"/>
              </a:defRPr>
            </a:lvl1pPr>
          </a:lstStyle>
          <a:p>
            <a:r>
              <a:rPr lang="en-US" sz="4000" dirty="0"/>
              <a:t>Money Laundering and its Predicate Offences</a:t>
            </a:r>
          </a:p>
        </p:txBody>
      </p:sp>
      <p:sp>
        <p:nvSpPr>
          <p:cNvPr id="48" name="TextBox 47">
            <a:extLst>
              <a:ext uri="{FF2B5EF4-FFF2-40B4-BE49-F238E27FC236}">
                <a16:creationId xmlns:a16="http://schemas.microsoft.com/office/drawing/2014/main" id="{FF7BAA39-DF99-F340-B398-AF42351E61A1}"/>
              </a:ext>
            </a:extLst>
          </p:cNvPr>
          <p:cNvSpPr txBox="1"/>
          <p:nvPr/>
        </p:nvSpPr>
        <p:spPr>
          <a:xfrm>
            <a:off x="17924125" y="3020281"/>
            <a:ext cx="974947" cy="1015663"/>
          </a:xfrm>
          <a:prstGeom prst="rect">
            <a:avLst/>
          </a:prstGeom>
          <a:noFill/>
        </p:spPr>
        <p:txBody>
          <a:bodyPr wrap="none" rtlCol="0" anchor="ctr" anchorCtr="0">
            <a:spAutoFit/>
          </a:bodyPr>
          <a:lstStyle/>
          <a:p>
            <a:pPr algn="r"/>
            <a:r>
              <a:rPr lang="en-US" sz="6000" b="1" dirty="0">
                <a:solidFill>
                  <a:schemeClr val="bg1"/>
                </a:solidFill>
                <a:latin typeface="Poppins" pitchFamily="2" charset="77"/>
                <a:ea typeface="League Spartan" charset="0"/>
                <a:cs typeface="Poppins" pitchFamily="2" charset="77"/>
              </a:rPr>
              <a:t>01</a:t>
            </a:r>
          </a:p>
        </p:txBody>
      </p:sp>
      <p:sp>
        <p:nvSpPr>
          <p:cNvPr id="49" name="TextBox 48">
            <a:extLst>
              <a:ext uri="{FF2B5EF4-FFF2-40B4-BE49-F238E27FC236}">
                <a16:creationId xmlns:a16="http://schemas.microsoft.com/office/drawing/2014/main" id="{C1F848EB-3979-0242-9642-684FEEDC29F8}"/>
              </a:ext>
            </a:extLst>
          </p:cNvPr>
          <p:cNvSpPr txBox="1"/>
          <p:nvPr/>
        </p:nvSpPr>
        <p:spPr>
          <a:xfrm>
            <a:off x="18298663" y="5160948"/>
            <a:ext cx="1125629" cy="1015663"/>
          </a:xfrm>
          <a:prstGeom prst="rect">
            <a:avLst/>
          </a:prstGeom>
          <a:noFill/>
        </p:spPr>
        <p:txBody>
          <a:bodyPr wrap="none" rtlCol="0" anchor="ctr" anchorCtr="0">
            <a:spAutoFit/>
          </a:bodyPr>
          <a:lstStyle/>
          <a:p>
            <a:pPr algn="r"/>
            <a:r>
              <a:rPr lang="en-US" sz="6000" b="1" dirty="0">
                <a:solidFill>
                  <a:schemeClr val="bg1"/>
                </a:solidFill>
                <a:latin typeface="Poppins" pitchFamily="2" charset="77"/>
                <a:ea typeface="League Spartan" charset="0"/>
                <a:cs typeface="Poppins" pitchFamily="2" charset="77"/>
              </a:rPr>
              <a:t>02</a:t>
            </a:r>
          </a:p>
        </p:txBody>
      </p:sp>
      <p:sp>
        <p:nvSpPr>
          <p:cNvPr id="50" name="TextBox 49">
            <a:extLst>
              <a:ext uri="{FF2B5EF4-FFF2-40B4-BE49-F238E27FC236}">
                <a16:creationId xmlns:a16="http://schemas.microsoft.com/office/drawing/2014/main" id="{763EB678-5EE0-8941-AF03-F10A19DFD0D6}"/>
              </a:ext>
            </a:extLst>
          </p:cNvPr>
          <p:cNvSpPr txBox="1"/>
          <p:nvPr/>
        </p:nvSpPr>
        <p:spPr>
          <a:xfrm>
            <a:off x="18798235" y="7211970"/>
            <a:ext cx="1151277" cy="1015663"/>
          </a:xfrm>
          <a:prstGeom prst="rect">
            <a:avLst/>
          </a:prstGeom>
          <a:noFill/>
        </p:spPr>
        <p:txBody>
          <a:bodyPr wrap="none" rtlCol="0" anchor="ctr" anchorCtr="0">
            <a:spAutoFit/>
          </a:bodyPr>
          <a:lstStyle/>
          <a:p>
            <a:pPr algn="r"/>
            <a:r>
              <a:rPr lang="en-US" sz="6000" b="1" dirty="0">
                <a:solidFill>
                  <a:schemeClr val="bg1"/>
                </a:solidFill>
                <a:latin typeface="Poppins" pitchFamily="2" charset="77"/>
                <a:ea typeface="League Spartan" charset="0"/>
                <a:cs typeface="Poppins" pitchFamily="2" charset="77"/>
              </a:rPr>
              <a:t>03</a:t>
            </a:r>
          </a:p>
        </p:txBody>
      </p:sp>
      <p:sp>
        <p:nvSpPr>
          <p:cNvPr id="51" name="TextBox 50">
            <a:extLst>
              <a:ext uri="{FF2B5EF4-FFF2-40B4-BE49-F238E27FC236}">
                <a16:creationId xmlns:a16="http://schemas.microsoft.com/office/drawing/2014/main" id="{7AD742E0-DC32-2A47-A286-E46248F564A1}"/>
              </a:ext>
            </a:extLst>
          </p:cNvPr>
          <p:cNvSpPr txBox="1"/>
          <p:nvPr/>
        </p:nvSpPr>
        <p:spPr>
          <a:xfrm>
            <a:off x="19267349" y="9316775"/>
            <a:ext cx="1207383" cy="1015663"/>
          </a:xfrm>
          <a:prstGeom prst="rect">
            <a:avLst/>
          </a:prstGeom>
          <a:noFill/>
        </p:spPr>
        <p:txBody>
          <a:bodyPr wrap="none" rtlCol="0" anchor="ctr" anchorCtr="0">
            <a:spAutoFit/>
          </a:bodyPr>
          <a:lstStyle/>
          <a:p>
            <a:pPr algn="r"/>
            <a:r>
              <a:rPr lang="en-US" sz="6000" b="1" dirty="0">
                <a:solidFill>
                  <a:schemeClr val="bg1"/>
                </a:solidFill>
                <a:latin typeface="Poppins" pitchFamily="2" charset="77"/>
                <a:ea typeface="League Spartan" charset="0"/>
                <a:cs typeface="Poppins" pitchFamily="2" charset="77"/>
              </a:rPr>
              <a:t>04</a:t>
            </a:r>
          </a:p>
        </p:txBody>
      </p:sp>
      <p:sp>
        <p:nvSpPr>
          <p:cNvPr id="52" name="TextBox 51">
            <a:extLst>
              <a:ext uri="{FF2B5EF4-FFF2-40B4-BE49-F238E27FC236}">
                <a16:creationId xmlns:a16="http://schemas.microsoft.com/office/drawing/2014/main" id="{511AF586-9FD7-3F49-99D3-3B5DE967E714}"/>
              </a:ext>
            </a:extLst>
          </p:cNvPr>
          <p:cNvSpPr txBox="1"/>
          <p:nvPr/>
        </p:nvSpPr>
        <p:spPr>
          <a:xfrm>
            <a:off x="19813409" y="11367805"/>
            <a:ext cx="1186543" cy="1015663"/>
          </a:xfrm>
          <a:prstGeom prst="rect">
            <a:avLst/>
          </a:prstGeom>
          <a:noFill/>
        </p:spPr>
        <p:txBody>
          <a:bodyPr wrap="none" rtlCol="0" anchor="ctr" anchorCtr="0">
            <a:spAutoFit/>
          </a:bodyPr>
          <a:lstStyle/>
          <a:p>
            <a:pPr algn="r"/>
            <a:r>
              <a:rPr lang="en-US" sz="6000" b="1" dirty="0">
                <a:solidFill>
                  <a:schemeClr val="bg1"/>
                </a:solidFill>
                <a:latin typeface="Poppins" pitchFamily="2" charset="77"/>
                <a:ea typeface="League Spartan" charset="0"/>
                <a:cs typeface="Poppins" pitchFamily="2" charset="77"/>
              </a:rPr>
              <a:t>05</a:t>
            </a:r>
          </a:p>
        </p:txBody>
      </p:sp>
      <p:sp>
        <p:nvSpPr>
          <p:cNvPr id="41" name="TextBox 40">
            <a:extLst>
              <a:ext uri="{FF2B5EF4-FFF2-40B4-BE49-F238E27FC236}">
                <a16:creationId xmlns:a16="http://schemas.microsoft.com/office/drawing/2014/main" id="{50B775E3-C60C-4E83-B797-FFA801B2BC65}"/>
              </a:ext>
            </a:extLst>
          </p:cNvPr>
          <p:cNvSpPr txBox="1"/>
          <p:nvPr/>
        </p:nvSpPr>
        <p:spPr>
          <a:xfrm>
            <a:off x="5433648" y="7476635"/>
            <a:ext cx="12731370" cy="707886"/>
          </a:xfrm>
          <a:prstGeom prst="rect">
            <a:avLst/>
          </a:prstGeom>
          <a:noFill/>
        </p:spPr>
        <p:txBody>
          <a:bodyPr wrap="none" rtlCol="0" anchor="ctr" anchorCtr="0">
            <a:spAutoFit/>
          </a:bodyPr>
          <a:lstStyle>
            <a:defPPr>
              <a:defRPr lang="en-US"/>
            </a:defPPr>
            <a:lvl1pPr>
              <a:defRPr b="1">
                <a:solidFill>
                  <a:schemeClr val="bg1"/>
                </a:solidFill>
                <a:latin typeface="Century" panose="02040604050505020304" pitchFamily="18" charset="0"/>
                <a:ea typeface="League Spartan" charset="0"/>
                <a:cs typeface="Poppins" pitchFamily="2" charset="77"/>
              </a:defRPr>
            </a:lvl1pPr>
          </a:lstStyle>
          <a:p>
            <a:r>
              <a:rPr lang="en-US" sz="4000" dirty="0"/>
              <a:t>Effect of Money Laundering on the Financial System</a:t>
            </a:r>
          </a:p>
        </p:txBody>
      </p:sp>
      <p:sp>
        <p:nvSpPr>
          <p:cNvPr id="54" name="TextBox 53">
            <a:extLst>
              <a:ext uri="{FF2B5EF4-FFF2-40B4-BE49-F238E27FC236}">
                <a16:creationId xmlns:a16="http://schemas.microsoft.com/office/drawing/2014/main" id="{66F34D47-A516-4E3E-B927-BED6309D5FD5}"/>
              </a:ext>
            </a:extLst>
          </p:cNvPr>
          <p:cNvSpPr txBox="1"/>
          <p:nvPr/>
        </p:nvSpPr>
        <p:spPr>
          <a:xfrm>
            <a:off x="6186011" y="9190434"/>
            <a:ext cx="12770304" cy="1323439"/>
          </a:xfrm>
          <a:prstGeom prst="rect">
            <a:avLst/>
          </a:prstGeom>
          <a:noFill/>
        </p:spPr>
        <p:txBody>
          <a:bodyPr wrap="square" rtlCol="0" anchor="ctr" anchorCtr="0">
            <a:spAutoFit/>
          </a:bodyPr>
          <a:lstStyle>
            <a:defPPr>
              <a:defRPr lang="en-US"/>
            </a:defPPr>
            <a:lvl1pPr>
              <a:defRPr b="1">
                <a:solidFill>
                  <a:schemeClr val="bg1"/>
                </a:solidFill>
                <a:latin typeface="Century" panose="02040604050505020304" pitchFamily="18" charset="0"/>
                <a:ea typeface="League Spartan" charset="0"/>
                <a:cs typeface="Poppins" pitchFamily="2" charset="77"/>
              </a:defRPr>
            </a:lvl1pPr>
          </a:lstStyle>
          <a:p>
            <a:r>
              <a:rPr lang="en-US" sz="4000" dirty="0"/>
              <a:t>How to reduce the effects of Money Laundering on the Financial System</a:t>
            </a:r>
          </a:p>
        </p:txBody>
      </p:sp>
      <p:sp>
        <p:nvSpPr>
          <p:cNvPr id="55" name="TextBox 54">
            <a:extLst>
              <a:ext uri="{FF2B5EF4-FFF2-40B4-BE49-F238E27FC236}">
                <a16:creationId xmlns:a16="http://schemas.microsoft.com/office/drawing/2014/main" id="{3CCC6DC1-7D16-4D64-A9F4-C4061FB91C01}"/>
              </a:ext>
            </a:extLst>
          </p:cNvPr>
          <p:cNvSpPr txBox="1"/>
          <p:nvPr/>
        </p:nvSpPr>
        <p:spPr>
          <a:xfrm>
            <a:off x="6622415" y="11592547"/>
            <a:ext cx="8561959" cy="707886"/>
          </a:xfrm>
          <a:prstGeom prst="rect">
            <a:avLst/>
          </a:prstGeom>
          <a:noFill/>
        </p:spPr>
        <p:txBody>
          <a:bodyPr wrap="none" rtlCol="0" anchor="ctr" anchorCtr="0">
            <a:spAutoFit/>
          </a:bodyPr>
          <a:lstStyle>
            <a:defPPr>
              <a:defRPr lang="en-US"/>
            </a:defPPr>
            <a:lvl1pPr>
              <a:defRPr sz="4800" b="1">
                <a:solidFill>
                  <a:schemeClr val="bg1"/>
                </a:solidFill>
                <a:latin typeface="Century" panose="02040604050505020304" pitchFamily="18" charset="0"/>
                <a:ea typeface="League Spartan" charset="0"/>
                <a:cs typeface="Poppins" pitchFamily="2" charset="77"/>
              </a:defRPr>
            </a:lvl1pPr>
          </a:lstStyle>
          <a:p>
            <a:r>
              <a:rPr lang="en-US" sz="4000" dirty="0"/>
              <a:t>Conclusions and Recommendations</a:t>
            </a:r>
          </a:p>
        </p:txBody>
      </p:sp>
      <p:pic>
        <p:nvPicPr>
          <p:cNvPr id="56" name="Picture 55">
            <a:extLst>
              <a:ext uri="{FF2B5EF4-FFF2-40B4-BE49-F238E27FC236}">
                <a16:creationId xmlns:a16="http://schemas.microsoft.com/office/drawing/2014/main" id="{1272DFC5-1C5A-4EF6-8244-C3E1DCDED1A1}"/>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38320" y="3023862"/>
            <a:ext cx="984885" cy="1172845"/>
          </a:xfrm>
          <a:prstGeom prst="rect">
            <a:avLst/>
          </a:prstGeom>
          <a:noFill/>
          <a:ln>
            <a:noFill/>
          </a:ln>
          <a:effectLst>
            <a:softEdge rad="127000"/>
          </a:effectLst>
        </p:spPr>
      </p:pic>
      <p:pic>
        <p:nvPicPr>
          <p:cNvPr id="57" name="Picture 56">
            <a:extLst>
              <a:ext uri="{FF2B5EF4-FFF2-40B4-BE49-F238E27FC236}">
                <a16:creationId xmlns:a16="http://schemas.microsoft.com/office/drawing/2014/main" id="{DC5E837B-3159-4026-8837-44D79D5E6A52}"/>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30763" y="5160948"/>
            <a:ext cx="984885" cy="1172845"/>
          </a:xfrm>
          <a:prstGeom prst="rect">
            <a:avLst/>
          </a:prstGeom>
          <a:noFill/>
          <a:ln>
            <a:noFill/>
          </a:ln>
          <a:effectLst>
            <a:softEdge rad="127000"/>
          </a:effectLst>
        </p:spPr>
      </p:pic>
      <p:pic>
        <p:nvPicPr>
          <p:cNvPr id="58" name="Picture 57">
            <a:extLst>
              <a:ext uri="{FF2B5EF4-FFF2-40B4-BE49-F238E27FC236}">
                <a16:creationId xmlns:a16="http://schemas.microsoft.com/office/drawing/2014/main" id="{E1BB71DC-3D8E-43AE-9AE9-0AECC4043278}"/>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89540" y="7297306"/>
            <a:ext cx="984885" cy="1172845"/>
          </a:xfrm>
          <a:prstGeom prst="rect">
            <a:avLst/>
          </a:prstGeom>
          <a:noFill/>
          <a:ln>
            <a:noFill/>
          </a:ln>
          <a:effectLst>
            <a:softEdge rad="127000"/>
          </a:effectLst>
        </p:spPr>
      </p:pic>
      <p:pic>
        <p:nvPicPr>
          <p:cNvPr id="59" name="Picture 58">
            <a:extLst>
              <a:ext uri="{FF2B5EF4-FFF2-40B4-BE49-F238E27FC236}">
                <a16:creationId xmlns:a16="http://schemas.microsoft.com/office/drawing/2014/main" id="{2525135E-DFEA-4DAE-848D-48EBAB82BA71}"/>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63306" y="9399347"/>
            <a:ext cx="984885" cy="1172845"/>
          </a:xfrm>
          <a:prstGeom prst="rect">
            <a:avLst/>
          </a:prstGeom>
          <a:noFill/>
          <a:ln>
            <a:noFill/>
          </a:ln>
          <a:effectLst>
            <a:softEdge rad="127000"/>
          </a:effectLst>
        </p:spPr>
      </p:pic>
      <p:pic>
        <p:nvPicPr>
          <p:cNvPr id="60" name="Picture 59">
            <a:extLst>
              <a:ext uri="{FF2B5EF4-FFF2-40B4-BE49-F238E27FC236}">
                <a16:creationId xmlns:a16="http://schemas.microsoft.com/office/drawing/2014/main" id="{408C7C57-C51C-4ABA-B152-0C6CF0AE3216}"/>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07593" y="11367805"/>
            <a:ext cx="984885" cy="1172845"/>
          </a:xfrm>
          <a:prstGeom prst="rect">
            <a:avLst/>
          </a:prstGeom>
          <a:noFill/>
          <a:ln>
            <a:noFill/>
          </a:ln>
          <a:effectLst>
            <a:softEdge rad="127000"/>
          </a:effectLst>
        </p:spPr>
      </p:pic>
      <p:sp>
        <p:nvSpPr>
          <p:cNvPr id="33" name="Rectangle 32">
            <a:extLst>
              <a:ext uri="{FF2B5EF4-FFF2-40B4-BE49-F238E27FC236}">
                <a16:creationId xmlns:a16="http://schemas.microsoft.com/office/drawing/2014/main" id="{F4BCB92E-7B40-4434-9212-A4BABA8F1CA8}"/>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4" name="Rectangle 33">
            <a:extLst>
              <a:ext uri="{FF2B5EF4-FFF2-40B4-BE49-F238E27FC236}">
                <a16:creationId xmlns:a16="http://schemas.microsoft.com/office/drawing/2014/main" id="{8CF33BE6-A0A9-4FE8-9828-1AE4AE83CFE8}"/>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6" name="Rectangle 35">
            <a:extLst>
              <a:ext uri="{FF2B5EF4-FFF2-40B4-BE49-F238E27FC236}">
                <a16:creationId xmlns:a16="http://schemas.microsoft.com/office/drawing/2014/main" id="{E91226A6-13AD-4699-AC5F-F58C3D469C6F}"/>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7" name="Picture 36">
            <a:extLst>
              <a:ext uri="{FF2B5EF4-FFF2-40B4-BE49-F238E27FC236}">
                <a16:creationId xmlns:a16="http://schemas.microsoft.com/office/drawing/2014/main" id="{D26636E7-254F-4188-961E-090644B16582}"/>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38" name="Picture 37">
            <a:extLst>
              <a:ext uri="{FF2B5EF4-FFF2-40B4-BE49-F238E27FC236}">
                <a16:creationId xmlns:a16="http://schemas.microsoft.com/office/drawing/2014/main" id="{C5AF595B-4E54-46B5-B3D2-49DE9F599391}"/>
              </a:ext>
            </a:extLst>
          </p:cNvPr>
          <p:cNvPicPr>
            <a:picLocks noChangeAspect="1"/>
          </p:cNvPicPr>
          <p:nvPr/>
        </p:nvPicPr>
        <p:blipFill>
          <a:blip r:embed="rId4"/>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42" name="TextBox 41">
            <a:extLst>
              <a:ext uri="{FF2B5EF4-FFF2-40B4-BE49-F238E27FC236}">
                <a16:creationId xmlns:a16="http://schemas.microsoft.com/office/drawing/2014/main" id="{066E54FC-E660-4F4F-B702-A0FB5D9E6B35}"/>
              </a:ext>
            </a:extLst>
          </p:cNvPr>
          <p:cNvSpPr txBox="1"/>
          <p:nvPr/>
        </p:nvSpPr>
        <p:spPr>
          <a:xfrm>
            <a:off x="0" y="12841173"/>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40158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0" fill="hold"/>
                                        <p:tgtEl>
                                          <p:spTgt spid="42"/>
                                        </p:tgtEl>
                                        <p:attrNameLst>
                                          <p:attrName>ppt_x</p:attrName>
                                        </p:attrNameLst>
                                      </p:cBhvr>
                                      <p:tavLst>
                                        <p:tav tm="0">
                                          <p:val>
                                            <p:strVal val="1+#ppt_w/2"/>
                                          </p:val>
                                        </p:tav>
                                        <p:tav tm="100000">
                                          <p:val>
                                            <p:strVal val="#ppt_x"/>
                                          </p:val>
                                        </p:tav>
                                      </p:tavLst>
                                    </p:anim>
                                    <p:anim calcmode="lin" valueType="num">
                                      <p:cBhvr additive="base">
                                        <p:cTn id="8" dur="10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0418929-069C-47AB-9AF1-FB383B60F355}"/>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382312" y="11614541"/>
            <a:ext cx="1750676" cy="1904235"/>
          </a:xfrm>
          <a:prstGeom prst="rect">
            <a:avLst/>
          </a:prstGeom>
          <a:noFill/>
          <a:ln>
            <a:noFill/>
          </a:ln>
        </p:spPr>
      </p:pic>
      <p:sp>
        <p:nvSpPr>
          <p:cNvPr id="35" name="TextBox 34">
            <a:extLst>
              <a:ext uri="{FF2B5EF4-FFF2-40B4-BE49-F238E27FC236}">
                <a16:creationId xmlns:a16="http://schemas.microsoft.com/office/drawing/2014/main" id="{AEDD53C2-5570-44FE-BC61-861A475308ED}"/>
              </a:ext>
            </a:extLst>
          </p:cNvPr>
          <p:cNvSpPr txBox="1"/>
          <p:nvPr/>
        </p:nvSpPr>
        <p:spPr>
          <a:xfrm>
            <a:off x="2474254" y="545862"/>
            <a:ext cx="17104658" cy="1107996"/>
          </a:xfrm>
          <a:prstGeom prst="rect">
            <a:avLst/>
          </a:prstGeom>
          <a:noFill/>
        </p:spPr>
        <p:txBody>
          <a:bodyPr wrap="square" rtlCol="0">
            <a:spAutoFit/>
          </a:bodyPr>
          <a:lstStyle/>
          <a:p>
            <a:r>
              <a:rPr lang="en-US" sz="6600" b="1" dirty="0">
                <a:solidFill>
                  <a:srgbClr val="006600"/>
                </a:solidFill>
                <a:latin typeface="Century" panose="02040604050505020304" pitchFamily="18" charset="0"/>
                <a:cs typeface="Poppins" pitchFamily="2" charset="77"/>
              </a:rPr>
              <a:t>Introduction</a:t>
            </a:r>
          </a:p>
        </p:txBody>
      </p:sp>
      <p:graphicFrame>
        <p:nvGraphicFramePr>
          <p:cNvPr id="5" name="Diagram 4">
            <a:extLst>
              <a:ext uri="{FF2B5EF4-FFF2-40B4-BE49-F238E27FC236}">
                <a16:creationId xmlns:a16="http://schemas.microsoft.com/office/drawing/2014/main" id="{B3DE6E24-0EF3-4CAF-8DBF-E1CAE5187213}"/>
              </a:ext>
            </a:extLst>
          </p:cNvPr>
          <p:cNvGraphicFramePr/>
          <p:nvPr>
            <p:extLst>
              <p:ext uri="{D42A27DB-BD31-4B8C-83A1-F6EECF244321}">
                <p14:modId xmlns:p14="http://schemas.microsoft.com/office/powerpoint/2010/main" val="3926074177"/>
              </p:ext>
            </p:extLst>
          </p:nvPr>
        </p:nvGraphicFramePr>
        <p:xfrm>
          <a:off x="2474253" y="1833007"/>
          <a:ext cx="14200099" cy="11111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AFDE461E-94DB-47DD-9748-F717320EB364}"/>
              </a:ext>
            </a:extLst>
          </p:cNvPr>
          <p:cNvPicPr>
            <a:picLocks noChangeAspect="1"/>
          </p:cNvPicPr>
          <p:nvPr/>
        </p:nvPicPr>
        <p:blipFill>
          <a:blip r:embed="rId8"/>
          <a:stretch>
            <a:fillRect/>
          </a:stretch>
        </p:blipFill>
        <p:spPr>
          <a:xfrm>
            <a:off x="16907435" y="1851916"/>
            <a:ext cx="5474878" cy="2684225"/>
          </a:xfrm>
          <a:prstGeom prst="rect">
            <a:avLst/>
          </a:prstGeom>
        </p:spPr>
      </p:pic>
      <p:pic>
        <p:nvPicPr>
          <p:cNvPr id="10" name="Picture 9">
            <a:extLst>
              <a:ext uri="{FF2B5EF4-FFF2-40B4-BE49-F238E27FC236}">
                <a16:creationId xmlns:a16="http://schemas.microsoft.com/office/drawing/2014/main" id="{ED35D5C5-338B-460A-AC85-AA384088612E}"/>
              </a:ext>
            </a:extLst>
          </p:cNvPr>
          <p:cNvPicPr>
            <a:picLocks noChangeAspect="1"/>
          </p:cNvPicPr>
          <p:nvPr/>
        </p:nvPicPr>
        <p:blipFill>
          <a:blip r:embed="rId9"/>
          <a:stretch>
            <a:fillRect/>
          </a:stretch>
        </p:blipFill>
        <p:spPr>
          <a:xfrm>
            <a:off x="16895615" y="4663303"/>
            <a:ext cx="5474877" cy="2397313"/>
          </a:xfrm>
          <a:prstGeom prst="rect">
            <a:avLst/>
          </a:prstGeom>
        </p:spPr>
      </p:pic>
      <p:pic>
        <p:nvPicPr>
          <p:cNvPr id="16" name="Picture 15">
            <a:extLst>
              <a:ext uri="{FF2B5EF4-FFF2-40B4-BE49-F238E27FC236}">
                <a16:creationId xmlns:a16="http://schemas.microsoft.com/office/drawing/2014/main" id="{05D5C1E0-37DF-4DCA-851D-0CCDB8EEC3CB}"/>
              </a:ext>
            </a:extLst>
          </p:cNvPr>
          <p:cNvPicPr>
            <a:picLocks noChangeAspect="1"/>
          </p:cNvPicPr>
          <p:nvPr/>
        </p:nvPicPr>
        <p:blipFill>
          <a:blip r:embed="rId10"/>
          <a:stretch>
            <a:fillRect/>
          </a:stretch>
        </p:blipFill>
        <p:spPr>
          <a:xfrm>
            <a:off x="16939000" y="8164304"/>
            <a:ext cx="5456284" cy="3811513"/>
          </a:xfrm>
          <a:prstGeom prst="rect">
            <a:avLst/>
          </a:prstGeom>
        </p:spPr>
      </p:pic>
      <p:sp>
        <p:nvSpPr>
          <p:cNvPr id="8" name="Rectangle 7">
            <a:extLst>
              <a:ext uri="{FF2B5EF4-FFF2-40B4-BE49-F238E27FC236}">
                <a16:creationId xmlns:a16="http://schemas.microsoft.com/office/drawing/2014/main" id="{B2546587-4031-4BE4-91B6-98DFAF9D222C}"/>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9CD2DF06-3861-4F75-A45F-510F8757AC4F}"/>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Rectangle 10">
            <a:extLst>
              <a:ext uri="{FF2B5EF4-FFF2-40B4-BE49-F238E27FC236}">
                <a16:creationId xmlns:a16="http://schemas.microsoft.com/office/drawing/2014/main" id="{D26111A5-39CD-48A1-BE17-A030EF7079BA}"/>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2" name="Picture 11">
            <a:extLst>
              <a:ext uri="{FF2B5EF4-FFF2-40B4-BE49-F238E27FC236}">
                <a16:creationId xmlns:a16="http://schemas.microsoft.com/office/drawing/2014/main" id="{D4F0D382-4986-4DD8-A46A-344747B76D2D}"/>
              </a:ext>
            </a:extLst>
          </p:cNvPr>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13" name="Picture 12">
            <a:extLst>
              <a:ext uri="{FF2B5EF4-FFF2-40B4-BE49-F238E27FC236}">
                <a16:creationId xmlns:a16="http://schemas.microsoft.com/office/drawing/2014/main" id="{C7018B26-BF49-4105-A0AC-4A12B444D7F0}"/>
              </a:ext>
            </a:extLst>
          </p:cNvPr>
          <p:cNvPicPr>
            <a:picLocks noChangeAspect="1"/>
          </p:cNvPicPr>
          <p:nvPr/>
        </p:nvPicPr>
        <p:blipFill>
          <a:blip r:embed="rId12"/>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14" name="TextBox 13">
            <a:extLst>
              <a:ext uri="{FF2B5EF4-FFF2-40B4-BE49-F238E27FC236}">
                <a16:creationId xmlns:a16="http://schemas.microsoft.com/office/drawing/2014/main" id="{F2580D2F-E012-4E8A-A831-718FE4CF1C87}"/>
              </a:ext>
            </a:extLst>
          </p:cNvPr>
          <p:cNvSpPr txBox="1"/>
          <p:nvPr/>
        </p:nvSpPr>
        <p:spPr>
          <a:xfrm>
            <a:off x="0" y="12805316"/>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361249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0" fill="hold"/>
                                        <p:tgtEl>
                                          <p:spTgt spid="14"/>
                                        </p:tgtEl>
                                        <p:attrNameLst>
                                          <p:attrName>ppt_x</p:attrName>
                                        </p:attrNameLst>
                                      </p:cBhvr>
                                      <p:tavLst>
                                        <p:tav tm="0">
                                          <p:val>
                                            <p:strVal val="1+#ppt_w/2"/>
                                          </p:val>
                                        </p:tav>
                                        <p:tav tm="100000">
                                          <p:val>
                                            <p:strVal val="#ppt_x"/>
                                          </p:val>
                                        </p:tav>
                                      </p:tavLst>
                                    </p:anim>
                                    <p:anim calcmode="lin" valueType="num">
                                      <p:cBhvr additive="base">
                                        <p:cTn id="8" dur="1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EDD53C2-5570-44FE-BC61-861A475308ED}"/>
              </a:ext>
            </a:extLst>
          </p:cNvPr>
          <p:cNvSpPr txBox="1"/>
          <p:nvPr/>
        </p:nvSpPr>
        <p:spPr>
          <a:xfrm>
            <a:off x="2384612" y="743920"/>
            <a:ext cx="17929411" cy="1107996"/>
          </a:xfrm>
          <a:prstGeom prst="rect">
            <a:avLst/>
          </a:prstGeom>
          <a:noFill/>
        </p:spPr>
        <p:txBody>
          <a:bodyPr wrap="square" rtlCol="0">
            <a:spAutoFit/>
          </a:bodyPr>
          <a:lstStyle/>
          <a:p>
            <a:r>
              <a:rPr lang="en-US" sz="6600" b="1" dirty="0">
                <a:solidFill>
                  <a:srgbClr val="006600"/>
                </a:solidFill>
                <a:latin typeface="Century" panose="02040604050505020304" pitchFamily="18" charset="0"/>
                <a:cs typeface="Poppins" pitchFamily="2" charset="77"/>
              </a:rPr>
              <a:t>Introduction</a:t>
            </a:r>
          </a:p>
        </p:txBody>
      </p:sp>
      <p:graphicFrame>
        <p:nvGraphicFramePr>
          <p:cNvPr id="5" name="Diagram 4">
            <a:extLst>
              <a:ext uri="{FF2B5EF4-FFF2-40B4-BE49-F238E27FC236}">
                <a16:creationId xmlns:a16="http://schemas.microsoft.com/office/drawing/2014/main" id="{B3DE6E24-0EF3-4CAF-8DBF-E1CAE5187213}"/>
              </a:ext>
            </a:extLst>
          </p:cNvPr>
          <p:cNvGraphicFramePr/>
          <p:nvPr>
            <p:extLst>
              <p:ext uri="{D42A27DB-BD31-4B8C-83A1-F6EECF244321}">
                <p14:modId xmlns:p14="http://schemas.microsoft.com/office/powerpoint/2010/main" val="1559889384"/>
              </p:ext>
            </p:extLst>
          </p:nvPr>
        </p:nvGraphicFramePr>
        <p:xfrm>
          <a:off x="2384612" y="1851916"/>
          <a:ext cx="14020801" cy="11102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E0D1134-64B7-4BCE-A586-2F080AD1035E}"/>
              </a:ext>
            </a:extLst>
          </p:cNvPr>
          <p:cNvPicPr>
            <a:picLocks noChangeAspect="1"/>
          </p:cNvPicPr>
          <p:nvPr/>
        </p:nvPicPr>
        <p:blipFill>
          <a:blip r:embed="rId7"/>
          <a:stretch>
            <a:fillRect/>
          </a:stretch>
        </p:blipFill>
        <p:spPr>
          <a:xfrm>
            <a:off x="16907435" y="1843169"/>
            <a:ext cx="6436659" cy="4557631"/>
          </a:xfrm>
          <a:prstGeom prst="rect">
            <a:avLst/>
          </a:prstGeom>
        </p:spPr>
      </p:pic>
      <p:pic>
        <p:nvPicPr>
          <p:cNvPr id="6" name="Picture 5">
            <a:extLst>
              <a:ext uri="{FF2B5EF4-FFF2-40B4-BE49-F238E27FC236}">
                <a16:creationId xmlns:a16="http://schemas.microsoft.com/office/drawing/2014/main" id="{2C11D9ED-E9E9-4570-BEC3-8D15DAB65FA9}"/>
              </a:ext>
            </a:extLst>
          </p:cNvPr>
          <p:cNvPicPr>
            <a:picLocks noChangeAspect="1"/>
          </p:cNvPicPr>
          <p:nvPr/>
        </p:nvPicPr>
        <p:blipFill>
          <a:blip r:embed="rId8"/>
          <a:stretch>
            <a:fillRect/>
          </a:stretch>
        </p:blipFill>
        <p:spPr>
          <a:xfrm>
            <a:off x="16907434" y="7722007"/>
            <a:ext cx="6153273" cy="4147263"/>
          </a:xfrm>
          <a:prstGeom prst="rect">
            <a:avLst/>
          </a:prstGeom>
        </p:spPr>
      </p:pic>
      <p:sp>
        <p:nvSpPr>
          <p:cNvPr id="7" name="Rectangle 6">
            <a:extLst>
              <a:ext uri="{FF2B5EF4-FFF2-40B4-BE49-F238E27FC236}">
                <a16:creationId xmlns:a16="http://schemas.microsoft.com/office/drawing/2014/main" id="{93EF394E-91C7-409E-B9A7-9F6C8359233E}"/>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Rectangle 7">
            <a:extLst>
              <a:ext uri="{FF2B5EF4-FFF2-40B4-BE49-F238E27FC236}">
                <a16:creationId xmlns:a16="http://schemas.microsoft.com/office/drawing/2014/main" id="{C09A2C2C-1E57-402A-B668-0875D6B7F733}"/>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F3C247AD-DCF8-44BF-BB29-9B891337BBFF}"/>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 name="Picture 9">
            <a:extLst>
              <a:ext uri="{FF2B5EF4-FFF2-40B4-BE49-F238E27FC236}">
                <a16:creationId xmlns:a16="http://schemas.microsoft.com/office/drawing/2014/main" id="{CE7CA052-3C80-44E9-A46A-BD49B42FBCD1}"/>
              </a:ext>
            </a:extLst>
          </p:cNvPr>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11" name="Picture 10">
            <a:extLst>
              <a:ext uri="{FF2B5EF4-FFF2-40B4-BE49-F238E27FC236}">
                <a16:creationId xmlns:a16="http://schemas.microsoft.com/office/drawing/2014/main" id="{0316C95A-88B6-4597-9445-CE39044C0624}"/>
              </a:ext>
            </a:extLst>
          </p:cNvPr>
          <p:cNvPicPr>
            <a:picLocks noChangeAspect="1"/>
          </p:cNvPicPr>
          <p:nvPr/>
        </p:nvPicPr>
        <p:blipFill>
          <a:blip r:embed="rId10"/>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13" name="TextBox 12">
            <a:extLst>
              <a:ext uri="{FF2B5EF4-FFF2-40B4-BE49-F238E27FC236}">
                <a16:creationId xmlns:a16="http://schemas.microsoft.com/office/drawing/2014/main" id="{8A092B8A-D347-4623-9244-656862CFB08C}"/>
              </a:ext>
            </a:extLst>
          </p:cNvPr>
          <p:cNvSpPr txBox="1"/>
          <p:nvPr/>
        </p:nvSpPr>
        <p:spPr>
          <a:xfrm>
            <a:off x="0" y="12769457"/>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188486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0" fill="hold"/>
                                        <p:tgtEl>
                                          <p:spTgt spid="13"/>
                                        </p:tgtEl>
                                        <p:attrNameLst>
                                          <p:attrName>ppt_x</p:attrName>
                                        </p:attrNameLst>
                                      </p:cBhvr>
                                      <p:tavLst>
                                        <p:tav tm="0">
                                          <p:val>
                                            <p:strVal val="1+#ppt_w/2"/>
                                          </p:val>
                                        </p:tav>
                                        <p:tav tm="100000">
                                          <p:val>
                                            <p:strVal val="#ppt_x"/>
                                          </p:val>
                                        </p:tav>
                                      </p:tavLst>
                                    </p:anim>
                                    <p:anim calcmode="lin" valueType="num">
                                      <p:cBhvr additive="base">
                                        <p:cTn id="8"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185E49-317A-4FEF-8461-A60C5EF6C22C}"/>
              </a:ext>
            </a:extLst>
          </p:cNvPr>
          <p:cNvSpPr txBox="1"/>
          <p:nvPr/>
        </p:nvSpPr>
        <p:spPr>
          <a:xfrm>
            <a:off x="2198499" y="328269"/>
            <a:ext cx="19838805" cy="923330"/>
          </a:xfrm>
          <a:prstGeom prst="rect">
            <a:avLst/>
          </a:prstGeom>
          <a:noFill/>
        </p:spPr>
        <p:txBody>
          <a:bodyPr wrap="square" rtlCol="0">
            <a:spAutoFit/>
          </a:bodyPr>
          <a:lstStyle/>
          <a:p>
            <a:pPr algn="ctr"/>
            <a:r>
              <a:rPr lang="en-US" sz="5400" b="1" dirty="0">
                <a:solidFill>
                  <a:srgbClr val="FF0000"/>
                </a:solidFill>
                <a:latin typeface="Century" panose="02040604050505020304" pitchFamily="18" charset="0"/>
                <a:cs typeface="Poppins" pitchFamily="2" charset="77"/>
              </a:rPr>
              <a:t>Money Laundering - Predicate Offences</a:t>
            </a:r>
          </a:p>
        </p:txBody>
      </p:sp>
      <p:sp>
        <p:nvSpPr>
          <p:cNvPr id="5" name="Rectangle 4">
            <a:extLst>
              <a:ext uri="{FF2B5EF4-FFF2-40B4-BE49-F238E27FC236}">
                <a16:creationId xmlns:a16="http://schemas.microsoft.com/office/drawing/2014/main" id="{E48FFDA4-A44D-43E9-BE9E-14489AB3B491}"/>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Rectangle 5">
            <a:extLst>
              <a:ext uri="{FF2B5EF4-FFF2-40B4-BE49-F238E27FC236}">
                <a16:creationId xmlns:a16="http://schemas.microsoft.com/office/drawing/2014/main" id="{A3077873-D4B0-461F-8FC1-71FF08A4A2CD}"/>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Rectangle 6">
            <a:extLst>
              <a:ext uri="{FF2B5EF4-FFF2-40B4-BE49-F238E27FC236}">
                <a16:creationId xmlns:a16="http://schemas.microsoft.com/office/drawing/2014/main" id="{4E7A7B0C-22B2-4A26-92FE-48A54632E29B}"/>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Picture 7">
            <a:extLst>
              <a:ext uri="{FF2B5EF4-FFF2-40B4-BE49-F238E27FC236}">
                <a16:creationId xmlns:a16="http://schemas.microsoft.com/office/drawing/2014/main" id="{3C7D20D1-2B57-4BB2-BE82-1B99E0645887}"/>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9" name="Picture 8">
            <a:extLst>
              <a:ext uri="{FF2B5EF4-FFF2-40B4-BE49-F238E27FC236}">
                <a16:creationId xmlns:a16="http://schemas.microsoft.com/office/drawing/2014/main" id="{AEB42BD5-E256-4863-B7C2-E69E2FC79906}"/>
              </a:ext>
            </a:extLst>
          </p:cNvPr>
          <p:cNvPicPr>
            <a:picLocks noChangeAspect="1"/>
          </p:cNvPicPr>
          <p:nvPr/>
        </p:nvPicPr>
        <p:blipFill>
          <a:blip r:embed="rId3"/>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graphicFrame>
        <p:nvGraphicFramePr>
          <p:cNvPr id="10" name="Diagram 9">
            <a:extLst>
              <a:ext uri="{FF2B5EF4-FFF2-40B4-BE49-F238E27FC236}">
                <a16:creationId xmlns:a16="http://schemas.microsoft.com/office/drawing/2014/main" id="{57814DFE-B4F7-432D-95D7-D8F794F2A3FE}"/>
              </a:ext>
            </a:extLst>
          </p:cNvPr>
          <p:cNvGraphicFramePr/>
          <p:nvPr>
            <p:extLst>
              <p:ext uri="{D42A27DB-BD31-4B8C-83A1-F6EECF244321}">
                <p14:modId xmlns:p14="http://schemas.microsoft.com/office/powerpoint/2010/main" val="1356553756"/>
              </p:ext>
            </p:extLst>
          </p:nvPr>
        </p:nvGraphicFramePr>
        <p:xfrm>
          <a:off x="2666739" y="2377621"/>
          <a:ext cx="20021811" cy="10102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C966629B-41A0-49C8-ACE8-A9F40DD57058}"/>
              </a:ext>
            </a:extLst>
          </p:cNvPr>
          <p:cNvSpPr txBox="1"/>
          <p:nvPr/>
        </p:nvSpPr>
        <p:spPr>
          <a:xfrm>
            <a:off x="2917816" y="1194449"/>
            <a:ext cx="19358131" cy="1200329"/>
          </a:xfrm>
          <a:prstGeom prst="rect">
            <a:avLst/>
          </a:prstGeom>
          <a:noFill/>
        </p:spPr>
        <p:txBody>
          <a:bodyPr wrap="square">
            <a:spAutoFit/>
          </a:bodyPr>
          <a:lstStyle/>
          <a:p>
            <a:pPr algn="ctr"/>
            <a:r>
              <a:rPr lang="LID4096" b="1" dirty="0">
                <a:solidFill>
                  <a:srgbClr val="FF0000"/>
                </a:solidFill>
                <a:latin typeface="Century" panose="02040604050505020304" pitchFamily="18" charset="0"/>
              </a:rPr>
              <a:t>A “predicate offence” is an offence whose proceeds may become the subject of any of the money laundering offences established under the Article 6 of organized Crime Convention.</a:t>
            </a:r>
          </a:p>
        </p:txBody>
      </p:sp>
      <p:sp>
        <p:nvSpPr>
          <p:cNvPr id="12" name="TextBox 11">
            <a:extLst>
              <a:ext uri="{FF2B5EF4-FFF2-40B4-BE49-F238E27FC236}">
                <a16:creationId xmlns:a16="http://schemas.microsoft.com/office/drawing/2014/main" id="{E89AAD66-248C-4CA0-80EB-08135559E875}"/>
              </a:ext>
            </a:extLst>
          </p:cNvPr>
          <p:cNvSpPr txBox="1"/>
          <p:nvPr/>
        </p:nvSpPr>
        <p:spPr>
          <a:xfrm>
            <a:off x="0" y="12805315"/>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8626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0" fill="hold"/>
                                        <p:tgtEl>
                                          <p:spTgt spid="12"/>
                                        </p:tgtEl>
                                        <p:attrNameLst>
                                          <p:attrName>ppt_x</p:attrName>
                                        </p:attrNameLst>
                                      </p:cBhvr>
                                      <p:tavLst>
                                        <p:tav tm="0">
                                          <p:val>
                                            <p:strVal val="1+#ppt_w/2"/>
                                          </p:val>
                                        </p:tav>
                                        <p:tav tm="100000">
                                          <p:val>
                                            <p:strVal val="#ppt_x"/>
                                          </p:val>
                                        </p:tav>
                                      </p:tavLst>
                                    </p:anim>
                                    <p:anim calcmode="lin" valueType="num">
                                      <p:cBhvr additive="base">
                                        <p:cTn id="8" dur="10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EDD53C2-5570-44FE-BC61-861A475308ED}"/>
              </a:ext>
            </a:extLst>
          </p:cNvPr>
          <p:cNvSpPr txBox="1"/>
          <p:nvPr/>
        </p:nvSpPr>
        <p:spPr>
          <a:xfrm>
            <a:off x="2112520" y="439251"/>
            <a:ext cx="20119951" cy="1107996"/>
          </a:xfrm>
          <a:prstGeom prst="rect">
            <a:avLst/>
          </a:prstGeom>
          <a:noFill/>
        </p:spPr>
        <p:txBody>
          <a:bodyPr wrap="square" rtlCol="0">
            <a:spAutoFit/>
          </a:bodyPr>
          <a:lstStyle/>
          <a:p>
            <a:pPr algn="ctr"/>
            <a:r>
              <a:rPr lang="en-US" sz="6600" b="1" dirty="0">
                <a:solidFill>
                  <a:srgbClr val="002060"/>
                </a:solidFill>
                <a:latin typeface="Century" panose="02040604050505020304" pitchFamily="18" charset="0"/>
              </a:rPr>
              <a:t>Money Laundering and Financial System</a:t>
            </a:r>
          </a:p>
        </p:txBody>
      </p:sp>
      <p:sp>
        <p:nvSpPr>
          <p:cNvPr id="12" name="TextBox 11">
            <a:extLst>
              <a:ext uri="{FF2B5EF4-FFF2-40B4-BE49-F238E27FC236}">
                <a16:creationId xmlns:a16="http://schemas.microsoft.com/office/drawing/2014/main" id="{D5254D08-6ED2-457E-8600-5C2C6C492C14}"/>
              </a:ext>
            </a:extLst>
          </p:cNvPr>
          <p:cNvSpPr txBox="1"/>
          <p:nvPr/>
        </p:nvSpPr>
        <p:spPr>
          <a:xfrm>
            <a:off x="7078967" y="9658392"/>
            <a:ext cx="3392852" cy="1569660"/>
          </a:xfrm>
          <a:prstGeom prst="rect">
            <a:avLst/>
          </a:prstGeom>
          <a:noFill/>
        </p:spPr>
        <p:txBody>
          <a:bodyPr wrap="square" rtlCol="0" anchor="ctr" anchorCtr="0">
            <a:spAutoFit/>
          </a:bodyPr>
          <a:lstStyle>
            <a:defPPr>
              <a:defRPr lang="en-US"/>
            </a:defPPr>
            <a:lvl1pPr algn="ctr">
              <a:defRPr sz="2800" b="1">
                <a:solidFill>
                  <a:schemeClr val="bg1"/>
                </a:solidFill>
                <a:latin typeface="Century" panose="02040604050505020304" pitchFamily="18" charset="0"/>
                <a:ea typeface="League Spartan" charset="0"/>
                <a:cs typeface="Poppins" pitchFamily="2" charset="77"/>
              </a:defRPr>
            </a:lvl1pPr>
          </a:lstStyle>
          <a:p>
            <a:r>
              <a:rPr lang="en-US" dirty="0"/>
              <a:t>Arms Proliferation </a:t>
            </a:r>
          </a:p>
          <a:p>
            <a:r>
              <a:rPr lang="en-US" dirty="0"/>
              <a:t>and Financing of </a:t>
            </a:r>
          </a:p>
          <a:p>
            <a:r>
              <a:rPr lang="en-US" dirty="0"/>
              <a:t>Arms Proliferation</a:t>
            </a:r>
          </a:p>
        </p:txBody>
      </p:sp>
      <p:sp>
        <p:nvSpPr>
          <p:cNvPr id="14" name="TextBox 13">
            <a:extLst>
              <a:ext uri="{FF2B5EF4-FFF2-40B4-BE49-F238E27FC236}">
                <a16:creationId xmlns:a16="http://schemas.microsoft.com/office/drawing/2014/main" id="{35E46CF5-01FC-43E7-A04D-20F97106227E}"/>
              </a:ext>
            </a:extLst>
          </p:cNvPr>
          <p:cNvSpPr txBox="1"/>
          <p:nvPr/>
        </p:nvSpPr>
        <p:spPr>
          <a:xfrm>
            <a:off x="14510175" y="9985583"/>
            <a:ext cx="2638479" cy="1569660"/>
          </a:xfrm>
          <a:prstGeom prst="rect">
            <a:avLst/>
          </a:prstGeom>
          <a:noFill/>
        </p:spPr>
        <p:txBody>
          <a:bodyPr wrap="square" rtlCol="0" anchor="ctr" anchorCtr="0">
            <a:spAutoFit/>
          </a:bodyPr>
          <a:lstStyle>
            <a:defPPr>
              <a:defRPr lang="en-US"/>
            </a:defPPr>
            <a:lvl1pPr algn="ctr">
              <a:defRPr sz="2800" b="1">
                <a:solidFill>
                  <a:schemeClr val="bg1"/>
                </a:solidFill>
                <a:latin typeface="Century" panose="02040604050505020304" pitchFamily="18" charset="0"/>
                <a:ea typeface="League Spartan" charset="0"/>
                <a:cs typeface="Poppins" pitchFamily="2" charset="77"/>
              </a:defRPr>
            </a:lvl1pPr>
          </a:lstStyle>
          <a:p>
            <a:r>
              <a:rPr lang="en-US" dirty="0"/>
              <a:t>Terrorism and </a:t>
            </a:r>
          </a:p>
          <a:p>
            <a:r>
              <a:rPr lang="en-US" dirty="0"/>
              <a:t>Financing of </a:t>
            </a:r>
          </a:p>
          <a:p>
            <a:r>
              <a:rPr lang="en-US" dirty="0"/>
              <a:t>Terrorism </a:t>
            </a:r>
          </a:p>
        </p:txBody>
      </p:sp>
      <p:graphicFrame>
        <p:nvGraphicFramePr>
          <p:cNvPr id="15" name="Diagram 14">
            <a:extLst>
              <a:ext uri="{FF2B5EF4-FFF2-40B4-BE49-F238E27FC236}">
                <a16:creationId xmlns:a16="http://schemas.microsoft.com/office/drawing/2014/main" id="{05E12D39-8E53-45A4-96B3-A7845D4FB2A6}"/>
              </a:ext>
            </a:extLst>
          </p:cNvPr>
          <p:cNvGraphicFramePr/>
          <p:nvPr>
            <p:extLst>
              <p:ext uri="{D42A27DB-BD31-4B8C-83A1-F6EECF244321}">
                <p14:modId xmlns:p14="http://schemas.microsoft.com/office/powerpoint/2010/main" val="2807434629"/>
              </p:ext>
            </p:extLst>
          </p:nvPr>
        </p:nvGraphicFramePr>
        <p:xfrm>
          <a:off x="2723859" y="2722942"/>
          <a:ext cx="19885129" cy="9680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69376402-AF1E-4F6C-B0FF-300A662FF1FA}"/>
              </a:ext>
            </a:extLst>
          </p:cNvPr>
          <p:cNvSpPr txBox="1"/>
          <p:nvPr/>
        </p:nvSpPr>
        <p:spPr>
          <a:xfrm>
            <a:off x="2112520" y="1628364"/>
            <a:ext cx="20119951" cy="1015663"/>
          </a:xfrm>
          <a:prstGeom prst="rect">
            <a:avLst/>
          </a:prstGeom>
          <a:noFill/>
        </p:spPr>
        <p:txBody>
          <a:bodyPr wrap="square" rtlCol="0">
            <a:spAutoFit/>
          </a:bodyPr>
          <a:lstStyle/>
          <a:p>
            <a:pPr algn="ctr"/>
            <a:r>
              <a:rPr lang="en-US" sz="6000" b="1" dirty="0">
                <a:solidFill>
                  <a:schemeClr val="accent3"/>
                </a:solidFill>
                <a:latin typeface="Century" panose="02040604050505020304" pitchFamily="18" charset="0"/>
              </a:rPr>
              <a:t>Money Laundering Process</a:t>
            </a:r>
          </a:p>
        </p:txBody>
      </p:sp>
      <p:sp>
        <p:nvSpPr>
          <p:cNvPr id="8" name="Rectangle 7">
            <a:extLst>
              <a:ext uri="{FF2B5EF4-FFF2-40B4-BE49-F238E27FC236}">
                <a16:creationId xmlns:a16="http://schemas.microsoft.com/office/drawing/2014/main" id="{0E6B88BA-B02E-47B7-85F6-DF3A259D5B46}"/>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9AE325B0-F642-436B-95E4-153871894A66}"/>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angle 9">
            <a:extLst>
              <a:ext uri="{FF2B5EF4-FFF2-40B4-BE49-F238E27FC236}">
                <a16:creationId xmlns:a16="http://schemas.microsoft.com/office/drawing/2014/main" id="{36E193CD-6DFA-4851-8BFE-1D53F17E8AEF}"/>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1" name="Picture 10">
            <a:extLst>
              <a:ext uri="{FF2B5EF4-FFF2-40B4-BE49-F238E27FC236}">
                <a16:creationId xmlns:a16="http://schemas.microsoft.com/office/drawing/2014/main" id="{3D00B3BA-5933-4ED8-A2E0-37E563F56634}"/>
              </a:ext>
            </a:extLst>
          </p:cNvPr>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13" name="Picture 12">
            <a:extLst>
              <a:ext uri="{FF2B5EF4-FFF2-40B4-BE49-F238E27FC236}">
                <a16:creationId xmlns:a16="http://schemas.microsoft.com/office/drawing/2014/main" id="{E2DCBD4E-FFCC-4DFD-B9DC-360796580232}"/>
              </a:ext>
            </a:extLst>
          </p:cNvPr>
          <p:cNvPicPr>
            <a:picLocks noChangeAspect="1"/>
          </p:cNvPicPr>
          <p:nvPr/>
        </p:nvPicPr>
        <p:blipFill>
          <a:blip r:embed="rId8"/>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18" name="TextBox 17">
            <a:extLst>
              <a:ext uri="{FF2B5EF4-FFF2-40B4-BE49-F238E27FC236}">
                <a16:creationId xmlns:a16="http://schemas.microsoft.com/office/drawing/2014/main" id="{637ED084-A8D5-4F4D-A796-800FCB4A8EC0}"/>
              </a:ext>
            </a:extLst>
          </p:cNvPr>
          <p:cNvSpPr txBox="1"/>
          <p:nvPr/>
        </p:nvSpPr>
        <p:spPr>
          <a:xfrm>
            <a:off x="0" y="12590167"/>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19308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0" fill="hold"/>
                                        <p:tgtEl>
                                          <p:spTgt spid="18"/>
                                        </p:tgtEl>
                                        <p:attrNameLst>
                                          <p:attrName>ppt_x</p:attrName>
                                        </p:attrNameLst>
                                      </p:cBhvr>
                                      <p:tavLst>
                                        <p:tav tm="0">
                                          <p:val>
                                            <p:strVal val="1+#ppt_w/2"/>
                                          </p:val>
                                        </p:tav>
                                        <p:tav tm="100000">
                                          <p:val>
                                            <p:strVal val="#ppt_x"/>
                                          </p:val>
                                        </p:tav>
                                      </p:tavLst>
                                    </p:anim>
                                    <p:anim calcmode="lin" valueType="num">
                                      <p:cBhvr additive="base">
                                        <p:cTn id="8" dur="10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EDD53C2-5570-44FE-BC61-861A475308ED}"/>
              </a:ext>
            </a:extLst>
          </p:cNvPr>
          <p:cNvSpPr txBox="1"/>
          <p:nvPr/>
        </p:nvSpPr>
        <p:spPr>
          <a:xfrm>
            <a:off x="2112520" y="439251"/>
            <a:ext cx="20119951" cy="1107996"/>
          </a:xfrm>
          <a:prstGeom prst="rect">
            <a:avLst/>
          </a:prstGeom>
          <a:noFill/>
        </p:spPr>
        <p:txBody>
          <a:bodyPr wrap="square" rtlCol="0">
            <a:spAutoFit/>
          </a:bodyPr>
          <a:lstStyle/>
          <a:p>
            <a:pPr algn="ctr"/>
            <a:r>
              <a:rPr lang="en-US" sz="6600" b="1" dirty="0">
                <a:solidFill>
                  <a:srgbClr val="002060"/>
                </a:solidFill>
                <a:latin typeface="Century" panose="02040604050505020304" pitchFamily="18" charset="0"/>
              </a:rPr>
              <a:t>Money Laundering and Financial System</a:t>
            </a:r>
          </a:p>
        </p:txBody>
      </p:sp>
      <p:sp>
        <p:nvSpPr>
          <p:cNvPr id="12" name="TextBox 11">
            <a:extLst>
              <a:ext uri="{FF2B5EF4-FFF2-40B4-BE49-F238E27FC236}">
                <a16:creationId xmlns:a16="http://schemas.microsoft.com/office/drawing/2014/main" id="{D5254D08-6ED2-457E-8600-5C2C6C492C14}"/>
              </a:ext>
            </a:extLst>
          </p:cNvPr>
          <p:cNvSpPr txBox="1"/>
          <p:nvPr/>
        </p:nvSpPr>
        <p:spPr>
          <a:xfrm>
            <a:off x="7078967" y="9192237"/>
            <a:ext cx="3392852" cy="1569660"/>
          </a:xfrm>
          <a:prstGeom prst="rect">
            <a:avLst/>
          </a:prstGeom>
          <a:noFill/>
        </p:spPr>
        <p:txBody>
          <a:bodyPr wrap="square" rtlCol="0" anchor="ctr" anchorCtr="0">
            <a:spAutoFit/>
          </a:bodyPr>
          <a:lstStyle>
            <a:defPPr>
              <a:defRPr lang="en-US"/>
            </a:defPPr>
            <a:lvl1pPr algn="ctr">
              <a:defRPr sz="2800" b="1">
                <a:solidFill>
                  <a:schemeClr val="bg1"/>
                </a:solidFill>
                <a:latin typeface="Century" panose="02040604050505020304" pitchFamily="18" charset="0"/>
                <a:ea typeface="League Spartan" charset="0"/>
                <a:cs typeface="Poppins" pitchFamily="2" charset="77"/>
              </a:defRPr>
            </a:lvl1pPr>
          </a:lstStyle>
          <a:p>
            <a:r>
              <a:rPr lang="en-US" dirty="0"/>
              <a:t>Arms Proliferation </a:t>
            </a:r>
          </a:p>
          <a:p>
            <a:r>
              <a:rPr lang="en-US" dirty="0"/>
              <a:t>and Financing of </a:t>
            </a:r>
          </a:p>
          <a:p>
            <a:r>
              <a:rPr lang="en-US" dirty="0"/>
              <a:t>Arms Proliferation</a:t>
            </a:r>
          </a:p>
        </p:txBody>
      </p:sp>
      <p:sp>
        <p:nvSpPr>
          <p:cNvPr id="14" name="TextBox 13">
            <a:extLst>
              <a:ext uri="{FF2B5EF4-FFF2-40B4-BE49-F238E27FC236}">
                <a16:creationId xmlns:a16="http://schemas.microsoft.com/office/drawing/2014/main" id="{35E46CF5-01FC-43E7-A04D-20F97106227E}"/>
              </a:ext>
            </a:extLst>
          </p:cNvPr>
          <p:cNvSpPr txBox="1"/>
          <p:nvPr/>
        </p:nvSpPr>
        <p:spPr>
          <a:xfrm>
            <a:off x="14510175" y="9519428"/>
            <a:ext cx="2638479" cy="1569660"/>
          </a:xfrm>
          <a:prstGeom prst="rect">
            <a:avLst/>
          </a:prstGeom>
          <a:noFill/>
        </p:spPr>
        <p:txBody>
          <a:bodyPr wrap="square" rtlCol="0" anchor="ctr" anchorCtr="0">
            <a:spAutoFit/>
          </a:bodyPr>
          <a:lstStyle>
            <a:defPPr>
              <a:defRPr lang="en-US"/>
            </a:defPPr>
            <a:lvl1pPr algn="ctr">
              <a:defRPr sz="2800" b="1">
                <a:solidFill>
                  <a:schemeClr val="bg1"/>
                </a:solidFill>
                <a:latin typeface="Century" panose="02040604050505020304" pitchFamily="18" charset="0"/>
                <a:ea typeface="League Spartan" charset="0"/>
                <a:cs typeface="Poppins" pitchFamily="2" charset="77"/>
              </a:defRPr>
            </a:lvl1pPr>
          </a:lstStyle>
          <a:p>
            <a:r>
              <a:rPr lang="en-US" dirty="0"/>
              <a:t>Terrorism and </a:t>
            </a:r>
          </a:p>
          <a:p>
            <a:r>
              <a:rPr lang="en-US" dirty="0"/>
              <a:t>Financing of </a:t>
            </a:r>
          </a:p>
          <a:p>
            <a:r>
              <a:rPr lang="en-US" dirty="0"/>
              <a:t>Terrorism </a:t>
            </a:r>
          </a:p>
        </p:txBody>
      </p:sp>
      <p:sp>
        <p:nvSpPr>
          <p:cNvPr id="16" name="TextBox 15">
            <a:extLst>
              <a:ext uri="{FF2B5EF4-FFF2-40B4-BE49-F238E27FC236}">
                <a16:creationId xmlns:a16="http://schemas.microsoft.com/office/drawing/2014/main" id="{69376402-AF1E-4F6C-B0FF-300A662FF1FA}"/>
              </a:ext>
            </a:extLst>
          </p:cNvPr>
          <p:cNvSpPr txBox="1"/>
          <p:nvPr/>
        </p:nvSpPr>
        <p:spPr>
          <a:xfrm>
            <a:off x="2145179" y="1411182"/>
            <a:ext cx="20119951" cy="1015663"/>
          </a:xfrm>
          <a:prstGeom prst="rect">
            <a:avLst/>
          </a:prstGeom>
          <a:noFill/>
        </p:spPr>
        <p:txBody>
          <a:bodyPr wrap="square" rtlCol="0">
            <a:spAutoFit/>
          </a:bodyPr>
          <a:lstStyle/>
          <a:p>
            <a:pPr algn="ctr"/>
            <a:r>
              <a:rPr lang="en-US" sz="6000" b="1" dirty="0">
                <a:solidFill>
                  <a:schemeClr val="accent3"/>
                </a:solidFill>
                <a:latin typeface="Century" panose="02040604050505020304" pitchFamily="18" charset="0"/>
              </a:rPr>
              <a:t>Places Money Laundering take place</a:t>
            </a:r>
          </a:p>
        </p:txBody>
      </p:sp>
      <p:sp>
        <p:nvSpPr>
          <p:cNvPr id="10" name="Shape 49209">
            <a:extLst>
              <a:ext uri="{FF2B5EF4-FFF2-40B4-BE49-F238E27FC236}">
                <a16:creationId xmlns:a16="http://schemas.microsoft.com/office/drawing/2014/main" id="{0B4301D4-5803-41EA-BFE3-4A673268FB57}"/>
              </a:ext>
            </a:extLst>
          </p:cNvPr>
          <p:cNvSpPr/>
          <p:nvPr/>
        </p:nvSpPr>
        <p:spPr>
          <a:xfrm>
            <a:off x="3605064" y="5279628"/>
            <a:ext cx="17185142" cy="305863"/>
          </a:xfrm>
          <a:prstGeom prst="rect">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1" name="Shape 49210">
            <a:extLst>
              <a:ext uri="{FF2B5EF4-FFF2-40B4-BE49-F238E27FC236}">
                <a16:creationId xmlns:a16="http://schemas.microsoft.com/office/drawing/2014/main" id="{5EEA5803-6651-431A-AFE2-B51225EF581D}"/>
              </a:ext>
            </a:extLst>
          </p:cNvPr>
          <p:cNvSpPr/>
          <p:nvPr/>
        </p:nvSpPr>
        <p:spPr>
          <a:xfrm>
            <a:off x="3609908" y="5581988"/>
            <a:ext cx="17175209" cy="755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9" y="21600"/>
                </a:lnTo>
                <a:lnTo>
                  <a:pt x="20001" y="21600"/>
                </a:lnTo>
                <a:lnTo>
                  <a:pt x="21600" y="0"/>
                </a:lnTo>
                <a:lnTo>
                  <a:pt x="0" y="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3" name="Shape 49212">
            <a:extLst>
              <a:ext uri="{FF2B5EF4-FFF2-40B4-BE49-F238E27FC236}">
                <a16:creationId xmlns:a16="http://schemas.microsoft.com/office/drawing/2014/main" id="{A192F895-891F-4B89-9029-5640123F7226}"/>
              </a:ext>
            </a:extLst>
          </p:cNvPr>
          <p:cNvSpPr/>
          <p:nvPr/>
        </p:nvSpPr>
        <p:spPr>
          <a:xfrm rot="10800000" flipH="1">
            <a:off x="3605186" y="9151731"/>
            <a:ext cx="17185142" cy="305863"/>
          </a:xfrm>
          <a:prstGeom prst="rect">
            <a:avLst/>
          </a:prstGeom>
          <a:solidFill>
            <a:schemeClr val="accent2">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7" name="Shape 49213">
            <a:extLst>
              <a:ext uri="{FF2B5EF4-FFF2-40B4-BE49-F238E27FC236}">
                <a16:creationId xmlns:a16="http://schemas.microsoft.com/office/drawing/2014/main" id="{7EA8AD99-1497-4CCC-B143-8C284FF6F998}"/>
              </a:ext>
            </a:extLst>
          </p:cNvPr>
          <p:cNvSpPr/>
          <p:nvPr/>
        </p:nvSpPr>
        <p:spPr>
          <a:xfrm>
            <a:off x="3604943" y="8396031"/>
            <a:ext cx="17185630" cy="755700"/>
          </a:xfrm>
          <a:custGeom>
            <a:avLst/>
            <a:gdLst/>
            <a:ahLst/>
            <a:cxnLst>
              <a:cxn ang="0">
                <a:pos x="wd2" y="hd2"/>
              </a:cxn>
              <a:cxn ang="5400000">
                <a:pos x="wd2" y="hd2"/>
              </a:cxn>
              <a:cxn ang="10800000">
                <a:pos x="wd2" y="hd2"/>
              </a:cxn>
              <a:cxn ang="16200000">
                <a:pos x="wd2" y="hd2"/>
              </a:cxn>
            </a:cxnLst>
            <a:rect l="0" t="0" r="r" b="b"/>
            <a:pathLst>
              <a:path w="21600" h="21600" extrusionOk="0">
                <a:moveTo>
                  <a:pt x="3432" y="0"/>
                </a:moveTo>
                <a:lnTo>
                  <a:pt x="0" y="21600"/>
                </a:lnTo>
                <a:lnTo>
                  <a:pt x="10787" y="21600"/>
                </a:lnTo>
                <a:lnTo>
                  <a:pt x="10800" y="21600"/>
                </a:lnTo>
                <a:lnTo>
                  <a:pt x="10813" y="21600"/>
                </a:lnTo>
                <a:lnTo>
                  <a:pt x="21600" y="21600"/>
                </a:lnTo>
                <a:lnTo>
                  <a:pt x="18168" y="0"/>
                </a:lnTo>
                <a:lnTo>
                  <a:pt x="10813" y="0"/>
                </a:lnTo>
                <a:lnTo>
                  <a:pt x="10800" y="0"/>
                </a:lnTo>
                <a:lnTo>
                  <a:pt x="10787" y="0"/>
                </a:lnTo>
                <a:lnTo>
                  <a:pt x="3432" y="0"/>
                </a:lnTo>
                <a:close/>
              </a:path>
            </a:pathLst>
          </a:cu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8" name="Shape 49215">
            <a:extLst>
              <a:ext uri="{FF2B5EF4-FFF2-40B4-BE49-F238E27FC236}">
                <a16:creationId xmlns:a16="http://schemas.microsoft.com/office/drawing/2014/main" id="{53487BC7-1EC9-4923-AE01-37C6CED4BA3D}"/>
              </a:ext>
            </a:extLst>
          </p:cNvPr>
          <p:cNvSpPr/>
          <p:nvPr/>
        </p:nvSpPr>
        <p:spPr>
          <a:xfrm rot="10800000" flipH="1">
            <a:off x="3605186" y="12307486"/>
            <a:ext cx="17185142" cy="305864"/>
          </a:xfrm>
          <a:prstGeom prst="rect">
            <a:avLst/>
          </a:prstGeom>
          <a:solidFill>
            <a:schemeClr val="accent3">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 name="Shape 49216">
            <a:extLst>
              <a:ext uri="{FF2B5EF4-FFF2-40B4-BE49-F238E27FC236}">
                <a16:creationId xmlns:a16="http://schemas.microsoft.com/office/drawing/2014/main" id="{7D235C08-6052-41BD-97A3-15E009FB759F}"/>
              </a:ext>
            </a:extLst>
          </p:cNvPr>
          <p:cNvSpPr/>
          <p:nvPr/>
        </p:nvSpPr>
        <p:spPr>
          <a:xfrm rot="10800000" flipH="1">
            <a:off x="3610030" y="11551785"/>
            <a:ext cx="17175209" cy="7557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9" y="21600"/>
                </a:lnTo>
                <a:lnTo>
                  <a:pt x="10793" y="21600"/>
                </a:lnTo>
                <a:lnTo>
                  <a:pt x="10807" y="21600"/>
                </a:lnTo>
                <a:lnTo>
                  <a:pt x="20001" y="21600"/>
                </a:lnTo>
                <a:lnTo>
                  <a:pt x="21600" y="0"/>
                </a:lnTo>
                <a:lnTo>
                  <a:pt x="10807" y="0"/>
                </a:lnTo>
                <a:lnTo>
                  <a:pt x="10793" y="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0" name="TextBox 19">
            <a:extLst>
              <a:ext uri="{FF2B5EF4-FFF2-40B4-BE49-F238E27FC236}">
                <a16:creationId xmlns:a16="http://schemas.microsoft.com/office/drawing/2014/main" id="{E2A01C7C-9A41-4A7E-AD88-1232E1CD07CB}"/>
              </a:ext>
            </a:extLst>
          </p:cNvPr>
          <p:cNvSpPr txBox="1"/>
          <p:nvPr/>
        </p:nvSpPr>
        <p:spPr>
          <a:xfrm>
            <a:off x="4331368" y="3386175"/>
            <a:ext cx="1451038" cy="1569660"/>
          </a:xfrm>
          <a:prstGeom prst="rect">
            <a:avLst/>
          </a:prstGeom>
          <a:noFill/>
        </p:spPr>
        <p:txBody>
          <a:bodyPr wrap="none" rtlCol="0" anchor="ctr">
            <a:spAutoFit/>
          </a:bodyPr>
          <a:lstStyle/>
          <a:p>
            <a:pPr algn="ctr"/>
            <a:r>
              <a:rPr lang="en-US" sz="9600" b="1" dirty="0">
                <a:solidFill>
                  <a:schemeClr val="tx2"/>
                </a:solidFill>
                <a:latin typeface="Poppins" pitchFamily="2" charset="77"/>
                <a:cs typeface="Poppins" pitchFamily="2" charset="77"/>
              </a:rPr>
              <a:t>01</a:t>
            </a:r>
          </a:p>
        </p:txBody>
      </p:sp>
      <p:sp>
        <p:nvSpPr>
          <p:cNvPr id="21" name="TextBox 20">
            <a:extLst>
              <a:ext uri="{FF2B5EF4-FFF2-40B4-BE49-F238E27FC236}">
                <a16:creationId xmlns:a16="http://schemas.microsoft.com/office/drawing/2014/main" id="{FB4BDD4C-7DD7-4726-BC51-4A2D4551FB08}"/>
              </a:ext>
            </a:extLst>
          </p:cNvPr>
          <p:cNvSpPr txBox="1"/>
          <p:nvPr/>
        </p:nvSpPr>
        <p:spPr>
          <a:xfrm>
            <a:off x="5965144" y="3601418"/>
            <a:ext cx="5770970" cy="646331"/>
          </a:xfrm>
          <a:prstGeom prst="rect">
            <a:avLst/>
          </a:prstGeom>
          <a:noFill/>
        </p:spPr>
        <p:txBody>
          <a:bodyPr wrap="square" rtlCol="0" anchor="b">
            <a:spAutoFit/>
          </a:bodyPr>
          <a:lstStyle/>
          <a:p>
            <a:r>
              <a:rPr lang="en-US" b="1" dirty="0">
                <a:solidFill>
                  <a:schemeClr val="accent1"/>
                </a:solidFill>
                <a:latin typeface="Century" panose="02040604050505020304" pitchFamily="18" charset="0"/>
                <a:cs typeface="Poppins" pitchFamily="2" charset="77"/>
              </a:rPr>
              <a:t>Placement Stage</a:t>
            </a:r>
          </a:p>
        </p:txBody>
      </p:sp>
      <p:sp>
        <p:nvSpPr>
          <p:cNvPr id="22" name="TextBox 21">
            <a:extLst>
              <a:ext uri="{FF2B5EF4-FFF2-40B4-BE49-F238E27FC236}">
                <a16:creationId xmlns:a16="http://schemas.microsoft.com/office/drawing/2014/main" id="{1A5A3E09-875B-43C7-AC33-821473DDAA44}"/>
              </a:ext>
            </a:extLst>
          </p:cNvPr>
          <p:cNvSpPr txBox="1"/>
          <p:nvPr/>
        </p:nvSpPr>
        <p:spPr>
          <a:xfrm>
            <a:off x="5902631" y="4155932"/>
            <a:ext cx="15146497" cy="955198"/>
          </a:xfrm>
          <a:prstGeom prst="rect">
            <a:avLst/>
          </a:prstGeom>
          <a:noFill/>
        </p:spPr>
        <p:txBody>
          <a:bodyPr wrap="square" rtlCol="0" anchor="t">
            <a:spAutoFit/>
          </a:bodyPr>
          <a:lstStyle/>
          <a:p>
            <a:pPr algn="just">
              <a:lnSpc>
                <a:spcPts val="3500"/>
              </a:lnSpc>
            </a:pPr>
            <a:r>
              <a:rPr lang="en-US" sz="2800" dirty="0">
                <a:solidFill>
                  <a:schemeClr val="tx2"/>
                </a:solidFill>
                <a:latin typeface="Century" panose="02040604050505020304" pitchFamily="18" charset="0"/>
                <a:ea typeface="Lato Light" panose="020F0502020204030203" pitchFamily="34" charset="0"/>
                <a:cs typeface="Lato Light" panose="020F0502020204030203" pitchFamily="34" charset="0"/>
              </a:rPr>
              <a:t>At the placement stage, for example, the funds are usually processed relatively close to the under-lying activity; often, but not in every case, in the country where the funds originate. </a:t>
            </a:r>
          </a:p>
        </p:txBody>
      </p:sp>
      <p:sp>
        <p:nvSpPr>
          <p:cNvPr id="23" name="TextBox 22">
            <a:extLst>
              <a:ext uri="{FF2B5EF4-FFF2-40B4-BE49-F238E27FC236}">
                <a16:creationId xmlns:a16="http://schemas.microsoft.com/office/drawing/2014/main" id="{0DEADF6A-01C0-453B-946A-276F9E082D9F}"/>
              </a:ext>
            </a:extLst>
          </p:cNvPr>
          <p:cNvSpPr txBox="1"/>
          <p:nvPr/>
        </p:nvSpPr>
        <p:spPr>
          <a:xfrm>
            <a:off x="4211142" y="6549805"/>
            <a:ext cx="1691489" cy="1569660"/>
          </a:xfrm>
          <a:prstGeom prst="rect">
            <a:avLst/>
          </a:prstGeom>
          <a:noFill/>
        </p:spPr>
        <p:txBody>
          <a:bodyPr wrap="none" rtlCol="0" anchor="ctr">
            <a:spAutoFit/>
          </a:bodyPr>
          <a:lstStyle/>
          <a:p>
            <a:pPr algn="ctr"/>
            <a:r>
              <a:rPr lang="en-US" sz="9600" b="1" dirty="0">
                <a:solidFill>
                  <a:schemeClr val="tx2"/>
                </a:solidFill>
                <a:latin typeface="Poppins" pitchFamily="2" charset="77"/>
                <a:cs typeface="Poppins" pitchFamily="2" charset="77"/>
              </a:rPr>
              <a:t>02</a:t>
            </a:r>
          </a:p>
        </p:txBody>
      </p:sp>
      <p:sp>
        <p:nvSpPr>
          <p:cNvPr id="24" name="TextBox 23">
            <a:extLst>
              <a:ext uri="{FF2B5EF4-FFF2-40B4-BE49-F238E27FC236}">
                <a16:creationId xmlns:a16="http://schemas.microsoft.com/office/drawing/2014/main" id="{212975CA-D35E-45D4-94C4-E23219DC7CD2}"/>
              </a:ext>
            </a:extLst>
          </p:cNvPr>
          <p:cNvSpPr txBox="1"/>
          <p:nvPr/>
        </p:nvSpPr>
        <p:spPr>
          <a:xfrm>
            <a:off x="5923471" y="6350529"/>
            <a:ext cx="6265354" cy="646331"/>
          </a:xfrm>
          <a:prstGeom prst="rect">
            <a:avLst/>
          </a:prstGeom>
          <a:noFill/>
        </p:spPr>
        <p:txBody>
          <a:bodyPr wrap="square" rtlCol="0" anchor="b">
            <a:spAutoFit/>
          </a:bodyPr>
          <a:lstStyle/>
          <a:p>
            <a:r>
              <a:rPr lang="en-US" b="1" dirty="0">
                <a:solidFill>
                  <a:schemeClr val="accent2"/>
                </a:solidFill>
                <a:latin typeface="Century" panose="02040604050505020304" pitchFamily="18" charset="0"/>
                <a:cs typeface="Poppins" pitchFamily="2" charset="77"/>
              </a:rPr>
              <a:t>Layering Stage</a:t>
            </a:r>
          </a:p>
        </p:txBody>
      </p:sp>
      <p:sp>
        <p:nvSpPr>
          <p:cNvPr id="26" name="TextBox 25">
            <a:extLst>
              <a:ext uri="{FF2B5EF4-FFF2-40B4-BE49-F238E27FC236}">
                <a16:creationId xmlns:a16="http://schemas.microsoft.com/office/drawing/2014/main" id="{342C3052-5127-4357-8D5A-C4A927D49962}"/>
              </a:ext>
            </a:extLst>
          </p:cNvPr>
          <p:cNvSpPr txBox="1"/>
          <p:nvPr/>
        </p:nvSpPr>
        <p:spPr>
          <a:xfrm>
            <a:off x="4190303" y="9676261"/>
            <a:ext cx="1733168" cy="1569660"/>
          </a:xfrm>
          <a:prstGeom prst="rect">
            <a:avLst/>
          </a:prstGeom>
          <a:noFill/>
        </p:spPr>
        <p:txBody>
          <a:bodyPr wrap="none" rtlCol="0" anchor="ctr">
            <a:spAutoFit/>
          </a:bodyPr>
          <a:lstStyle/>
          <a:p>
            <a:pPr algn="ctr"/>
            <a:r>
              <a:rPr lang="en-US" sz="9600" b="1" dirty="0">
                <a:solidFill>
                  <a:schemeClr val="tx2"/>
                </a:solidFill>
                <a:latin typeface="Poppins" pitchFamily="2" charset="77"/>
                <a:cs typeface="Poppins" pitchFamily="2" charset="77"/>
              </a:rPr>
              <a:t>03</a:t>
            </a:r>
          </a:p>
        </p:txBody>
      </p:sp>
      <p:sp>
        <p:nvSpPr>
          <p:cNvPr id="27" name="TextBox 26">
            <a:extLst>
              <a:ext uri="{FF2B5EF4-FFF2-40B4-BE49-F238E27FC236}">
                <a16:creationId xmlns:a16="http://schemas.microsoft.com/office/drawing/2014/main" id="{C15807E7-7FB2-4093-B463-3531BEF51C11}"/>
              </a:ext>
            </a:extLst>
          </p:cNvPr>
          <p:cNvSpPr txBox="1"/>
          <p:nvPr/>
        </p:nvSpPr>
        <p:spPr>
          <a:xfrm>
            <a:off x="6075871" y="9566630"/>
            <a:ext cx="6112954" cy="646331"/>
          </a:xfrm>
          <a:prstGeom prst="rect">
            <a:avLst/>
          </a:prstGeom>
          <a:noFill/>
        </p:spPr>
        <p:txBody>
          <a:bodyPr wrap="square" rtlCol="0" anchor="b">
            <a:spAutoFit/>
          </a:bodyPr>
          <a:lstStyle/>
          <a:p>
            <a:r>
              <a:rPr lang="en-US" b="1" dirty="0">
                <a:solidFill>
                  <a:schemeClr val="accent3"/>
                </a:solidFill>
                <a:latin typeface="Century" panose="02040604050505020304" pitchFamily="18" charset="0"/>
                <a:cs typeface="Poppins" pitchFamily="2" charset="77"/>
              </a:rPr>
              <a:t>Integration State</a:t>
            </a:r>
          </a:p>
        </p:txBody>
      </p:sp>
      <p:sp>
        <p:nvSpPr>
          <p:cNvPr id="3" name="TextBox 2">
            <a:extLst>
              <a:ext uri="{FF2B5EF4-FFF2-40B4-BE49-F238E27FC236}">
                <a16:creationId xmlns:a16="http://schemas.microsoft.com/office/drawing/2014/main" id="{9CA71924-F4CB-4F11-AA41-7081C0912DF2}"/>
              </a:ext>
            </a:extLst>
          </p:cNvPr>
          <p:cNvSpPr txBox="1"/>
          <p:nvPr/>
        </p:nvSpPr>
        <p:spPr>
          <a:xfrm>
            <a:off x="3801035" y="2334990"/>
            <a:ext cx="17821836" cy="1200329"/>
          </a:xfrm>
          <a:prstGeom prst="rect">
            <a:avLst/>
          </a:prstGeom>
          <a:noFill/>
        </p:spPr>
        <p:txBody>
          <a:bodyPr wrap="square" rtlCol="0">
            <a:spAutoFit/>
          </a:bodyPr>
          <a:lstStyle/>
          <a:p>
            <a:pPr algn="ctr"/>
            <a:r>
              <a:rPr lang="en-US" i="1" dirty="0">
                <a:solidFill>
                  <a:schemeClr val="tx2"/>
                </a:solidFill>
                <a:latin typeface="Century" panose="02040604050505020304" pitchFamily="18" charset="0"/>
              </a:rPr>
              <a:t>Money laundering activity may also be concentrated geographically according to the stage the laundered funds have reached. </a:t>
            </a:r>
            <a:endParaRPr lang="LID4096" i="1" dirty="0">
              <a:solidFill>
                <a:schemeClr val="tx2"/>
              </a:solidFill>
              <a:latin typeface="Century" panose="02040604050505020304" pitchFamily="18" charset="0"/>
            </a:endParaRPr>
          </a:p>
        </p:txBody>
      </p:sp>
      <p:sp>
        <p:nvSpPr>
          <p:cNvPr id="29" name="TextBox 28">
            <a:extLst>
              <a:ext uri="{FF2B5EF4-FFF2-40B4-BE49-F238E27FC236}">
                <a16:creationId xmlns:a16="http://schemas.microsoft.com/office/drawing/2014/main" id="{ECA5E44A-295B-4BF0-B072-4789CEC28E41}"/>
              </a:ext>
            </a:extLst>
          </p:cNvPr>
          <p:cNvSpPr txBox="1"/>
          <p:nvPr/>
        </p:nvSpPr>
        <p:spPr>
          <a:xfrm>
            <a:off x="5923471" y="6924348"/>
            <a:ext cx="15146497" cy="1404039"/>
          </a:xfrm>
          <a:prstGeom prst="rect">
            <a:avLst/>
          </a:prstGeom>
          <a:noFill/>
        </p:spPr>
        <p:txBody>
          <a:bodyPr wrap="square" rtlCol="0" anchor="t">
            <a:spAutoFit/>
          </a:bodyPr>
          <a:lstStyle/>
          <a:p>
            <a:pPr algn="just">
              <a:lnSpc>
                <a:spcPts val="3500"/>
              </a:lnSpc>
            </a:pPr>
            <a:r>
              <a:rPr lang="en-US" sz="2800" dirty="0">
                <a:solidFill>
                  <a:schemeClr val="tx2"/>
                </a:solidFill>
                <a:latin typeface="Century" panose="02040604050505020304" pitchFamily="18" charset="0"/>
                <a:ea typeface="Lato Light" panose="020F0502020204030203" pitchFamily="34" charset="0"/>
                <a:cs typeface="Lato Light" panose="020F0502020204030203" pitchFamily="34" charset="0"/>
              </a:rPr>
              <a:t>With the layering phase, the launderer might choose an offshore Financial Centre, a large regional business Centre, or a world banking Centre – any location that provides an adequate financial or business infrastructure. </a:t>
            </a:r>
          </a:p>
        </p:txBody>
      </p:sp>
      <p:sp>
        <p:nvSpPr>
          <p:cNvPr id="30" name="TextBox 29">
            <a:extLst>
              <a:ext uri="{FF2B5EF4-FFF2-40B4-BE49-F238E27FC236}">
                <a16:creationId xmlns:a16="http://schemas.microsoft.com/office/drawing/2014/main" id="{F984C6CA-7802-4B14-B5D7-D2000D992CE4}"/>
              </a:ext>
            </a:extLst>
          </p:cNvPr>
          <p:cNvSpPr txBox="1"/>
          <p:nvPr/>
        </p:nvSpPr>
        <p:spPr>
          <a:xfrm>
            <a:off x="6075871" y="10147746"/>
            <a:ext cx="15146497" cy="1404039"/>
          </a:xfrm>
          <a:prstGeom prst="rect">
            <a:avLst/>
          </a:prstGeom>
          <a:noFill/>
        </p:spPr>
        <p:txBody>
          <a:bodyPr wrap="square" rtlCol="0" anchor="t">
            <a:spAutoFit/>
          </a:bodyPr>
          <a:lstStyle/>
          <a:p>
            <a:pPr algn="just">
              <a:lnSpc>
                <a:spcPts val="3500"/>
              </a:lnSpc>
            </a:pPr>
            <a:r>
              <a:rPr lang="en-US" sz="2800" dirty="0">
                <a:solidFill>
                  <a:schemeClr val="tx2"/>
                </a:solidFill>
                <a:latin typeface="Century" panose="02040604050505020304" pitchFamily="18" charset="0"/>
                <a:ea typeface="Lato Light" panose="020F0502020204030203" pitchFamily="34" charset="0"/>
                <a:cs typeface="Lato Light" panose="020F0502020204030203" pitchFamily="34" charset="0"/>
              </a:rPr>
              <a:t>At the integration phase, launderers might choose to invest laundered funds in still other locations if they were generated in unstable economies or locations offering limited investment opportunities.</a:t>
            </a:r>
          </a:p>
        </p:txBody>
      </p:sp>
      <p:sp>
        <p:nvSpPr>
          <p:cNvPr id="25" name="Rectangle 24">
            <a:extLst>
              <a:ext uri="{FF2B5EF4-FFF2-40B4-BE49-F238E27FC236}">
                <a16:creationId xmlns:a16="http://schemas.microsoft.com/office/drawing/2014/main" id="{7CC8809C-11FC-4077-B5D8-96622C9532C5}"/>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Rectangle 27">
            <a:extLst>
              <a:ext uri="{FF2B5EF4-FFF2-40B4-BE49-F238E27FC236}">
                <a16:creationId xmlns:a16="http://schemas.microsoft.com/office/drawing/2014/main" id="{02F96346-8080-4895-B1C8-326DCFB553D6}"/>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Rectangle 30">
            <a:extLst>
              <a:ext uri="{FF2B5EF4-FFF2-40B4-BE49-F238E27FC236}">
                <a16:creationId xmlns:a16="http://schemas.microsoft.com/office/drawing/2014/main" id="{41E9AAF8-51DB-4B25-BD7A-5F004DB085EB}"/>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2" name="Picture 31">
            <a:extLst>
              <a:ext uri="{FF2B5EF4-FFF2-40B4-BE49-F238E27FC236}">
                <a16:creationId xmlns:a16="http://schemas.microsoft.com/office/drawing/2014/main" id="{950309FE-425D-46C7-92E7-0645CE9970F9}"/>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33" name="Picture 32">
            <a:extLst>
              <a:ext uri="{FF2B5EF4-FFF2-40B4-BE49-F238E27FC236}">
                <a16:creationId xmlns:a16="http://schemas.microsoft.com/office/drawing/2014/main" id="{D4A07776-8F05-4017-8126-4FE3EDE27B5C}"/>
              </a:ext>
            </a:extLst>
          </p:cNvPr>
          <p:cNvPicPr>
            <a:picLocks noChangeAspect="1"/>
          </p:cNvPicPr>
          <p:nvPr/>
        </p:nvPicPr>
        <p:blipFill>
          <a:blip r:embed="rId3"/>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37" name="TextBox 36">
            <a:extLst>
              <a:ext uri="{FF2B5EF4-FFF2-40B4-BE49-F238E27FC236}">
                <a16:creationId xmlns:a16="http://schemas.microsoft.com/office/drawing/2014/main" id="{7E6D22B7-659A-418A-A9BD-9ADD04CA7F05}"/>
              </a:ext>
            </a:extLst>
          </p:cNvPr>
          <p:cNvSpPr txBox="1"/>
          <p:nvPr/>
        </p:nvSpPr>
        <p:spPr>
          <a:xfrm>
            <a:off x="0" y="12590167"/>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301085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0" fill="hold"/>
                                        <p:tgtEl>
                                          <p:spTgt spid="37"/>
                                        </p:tgtEl>
                                        <p:attrNameLst>
                                          <p:attrName>ppt_x</p:attrName>
                                        </p:attrNameLst>
                                      </p:cBhvr>
                                      <p:tavLst>
                                        <p:tav tm="0">
                                          <p:val>
                                            <p:strVal val="1+#ppt_w/2"/>
                                          </p:val>
                                        </p:tav>
                                        <p:tav tm="100000">
                                          <p:val>
                                            <p:strVal val="#ppt_x"/>
                                          </p:val>
                                        </p:tav>
                                      </p:tavLst>
                                    </p:anim>
                                    <p:anim calcmode="lin" valueType="num">
                                      <p:cBhvr additive="base">
                                        <p:cTn id="8" dur="10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EDD53C2-5570-44FE-BC61-861A475308ED}"/>
              </a:ext>
            </a:extLst>
          </p:cNvPr>
          <p:cNvSpPr txBox="1"/>
          <p:nvPr/>
        </p:nvSpPr>
        <p:spPr>
          <a:xfrm>
            <a:off x="2112520" y="439251"/>
            <a:ext cx="20119951" cy="1107996"/>
          </a:xfrm>
          <a:prstGeom prst="rect">
            <a:avLst/>
          </a:prstGeom>
          <a:noFill/>
        </p:spPr>
        <p:txBody>
          <a:bodyPr wrap="square" rtlCol="0">
            <a:spAutoFit/>
          </a:bodyPr>
          <a:lstStyle/>
          <a:p>
            <a:pPr algn="ctr"/>
            <a:r>
              <a:rPr lang="en-US" sz="6600" b="1" dirty="0">
                <a:solidFill>
                  <a:srgbClr val="002060"/>
                </a:solidFill>
                <a:latin typeface="Century" panose="02040604050505020304" pitchFamily="18" charset="0"/>
              </a:rPr>
              <a:t>Money Laundering and Financial System</a:t>
            </a:r>
          </a:p>
        </p:txBody>
      </p:sp>
      <p:sp>
        <p:nvSpPr>
          <p:cNvPr id="12" name="TextBox 11">
            <a:extLst>
              <a:ext uri="{FF2B5EF4-FFF2-40B4-BE49-F238E27FC236}">
                <a16:creationId xmlns:a16="http://schemas.microsoft.com/office/drawing/2014/main" id="{D5254D08-6ED2-457E-8600-5C2C6C492C14}"/>
              </a:ext>
            </a:extLst>
          </p:cNvPr>
          <p:cNvSpPr txBox="1"/>
          <p:nvPr/>
        </p:nvSpPr>
        <p:spPr>
          <a:xfrm>
            <a:off x="7078967" y="9658392"/>
            <a:ext cx="3392852" cy="1569660"/>
          </a:xfrm>
          <a:prstGeom prst="rect">
            <a:avLst/>
          </a:prstGeom>
          <a:noFill/>
        </p:spPr>
        <p:txBody>
          <a:bodyPr wrap="square" rtlCol="0" anchor="ctr" anchorCtr="0">
            <a:spAutoFit/>
          </a:bodyPr>
          <a:lstStyle>
            <a:defPPr>
              <a:defRPr lang="en-US"/>
            </a:defPPr>
            <a:lvl1pPr algn="ctr">
              <a:defRPr sz="2800" b="1">
                <a:solidFill>
                  <a:schemeClr val="bg1"/>
                </a:solidFill>
                <a:latin typeface="Century" panose="02040604050505020304" pitchFamily="18" charset="0"/>
                <a:ea typeface="League Spartan" charset="0"/>
                <a:cs typeface="Poppins" pitchFamily="2" charset="77"/>
              </a:defRPr>
            </a:lvl1pPr>
          </a:lstStyle>
          <a:p>
            <a:r>
              <a:rPr lang="en-US" dirty="0"/>
              <a:t>Arms Proliferation </a:t>
            </a:r>
          </a:p>
          <a:p>
            <a:r>
              <a:rPr lang="en-US" dirty="0"/>
              <a:t>and Financing of </a:t>
            </a:r>
          </a:p>
          <a:p>
            <a:r>
              <a:rPr lang="en-US" dirty="0"/>
              <a:t>Arms Proliferation</a:t>
            </a:r>
          </a:p>
        </p:txBody>
      </p:sp>
      <p:sp>
        <p:nvSpPr>
          <p:cNvPr id="14" name="TextBox 13">
            <a:extLst>
              <a:ext uri="{FF2B5EF4-FFF2-40B4-BE49-F238E27FC236}">
                <a16:creationId xmlns:a16="http://schemas.microsoft.com/office/drawing/2014/main" id="{35E46CF5-01FC-43E7-A04D-20F97106227E}"/>
              </a:ext>
            </a:extLst>
          </p:cNvPr>
          <p:cNvSpPr txBox="1"/>
          <p:nvPr/>
        </p:nvSpPr>
        <p:spPr>
          <a:xfrm>
            <a:off x="14510175" y="9985583"/>
            <a:ext cx="2638479" cy="1569660"/>
          </a:xfrm>
          <a:prstGeom prst="rect">
            <a:avLst/>
          </a:prstGeom>
          <a:noFill/>
        </p:spPr>
        <p:txBody>
          <a:bodyPr wrap="square" rtlCol="0" anchor="ctr" anchorCtr="0">
            <a:spAutoFit/>
          </a:bodyPr>
          <a:lstStyle>
            <a:defPPr>
              <a:defRPr lang="en-US"/>
            </a:defPPr>
            <a:lvl1pPr algn="ctr">
              <a:defRPr sz="2800" b="1">
                <a:solidFill>
                  <a:schemeClr val="bg1"/>
                </a:solidFill>
                <a:latin typeface="Century" panose="02040604050505020304" pitchFamily="18" charset="0"/>
                <a:ea typeface="League Spartan" charset="0"/>
                <a:cs typeface="Poppins" pitchFamily="2" charset="77"/>
              </a:defRPr>
            </a:lvl1pPr>
          </a:lstStyle>
          <a:p>
            <a:r>
              <a:rPr lang="en-US" dirty="0"/>
              <a:t>Terrorism and </a:t>
            </a:r>
          </a:p>
          <a:p>
            <a:r>
              <a:rPr lang="en-US" dirty="0"/>
              <a:t>Financing of </a:t>
            </a:r>
          </a:p>
          <a:p>
            <a:r>
              <a:rPr lang="en-US" dirty="0"/>
              <a:t>Terrorism </a:t>
            </a:r>
          </a:p>
        </p:txBody>
      </p:sp>
      <p:sp>
        <p:nvSpPr>
          <p:cNvPr id="16" name="TextBox 15">
            <a:extLst>
              <a:ext uri="{FF2B5EF4-FFF2-40B4-BE49-F238E27FC236}">
                <a16:creationId xmlns:a16="http://schemas.microsoft.com/office/drawing/2014/main" id="{69376402-AF1E-4F6C-B0FF-300A662FF1FA}"/>
              </a:ext>
            </a:extLst>
          </p:cNvPr>
          <p:cNvSpPr txBox="1"/>
          <p:nvPr/>
        </p:nvSpPr>
        <p:spPr>
          <a:xfrm>
            <a:off x="2112520" y="1628364"/>
            <a:ext cx="20119951" cy="1015663"/>
          </a:xfrm>
          <a:prstGeom prst="rect">
            <a:avLst/>
          </a:prstGeom>
          <a:noFill/>
        </p:spPr>
        <p:txBody>
          <a:bodyPr wrap="square" rtlCol="0">
            <a:spAutoFit/>
          </a:bodyPr>
          <a:lstStyle/>
          <a:p>
            <a:pPr algn="ctr"/>
            <a:r>
              <a:rPr lang="en-US" sz="6000" b="1" dirty="0">
                <a:solidFill>
                  <a:schemeClr val="accent3"/>
                </a:solidFill>
                <a:latin typeface="Century" panose="02040604050505020304" pitchFamily="18" charset="0"/>
              </a:rPr>
              <a:t>Components of Financial System</a:t>
            </a:r>
          </a:p>
        </p:txBody>
      </p:sp>
      <p:graphicFrame>
        <p:nvGraphicFramePr>
          <p:cNvPr id="3" name="Diagram 2">
            <a:extLst>
              <a:ext uri="{FF2B5EF4-FFF2-40B4-BE49-F238E27FC236}">
                <a16:creationId xmlns:a16="http://schemas.microsoft.com/office/drawing/2014/main" id="{5A2ADC1E-9626-4EB4-A58F-8C2CC2B965AA}"/>
              </a:ext>
            </a:extLst>
          </p:cNvPr>
          <p:cNvGraphicFramePr/>
          <p:nvPr>
            <p:extLst>
              <p:ext uri="{D42A27DB-BD31-4B8C-83A1-F6EECF244321}">
                <p14:modId xmlns:p14="http://schemas.microsoft.com/office/powerpoint/2010/main" val="2572291214"/>
              </p:ext>
            </p:extLst>
          </p:nvPr>
        </p:nvGraphicFramePr>
        <p:xfrm>
          <a:off x="1816660" y="3030070"/>
          <a:ext cx="20744329" cy="9868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C6EB3388-97F9-4E84-A86D-12C2E2C1EB5C}"/>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C88C42D1-0F08-44FF-884B-DD757FB78205}"/>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angle 9">
            <a:extLst>
              <a:ext uri="{FF2B5EF4-FFF2-40B4-BE49-F238E27FC236}">
                <a16:creationId xmlns:a16="http://schemas.microsoft.com/office/drawing/2014/main" id="{43FE68FD-478D-44A2-8FAC-40E4F5EF7FDF}"/>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1" name="Picture 10">
            <a:extLst>
              <a:ext uri="{FF2B5EF4-FFF2-40B4-BE49-F238E27FC236}">
                <a16:creationId xmlns:a16="http://schemas.microsoft.com/office/drawing/2014/main" id="{2A20391B-DF3F-4339-82B8-C132AFC43F5C}"/>
              </a:ext>
            </a:extLst>
          </p:cNvPr>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13" name="Picture 12">
            <a:extLst>
              <a:ext uri="{FF2B5EF4-FFF2-40B4-BE49-F238E27FC236}">
                <a16:creationId xmlns:a16="http://schemas.microsoft.com/office/drawing/2014/main" id="{76C06827-2141-439B-9E91-BF5D41C96E73}"/>
              </a:ext>
            </a:extLst>
          </p:cNvPr>
          <p:cNvPicPr>
            <a:picLocks noChangeAspect="1"/>
          </p:cNvPicPr>
          <p:nvPr/>
        </p:nvPicPr>
        <p:blipFill>
          <a:blip r:embed="rId8"/>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17" name="TextBox 16">
            <a:extLst>
              <a:ext uri="{FF2B5EF4-FFF2-40B4-BE49-F238E27FC236}">
                <a16:creationId xmlns:a16="http://schemas.microsoft.com/office/drawing/2014/main" id="{05489541-0470-490E-9705-6ABBD893C84A}"/>
              </a:ext>
            </a:extLst>
          </p:cNvPr>
          <p:cNvSpPr txBox="1"/>
          <p:nvPr/>
        </p:nvSpPr>
        <p:spPr>
          <a:xfrm>
            <a:off x="0" y="12823248"/>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221370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0" fill="hold"/>
                                        <p:tgtEl>
                                          <p:spTgt spid="17"/>
                                        </p:tgtEl>
                                        <p:attrNameLst>
                                          <p:attrName>ppt_x</p:attrName>
                                        </p:attrNameLst>
                                      </p:cBhvr>
                                      <p:tavLst>
                                        <p:tav tm="0">
                                          <p:val>
                                            <p:strVal val="1+#ppt_w/2"/>
                                          </p:val>
                                        </p:tav>
                                        <p:tav tm="100000">
                                          <p:val>
                                            <p:strVal val="#ppt_x"/>
                                          </p:val>
                                        </p:tav>
                                      </p:tavLst>
                                    </p:anim>
                                    <p:anim calcmode="lin" valueType="num">
                                      <p:cBhvr additive="base">
                                        <p:cTn id="8" dur="1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EDD53C2-5570-44FE-BC61-861A475308ED}"/>
              </a:ext>
            </a:extLst>
          </p:cNvPr>
          <p:cNvSpPr txBox="1"/>
          <p:nvPr/>
        </p:nvSpPr>
        <p:spPr>
          <a:xfrm>
            <a:off x="2128849" y="614838"/>
            <a:ext cx="20119951" cy="1569660"/>
          </a:xfrm>
          <a:prstGeom prst="rect">
            <a:avLst/>
          </a:prstGeom>
          <a:noFill/>
        </p:spPr>
        <p:txBody>
          <a:bodyPr wrap="square" rtlCol="0">
            <a:spAutoFit/>
          </a:bodyPr>
          <a:lstStyle/>
          <a:p>
            <a:pPr algn="ctr"/>
            <a:r>
              <a:rPr lang="en-US" sz="4800" b="1" dirty="0">
                <a:solidFill>
                  <a:srgbClr val="002060"/>
                </a:solidFill>
                <a:latin typeface="Century" panose="02040604050505020304" pitchFamily="18" charset="0"/>
              </a:rPr>
              <a:t>Effect of Corruption, Fraud and Money Laundering on the </a:t>
            </a:r>
          </a:p>
          <a:p>
            <a:pPr algn="ctr"/>
            <a:r>
              <a:rPr lang="en-US" sz="4800" b="1" dirty="0">
                <a:solidFill>
                  <a:srgbClr val="002060"/>
                </a:solidFill>
                <a:latin typeface="Century" panose="02040604050505020304" pitchFamily="18" charset="0"/>
              </a:rPr>
              <a:t>Nigerian Financial System</a:t>
            </a:r>
          </a:p>
        </p:txBody>
      </p:sp>
      <p:sp>
        <p:nvSpPr>
          <p:cNvPr id="22" name="Shape 345">
            <a:extLst>
              <a:ext uri="{FF2B5EF4-FFF2-40B4-BE49-F238E27FC236}">
                <a16:creationId xmlns:a16="http://schemas.microsoft.com/office/drawing/2014/main" id="{476134E0-2D0D-4731-AC94-863464E4D85B}"/>
              </a:ext>
            </a:extLst>
          </p:cNvPr>
          <p:cNvSpPr/>
          <p:nvPr/>
        </p:nvSpPr>
        <p:spPr>
          <a:xfrm>
            <a:off x="2218016" y="6052740"/>
            <a:ext cx="16068876" cy="6488889"/>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5" name="Shape 346">
            <a:extLst>
              <a:ext uri="{FF2B5EF4-FFF2-40B4-BE49-F238E27FC236}">
                <a16:creationId xmlns:a16="http://schemas.microsoft.com/office/drawing/2014/main" id="{22D01ED5-049A-4D4B-8C2E-AFA8712DBB31}"/>
              </a:ext>
            </a:extLst>
          </p:cNvPr>
          <p:cNvSpPr/>
          <p:nvPr/>
        </p:nvSpPr>
        <p:spPr>
          <a:xfrm>
            <a:off x="2218020" y="2167543"/>
            <a:ext cx="16068874" cy="6488889"/>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6" name="Shape 348">
            <a:extLst>
              <a:ext uri="{FF2B5EF4-FFF2-40B4-BE49-F238E27FC236}">
                <a16:creationId xmlns:a16="http://schemas.microsoft.com/office/drawing/2014/main" id="{A390D2B9-312E-4577-AB4B-D91EAF83D7C4}"/>
              </a:ext>
            </a:extLst>
          </p:cNvPr>
          <p:cNvSpPr/>
          <p:nvPr/>
        </p:nvSpPr>
        <p:spPr>
          <a:xfrm>
            <a:off x="2218018" y="2167543"/>
            <a:ext cx="16068876" cy="2644375"/>
          </a:xfrm>
          <a:prstGeom prst="rect">
            <a:avLst/>
          </a:prstGeom>
          <a:solidFill>
            <a:srgbClr val="006600"/>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3" name="Shape 352">
            <a:extLst>
              <a:ext uri="{FF2B5EF4-FFF2-40B4-BE49-F238E27FC236}">
                <a16:creationId xmlns:a16="http://schemas.microsoft.com/office/drawing/2014/main" id="{61D061B3-1F13-47A0-B1C8-607648D460B3}"/>
              </a:ext>
            </a:extLst>
          </p:cNvPr>
          <p:cNvSpPr/>
          <p:nvPr/>
        </p:nvSpPr>
        <p:spPr>
          <a:xfrm>
            <a:off x="2218018" y="9897254"/>
            <a:ext cx="16068876" cy="2644375"/>
          </a:xfrm>
          <a:prstGeom prst="rect">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6" name="Shape 356">
            <a:extLst>
              <a:ext uri="{FF2B5EF4-FFF2-40B4-BE49-F238E27FC236}">
                <a16:creationId xmlns:a16="http://schemas.microsoft.com/office/drawing/2014/main" id="{0BF37FF9-4051-4B8A-AD78-98FD7962B6FE}"/>
              </a:ext>
            </a:extLst>
          </p:cNvPr>
          <p:cNvSpPr/>
          <p:nvPr/>
        </p:nvSpPr>
        <p:spPr>
          <a:xfrm>
            <a:off x="2218018" y="6032399"/>
            <a:ext cx="16068876" cy="2644375"/>
          </a:xfrm>
          <a:prstGeom prst="rect">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7" name="TextBox 36">
            <a:extLst>
              <a:ext uri="{FF2B5EF4-FFF2-40B4-BE49-F238E27FC236}">
                <a16:creationId xmlns:a16="http://schemas.microsoft.com/office/drawing/2014/main" id="{8E1F35BC-1F3F-4C93-BBA0-09D031EB3CE3}"/>
              </a:ext>
            </a:extLst>
          </p:cNvPr>
          <p:cNvSpPr txBox="1"/>
          <p:nvPr/>
        </p:nvSpPr>
        <p:spPr>
          <a:xfrm>
            <a:off x="2950890" y="2704806"/>
            <a:ext cx="1451039" cy="1569660"/>
          </a:xfrm>
          <a:prstGeom prst="rect">
            <a:avLst/>
          </a:prstGeom>
          <a:noFill/>
        </p:spPr>
        <p:txBody>
          <a:bodyPr wrap="none" rtlCol="0" anchor="ctr">
            <a:spAutoFit/>
          </a:bodyPr>
          <a:lstStyle/>
          <a:p>
            <a:pPr algn="ctr"/>
            <a:r>
              <a:rPr lang="en-US" sz="9600" b="1" dirty="0">
                <a:solidFill>
                  <a:schemeClr val="bg1"/>
                </a:solidFill>
                <a:latin typeface="Poppins" pitchFamily="2" charset="77"/>
                <a:cs typeface="Poppins" pitchFamily="2" charset="77"/>
              </a:rPr>
              <a:t>01</a:t>
            </a:r>
          </a:p>
        </p:txBody>
      </p:sp>
      <p:sp>
        <p:nvSpPr>
          <p:cNvPr id="38" name="TextBox 37">
            <a:extLst>
              <a:ext uri="{FF2B5EF4-FFF2-40B4-BE49-F238E27FC236}">
                <a16:creationId xmlns:a16="http://schemas.microsoft.com/office/drawing/2014/main" id="{9A605222-5E8A-4B07-8EE8-1667105CEA77}"/>
              </a:ext>
            </a:extLst>
          </p:cNvPr>
          <p:cNvSpPr txBox="1"/>
          <p:nvPr/>
        </p:nvSpPr>
        <p:spPr>
          <a:xfrm>
            <a:off x="2830665" y="6569756"/>
            <a:ext cx="1691489" cy="1569660"/>
          </a:xfrm>
          <a:prstGeom prst="rect">
            <a:avLst/>
          </a:prstGeom>
          <a:noFill/>
        </p:spPr>
        <p:txBody>
          <a:bodyPr wrap="none" rtlCol="0" anchor="ctr">
            <a:spAutoFit/>
          </a:bodyPr>
          <a:lstStyle/>
          <a:p>
            <a:pPr algn="ctr"/>
            <a:r>
              <a:rPr lang="en-US" sz="9600" b="1" dirty="0">
                <a:solidFill>
                  <a:schemeClr val="bg1"/>
                </a:solidFill>
                <a:latin typeface="Poppins" pitchFamily="2" charset="77"/>
                <a:cs typeface="Poppins" pitchFamily="2" charset="77"/>
              </a:rPr>
              <a:t>02</a:t>
            </a:r>
          </a:p>
        </p:txBody>
      </p:sp>
      <p:sp>
        <p:nvSpPr>
          <p:cNvPr id="39" name="TextBox 38">
            <a:extLst>
              <a:ext uri="{FF2B5EF4-FFF2-40B4-BE49-F238E27FC236}">
                <a16:creationId xmlns:a16="http://schemas.microsoft.com/office/drawing/2014/main" id="{8DE6D41D-002D-46B2-82B6-D9C349EAA281}"/>
              </a:ext>
            </a:extLst>
          </p:cNvPr>
          <p:cNvSpPr txBox="1"/>
          <p:nvPr/>
        </p:nvSpPr>
        <p:spPr>
          <a:xfrm>
            <a:off x="2809826" y="10434611"/>
            <a:ext cx="1733168" cy="1569660"/>
          </a:xfrm>
          <a:prstGeom prst="rect">
            <a:avLst/>
          </a:prstGeom>
          <a:noFill/>
        </p:spPr>
        <p:txBody>
          <a:bodyPr wrap="none" rtlCol="0" anchor="ctr">
            <a:spAutoFit/>
          </a:bodyPr>
          <a:lstStyle/>
          <a:p>
            <a:pPr algn="ctr"/>
            <a:r>
              <a:rPr lang="en-US" sz="9600" b="1" dirty="0">
                <a:solidFill>
                  <a:schemeClr val="bg1"/>
                </a:solidFill>
                <a:latin typeface="Poppins" pitchFamily="2" charset="77"/>
                <a:cs typeface="Poppins" pitchFamily="2" charset="77"/>
              </a:rPr>
              <a:t>03</a:t>
            </a:r>
          </a:p>
        </p:txBody>
      </p:sp>
      <p:sp>
        <p:nvSpPr>
          <p:cNvPr id="40" name="TextBox 39">
            <a:extLst>
              <a:ext uri="{FF2B5EF4-FFF2-40B4-BE49-F238E27FC236}">
                <a16:creationId xmlns:a16="http://schemas.microsoft.com/office/drawing/2014/main" id="{88AD56A3-2ECA-467B-98B6-5A8B00907D09}"/>
              </a:ext>
            </a:extLst>
          </p:cNvPr>
          <p:cNvSpPr txBox="1"/>
          <p:nvPr/>
        </p:nvSpPr>
        <p:spPr>
          <a:xfrm>
            <a:off x="4522154" y="3036704"/>
            <a:ext cx="13359821" cy="1392176"/>
          </a:xfrm>
          <a:prstGeom prst="rect">
            <a:avLst/>
          </a:prstGeom>
          <a:noFill/>
        </p:spPr>
        <p:txBody>
          <a:bodyPr wrap="square" rtlCol="0" anchor="ctr">
            <a:spAutoFit/>
          </a:bodyPr>
          <a:lstStyle/>
          <a:p>
            <a:pPr algn="just">
              <a:lnSpc>
                <a:spcPts val="3500"/>
              </a:lnSpc>
            </a:pPr>
            <a:r>
              <a:rPr lang="en-US" sz="2800" dirty="0">
                <a:solidFill>
                  <a:schemeClr val="bg1"/>
                </a:solidFill>
                <a:latin typeface="Century" panose="02040604050505020304" pitchFamily="18" charset="0"/>
                <a:ea typeface="Lato Light" panose="020F0502020204030203" pitchFamily="34" charset="0"/>
                <a:cs typeface="Lato Light" panose="020F0502020204030203" pitchFamily="34" charset="0"/>
              </a:rPr>
              <a:t>Money laundering damages financial sector institutions that are critical for economic growth, promoting crime and corruption that slow economic growth, reducing efficiency in the real sector of the economy.</a:t>
            </a:r>
          </a:p>
        </p:txBody>
      </p:sp>
      <p:sp>
        <p:nvSpPr>
          <p:cNvPr id="2" name="TextBox 1">
            <a:extLst>
              <a:ext uri="{FF2B5EF4-FFF2-40B4-BE49-F238E27FC236}">
                <a16:creationId xmlns:a16="http://schemas.microsoft.com/office/drawing/2014/main" id="{0047D598-F78F-42AB-841C-26614ABB855F}"/>
              </a:ext>
            </a:extLst>
          </p:cNvPr>
          <p:cNvSpPr txBox="1"/>
          <p:nvPr/>
        </p:nvSpPr>
        <p:spPr>
          <a:xfrm>
            <a:off x="4542994" y="2202350"/>
            <a:ext cx="13338981" cy="769441"/>
          </a:xfrm>
          <a:prstGeom prst="rect">
            <a:avLst/>
          </a:prstGeom>
          <a:noFill/>
        </p:spPr>
        <p:txBody>
          <a:bodyPr wrap="square" rtlCol="0">
            <a:spAutoFit/>
          </a:bodyPr>
          <a:lstStyle/>
          <a:p>
            <a:r>
              <a:rPr lang="en-US" sz="4400" b="1" dirty="0">
                <a:solidFill>
                  <a:schemeClr val="bg1"/>
                </a:solidFill>
                <a:latin typeface="Century" panose="02040604050505020304" pitchFamily="18" charset="0"/>
              </a:rPr>
              <a:t>Effect on Economic Development</a:t>
            </a:r>
            <a:endParaRPr lang="LID4096" sz="4400" b="1" dirty="0">
              <a:solidFill>
                <a:schemeClr val="bg1"/>
              </a:solidFill>
              <a:latin typeface="Century" panose="02040604050505020304" pitchFamily="18" charset="0"/>
            </a:endParaRPr>
          </a:p>
        </p:txBody>
      </p:sp>
      <p:sp>
        <p:nvSpPr>
          <p:cNvPr id="43" name="TextBox 42">
            <a:extLst>
              <a:ext uri="{FF2B5EF4-FFF2-40B4-BE49-F238E27FC236}">
                <a16:creationId xmlns:a16="http://schemas.microsoft.com/office/drawing/2014/main" id="{03A49589-0420-42AD-81B0-6E87DD50B1B1}"/>
              </a:ext>
            </a:extLst>
          </p:cNvPr>
          <p:cNvSpPr txBox="1"/>
          <p:nvPr/>
        </p:nvSpPr>
        <p:spPr>
          <a:xfrm>
            <a:off x="4401929" y="6723921"/>
            <a:ext cx="13417298" cy="1852880"/>
          </a:xfrm>
          <a:prstGeom prst="rect">
            <a:avLst/>
          </a:prstGeom>
          <a:noFill/>
        </p:spPr>
        <p:txBody>
          <a:bodyPr wrap="square" rtlCol="0" anchor="ctr">
            <a:spAutoFit/>
          </a:bodyPr>
          <a:lstStyle/>
          <a:p>
            <a:pPr algn="just">
              <a:lnSpc>
                <a:spcPts val="3500"/>
              </a:lnSpc>
            </a:pPr>
            <a:r>
              <a:rPr lang="en-US" sz="2800" dirty="0">
                <a:solidFill>
                  <a:schemeClr val="bg1"/>
                </a:solidFill>
                <a:latin typeface="Century" panose="02040604050505020304" pitchFamily="18" charset="0"/>
                <a:ea typeface="Lato Light" panose="020F0502020204030203" pitchFamily="34" charset="0"/>
                <a:cs typeface="Lato Light" panose="020F0502020204030203" pitchFamily="34" charset="0"/>
              </a:rPr>
              <a:t>The possible social and political costs of money laundering, if left unchecked or dealt with ineffectively, are serious. Organised crime can infiltrate financial institutions, acquire control of large sectors of the economy through investment, or offer bribes to public officials and indeed governments.</a:t>
            </a:r>
          </a:p>
        </p:txBody>
      </p:sp>
      <p:sp>
        <p:nvSpPr>
          <p:cNvPr id="44" name="TextBox 43">
            <a:extLst>
              <a:ext uri="{FF2B5EF4-FFF2-40B4-BE49-F238E27FC236}">
                <a16:creationId xmlns:a16="http://schemas.microsoft.com/office/drawing/2014/main" id="{27B0CD5D-5AAE-4E17-BB64-587BE9B29458}"/>
              </a:ext>
            </a:extLst>
          </p:cNvPr>
          <p:cNvSpPr txBox="1"/>
          <p:nvPr/>
        </p:nvSpPr>
        <p:spPr>
          <a:xfrm>
            <a:off x="4401927" y="6066132"/>
            <a:ext cx="13417300" cy="769441"/>
          </a:xfrm>
          <a:prstGeom prst="rect">
            <a:avLst/>
          </a:prstGeom>
          <a:noFill/>
        </p:spPr>
        <p:txBody>
          <a:bodyPr wrap="square" rtlCol="0">
            <a:spAutoFit/>
          </a:bodyPr>
          <a:lstStyle/>
          <a:p>
            <a:r>
              <a:rPr lang="en-US" sz="4400" b="1" dirty="0">
                <a:solidFill>
                  <a:schemeClr val="bg1"/>
                </a:solidFill>
                <a:latin typeface="Century" panose="02040604050505020304" pitchFamily="18" charset="0"/>
              </a:rPr>
              <a:t>Effect on the Society </a:t>
            </a:r>
            <a:endParaRPr lang="LID4096" sz="4400" b="1" dirty="0">
              <a:solidFill>
                <a:schemeClr val="bg1"/>
              </a:solidFill>
              <a:latin typeface="Century" panose="02040604050505020304" pitchFamily="18" charset="0"/>
            </a:endParaRPr>
          </a:p>
        </p:txBody>
      </p:sp>
      <p:sp>
        <p:nvSpPr>
          <p:cNvPr id="45" name="TextBox 44">
            <a:extLst>
              <a:ext uri="{FF2B5EF4-FFF2-40B4-BE49-F238E27FC236}">
                <a16:creationId xmlns:a16="http://schemas.microsoft.com/office/drawing/2014/main" id="{D4B5DF88-6254-4E6D-8B2C-8DE5B261A3A6}"/>
              </a:ext>
            </a:extLst>
          </p:cNvPr>
          <p:cNvSpPr txBox="1"/>
          <p:nvPr/>
        </p:nvSpPr>
        <p:spPr>
          <a:xfrm>
            <a:off x="4401929" y="10641489"/>
            <a:ext cx="13569698" cy="1852880"/>
          </a:xfrm>
          <a:prstGeom prst="rect">
            <a:avLst/>
          </a:prstGeom>
          <a:noFill/>
        </p:spPr>
        <p:txBody>
          <a:bodyPr wrap="square" rtlCol="0" anchor="ctr">
            <a:spAutoFit/>
          </a:bodyPr>
          <a:lstStyle/>
          <a:p>
            <a:pPr algn="just">
              <a:lnSpc>
                <a:spcPts val="3500"/>
              </a:lnSpc>
            </a:pPr>
            <a:r>
              <a:rPr lang="en-US" sz="2800" dirty="0">
                <a:solidFill>
                  <a:schemeClr val="bg1"/>
                </a:solidFill>
                <a:latin typeface="Century" panose="02040604050505020304" pitchFamily="18" charset="0"/>
                <a:ea typeface="Lato Light" panose="020F0502020204030203" pitchFamily="34" charset="0"/>
                <a:cs typeface="Lato Light" panose="020F0502020204030203" pitchFamily="34" charset="0"/>
              </a:rPr>
              <a:t>The integrity of the Businesses and financial services marketplace depends heavily on the perception that it functions within a framework of high legal, professional and ethical standards. A reputation for integrity is the one of the most valuable assets of a Business which is eroded by money laundering.</a:t>
            </a:r>
          </a:p>
        </p:txBody>
      </p:sp>
      <p:sp>
        <p:nvSpPr>
          <p:cNvPr id="46" name="TextBox 45">
            <a:extLst>
              <a:ext uri="{FF2B5EF4-FFF2-40B4-BE49-F238E27FC236}">
                <a16:creationId xmlns:a16="http://schemas.microsoft.com/office/drawing/2014/main" id="{ACE1B1FE-69D6-4B56-96DF-1DBD7861FF23}"/>
              </a:ext>
            </a:extLst>
          </p:cNvPr>
          <p:cNvSpPr txBox="1"/>
          <p:nvPr/>
        </p:nvSpPr>
        <p:spPr>
          <a:xfrm>
            <a:off x="4401928" y="9876126"/>
            <a:ext cx="13569700" cy="769441"/>
          </a:xfrm>
          <a:prstGeom prst="rect">
            <a:avLst/>
          </a:prstGeom>
          <a:noFill/>
        </p:spPr>
        <p:txBody>
          <a:bodyPr wrap="square" rtlCol="0">
            <a:spAutoFit/>
          </a:bodyPr>
          <a:lstStyle/>
          <a:p>
            <a:r>
              <a:rPr lang="en-US" sz="4400" b="1" dirty="0">
                <a:solidFill>
                  <a:schemeClr val="bg1"/>
                </a:solidFill>
                <a:latin typeface="Century" panose="02040604050505020304" pitchFamily="18" charset="0"/>
              </a:rPr>
              <a:t>Effect on Businesses</a:t>
            </a:r>
            <a:endParaRPr lang="LID4096" sz="4400" b="1" dirty="0">
              <a:solidFill>
                <a:schemeClr val="bg1"/>
              </a:solidFill>
              <a:latin typeface="Century" panose="02040604050505020304" pitchFamily="18" charset="0"/>
            </a:endParaRPr>
          </a:p>
        </p:txBody>
      </p:sp>
      <p:pic>
        <p:nvPicPr>
          <p:cNvPr id="47" name="Picture 46">
            <a:extLst>
              <a:ext uri="{FF2B5EF4-FFF2-40B4-BE49-F238E27FC236}">
                <a16:creationId xmlns:a16="http://schemas.microsoft.com/office/drawing/2014/main" id="{5E5C5F6B-9DA9-4A7D-9E0E-1A4514E21E27}"/>
              </a:ext>
            </a:extLst>
          </p:cNvPr>
          <p:cNvPicPr>
            <a:picLocks noChangeAspect="1"/>
          </p:cNvPicPr>
          <p:nvPr/>
        </p:nvPicPr>
        <p:blipFill>
          <a:blip r:embed="rId2"/>
          <a:stretch>
            <a:fillRect/>
          </a:stretch>
        </p:blipFill>
        <p:spPr>
          <a:xfrm>
            <a:off x="18343597" y="6087340"/>
            <a:ext cx="4565129" cy="2643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 name="Picture 47">
            <a:extLst>
              <a:ext uri="{FF2B5EF4-FFF2-40B4-BE49-F238E27FC236}">
                <a16:creationId xmlns:a16="http://schemas.microsoft.com/office/drawing/2014/main" id="{F8D318EF-E6F5-45FD-B4EE-6948FB6B1A62}"/>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402874" y="2147284"/>
            <a:ext cx="4505852" cy="2643608"/>
          </a:xfrm>
          <a:prstGeom prst="rect">
            <a:avLst/>
          </a:prstGeom>
          <a:noFill/>
          <a:ln>
            <a:noFill/>
          </a:ln>
        </p:spPr>
      </p:pic>
      <p:pic>
        <p:nvPicPr>
          <p:cNvPr id="4" name="Picture 3">
            <a:extLst>
              <a:ext uri="{FF2B5EF4-FFF2-40B4-BE49-F238E27FC236}">
                <a16:creationId xmlns:a16="http://schemas.microsoft.com/office/drawing/2014/main" id="{C58E33B2-5AB6-47F2-925C-432485F3BF92}"/>
              </a:ext>
            </a:extLst>
          </p:cNvPr>
          <p:cNvPicPr>
            <a:picLocks noChangeAspect="1"/>
          </p:cNvPicPr>
          <p:nvPr/>
        </p:nvPicPr>
        <p:blipFill rotWithShape="1">
          <a:blip r:embed="rId4"/>
          <a:srcRect l="-226465" t="-207732" r="198738" b="126254"/>
          <a:stretch/>
        </p:blipFill>
        <p:spPr>
          <a:xfrm>
            <a:off x="9445387" y="3614656"/>
            <a:ext cx="5486875" cy="5281023"/>
          </a:xfrm>
          <a:prstGeom prst="rect">
            <a:avLst/>
          </a:prstGeom>
        </p:spPr>
      </p:pic>
      <p:pic>
        <p:nvPicPr>
          <p:cNvPr id="11" name="Picture 10">
            <a:extLst>
              <a:ext uri="{FF2B5EF4-FFF2-40B4-BE49-F238E27FC236}">
                <a16:creationId xmlns:a16="http://schemas.microsoft.com/office/drawing/2014/main" id="{57D50EED-5B47-46A7-98FE-E6B96210FB3B}"/>
              </a:ext>
            </a:extLst>
          </p:cNvPr>
          <p:cNvPicPr>
            <a:picLocks noChangeAspect="1"/>
          </p:cNvPicPr>
          <p:nvPr/>
        </p:nvPicPr>
        <p:blipFill>
          <a:blip r:embed="rId5"/>
          <a:stretch>
            <a:fillRect/>
          </a:stretch>
        </p:blipFill>
        <p:spPr>
          <a:xfrm>
            <a:off x="18354151" y="9813108"/>
            <a:ext cx="4565129" cy="2812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Rectangle 22">
            <a:extLst>
              <a:ext uri="{FF2B5EF4-FFF2-40B4-BE49-F238E27FC236}">
                <a16:creationId xmlns:a16="http://schemas.microsoft.com/office/drawing/2014/main" id="{227B2732-6FFF-45E1-8090-EDC9BB14DA35}"/>
              </a:ext>
            </a:extLst>
          </p:cNvPr>
          <p:cNvSpPr/>
          <p:nvPr/>
        </p:nvSpPr>
        <p:spPr>
          <a:xfrm>
            <a:off x="0" y="0"/>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4" name="Rectangle 23">
            <a:extLst>
              <a:ext uri="{FF2B5EF4-FFF2-40B4-BE49-F238E27FC236}">
                <a16:creationId xmlns:a16="http://schemas.microsoft.com/office/drawing/2014/main" id="{0833DB4A-BE52-4178-B733-A766F55C6F24}"/>
              </a:ext>
            </a:extLst>
          </p:cNvPr>
          <p:cNvSpPr/>
          <p:nvPr/>
        </p:nvSpPr>
        <p:spPr>
          <a:xfrm>
            <a:off x="744071" y="-8961"/>
            <a:ext cx="73042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Rectangle 26">
            <a:extLst>
              <a:ext uri="{FF2B5EF4-FFF2-40B4-BE49-F238E27FC236}">
                <a16:creationId xmlns:a16="http://schemas.microsoft.com/office/drawing/2014/main" id="{455E82E5-277A-4106-9309-AF5ABE71099C}"/>
              </a:ext>
            </a:extLst>
          </p:cNvPr>
          <p:cNvSpPr/>
          <p:nvPr/>
        </p:nvSpPr>
        <p:spPr>
          <a:xfrm>
            <a:off x="1479182" y="-8962"/>
            <a:ext cx="730423" cy="13716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8" name="Picture 27">
            <a:extLst>
              <a:ext uri="{FF2B5EF4-FFF2-40B4-BE49-F238E27FC236}">
                <a16:creationId xmlns:a16="http://schemas.microsoft.com/office/drawing/2014/main" id="{CF4CE566-2592-4C19-A9C4-1332A3CAD54D}"/>
              </a:ext>
            </a:extLst>
          </p:cNvPr>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801" y="445158"/>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pic>
        <p:nvPicPr>
          <p:cNvPr id="29" name="Picture 28">
            <a:extLst>
              <a:ext uri="{FF2B5EF4-FFF2-40B4-BE49-F238E27FC236}">
                <a16:creationId xmlns:a16="http://schemas.microsoft.com/office/drawing/2014/main" id="{A4056110-3045-4FD8-8281-A66E0D0D53A3}"/>
              </a:ext>
            </a:extLst>
          </p:cNvPr>
          <p:cNvPicPr>
            <a:picLocks noChangeAspect="1"/>
          </p:cNvPicPr>
          <p:nvPr/>
        </p:nvPicPr>
        <p:blipFill>
          <a:blip r:embed="rId7"/>
          <a:stretch>
            <a:fillRect/>
          </a:stretch>
        </p:blipFill>
        <p:spPr>
          <a:xfrm>
            <a:off x="49801" y="11170727"/>
            <a:ext cx="2148698" cy="2100116"/>
          </a:xfrm>
          <a:prstGeom prst="ellipse">
            <a:avLst/>
          </a:prstGeom>
          <a:ln w="9525">
            <a:solidFill>
              <a:schemeClr val="bg1"/>
            </a:solidFill>
            <a:miter lim="800000"/>
            <a:headEnd/>
            <a:tailEnd/>
          </a:ln>
          <a:effectLst>
            <a:glow rad="228600">
              <a:schemeClr val="bg1">
                <a:alpha val="40000"/>
              </a:schemeClr>
            </a:glow>
            <a:outerShdw blurRad="381000" dist="292100" dir="5400000" sx="-80000" sy="-18000" rotWithShape="0">
              <a:schemeClr val="bg1">
                <a:alpha val="22000"/>
              </a:schemeClr>
            </a:outerShdw>
          </a:effectLst>
          <a:scene3d>
            <a:camera prst="orthographicFront"/>
            <a:lightRig rig="contrasting" dir="t">
              <a:rot lat="0" lon="0" rev="3000000"/>
            </a:lightRig>
          </a:scene3d>
          <a:sp3d extrusionH="76200" contourW="7620">
            <a:bevelT w="95250" h="31750"/>
            <a:extrusionClr>
              <a:schemeClr val="bg1"/>
            </a:extrusionClr>
            <a:contourClr>
              <a:schemeClr val="bg1"/>
            </a:contourClr>
          </a:sp3d>
        </p:spPr>
      </p:pic>
      <p:sp>
        <p:nvSpPr>
          <p:cNvPr id="31" name="TextBox 30">
            <a:extLst>
              <a:ext uri="{FF2B5EF4-FFF2-40B4-BE49-F238E27FC236}">
                <a16:creationId xmlns:a16="http://schemas.microsoft.com/office/drawing/2014/main" id="{839CEBB4-E26C-4620-9B78-3F2100B3B0C2}"/>
              </a:ext>
            </a:extLst>
          </p:cNvPr>
          <p:cNvSpPr txBox="1"/>
          <p:nvPr/>
        </p:nvSpPr>
        <p:spPr>
          <a:xfrm>
            <a:off x="0" y="12805316"/>
            <a:ext cx="24377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i="1" dirty="0">
                <a:solidFill>
                  <a:srgbClr val="FF0000"/>
                </a:solidFill>
                <a:latin typeface="Times New Roman" pitchFamily="18" charset="0"/>
                <a:ea typeface="Tahoma" pitchFamily="34" charset="0"/>
                <a:cs typeface="Times New Roman" pitchFamily="18" charset="0"/>
              </a:rPr>
              <a:t>Effect of Corruption, Fraud and Money Laundering on Nigeria and its Financial System.</a:t>
            </a:r>
          </a:p>
        </p:txBody>
      </p:sp>
    </p:spTree>
    <p:extLst>
      <p:ext uri="{BB962C8B-B14F-4D97-AF65-F5344CB8AC3E}">
        <p14:creationId xmlns:p14="http://schemas.microsoft.com/office/powerpoint/2010/main" val="14903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0" fill="hold"/>
                                        <p:tgtEl>
                                          <p:spTgt spid="31"/>
                                        </p:tgtEl>
                                        <p:attrNameLst>
                                          <p:attrName>ppt_x</p:attrName>
                                        </p:attrNameLst>
                                      </p:cBhvr>
                                      <p:tavLst>
                                        <p:tav tm="0">
                                          <p:val>
                                            <p:strVal val="1+#ppt_w/2"/>
                                          </p:val>
                                        </p:tav>
                                        <p:tav tm="100000">
                                          <p:val>
                                            <p:strVal val="#ppt_x"/>
                                          </p:val>
                                        </p:tav>
                                      </p:tavLst>
                                    </p:anim>
                                    <p:anim calcmode="lin" valueType="num">
                                      <p:cBhvr additive="base">
                                        <p:cTn id="8" dur="10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Theme">
  <a:themeElements>
    <a:clrScheme name="Theme blue">
      <a:dk1>
        <a:srgbClr val="898989"/>
      </a:dk1>
      <a:lt1>
        <a:srgbClr val="FFFFFF"/>
      </a:lt1>
      <a:dk2>
        <a:srgbClr val="272829"/>
      </a:dk2>
      <a:lt2>
        <a:srgbClr val="FFFFFF"/>
      </a:lt2>
      <a:accent1>
        <a:srgbClr val="23C35E"/>
      </a:accent1>
      <a:accent2>
        <a:srgbClr val="159596"/>
      </a:accent2>
      <a:accent3>
        <a:srgbClr val="1264C3"/>
      </a:accent3>
      <a:accent4>
        <a:srgbClr val="0547A3"/>
      </a:accent4>
      <a:accent5>
        <a:srgbClr val="153789"/>
      </a:accent5>
      <a:accent6>
        <a:srgbClr val="A4ACB5"/>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88348</TotalTime>
  <Words>2288</Words>
  <Application>Microsoft Office PowerPoint</Application>
  <PresentationFormat>Custom</PresentationFormat>
  <Paragraphs>193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vt:lpstr>
      <vt:lpstr>Lato Light</vt:lpstr>
      <vt:lpstr>Poppins</vt:lpstr>
      <vt:lpstr>Poppins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NFIU</dc:creator>
  <cp:keywords/>
  <dc:description/>
  <cp:lastModifiedBy>Muhammad Jiya</cp:lastModifiedBy>
  <cp:revision>15422</cp:revision>
  <cp:lastPrinted>2019-07-07T18:31:34Z</cp:lastPrinted>
  <dcterms:created xsi:type="dcterms:W3CDTF">2014-11-12T21:47:38Z</dcterms:created>
  <dcterms:modified xsi:type="dcterms:W3CDTF">2021-11-09T10:49:33Z</dcterms:modified>
  <cp:category/>
</cp:coreProperties>
</file>