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79" r:id="rId5"/>
    <p:sldId id="297" r:id="rId6"/>
    <p:sldId id="259" r:id="rId7"/>
    <p:sldId id="265" r:id="rId8"/>
    <p:sldId id="260" r:id="rId9"/>
    <p:sldId id="278" r:id="rId10"/>
    <p:sldId id="281" r:id="rId11"/>
    <p:sldId id="283" r:id="rId12"/>
    <p:sldId id="271" r:id="rId13"/>
    <p:sldId id="266" r:id="rId14"/>
    <p:sldId id="267" r:id="rId15"/>
    <p:sldId id="268" r:id="rId16"/>
    <p:sldId id="270" r:id="rId17"/>
    <p:sldId id="276" r:id="rId18"/>
    <p:sldId id="277" r:id="rId19"/>
    <p:sldId id="272" r:id="rId20"/>
    <p:sldId id="274" r:id="rId21"/>
    <p:sldId id="282" r:id="rId22"/>
    <p:sldId id="284" r:id="rId23"/>
    <p:sldId id="286" r:id="rId24"/>
    <p:sldId id="287" r:id="rId25"/>
    <p:sldId id="288" r:id="rId26"/>
    <p:sldId id="290" r:id="rId27"/>
    <p:sldId id="291" r:id="rId28"/>
    <p:sldId id="292" r:id="rId29"/>
    <p:sldId id="293" r:id="rId30"/>
    <p:sldId id="294" r:id="rId31"/>
    <p:sldId id="295" r:id="rId32"/>
    <p:sldId id="269" r:id="rId33"/>
    <p:sldId id="275" r:id="rId34"/>
    <p:sldId id="298" r:id="rId35"/>
    <p:sldId id="26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DCAE2FC-9D71-448B-9FF6-9E0570DA1E5E}" type="datetimeFigureOut">
              <a:rPr lang="en-US" smtClean="0"/>
              <a:pPr/>
              <a:t>11/7/2023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1AB53B9-382E-435A-9A0B-53B0B98588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AB53B9-382E-435A-9A0B-53B0B98588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AB53B9-382E-435A-9A0B-53B0B98588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AB53B9-382E-435A-9A0B-53B0B98588F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AB53B9-382E-435A-9A0B-53B0B98588F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AB53B9-382E-435A-9A0B-53B0B98588F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1AB53B9-382E-435A-9A0B-53B0B98588F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1AB53B9-382E-435A-9A0B-53B0B98588F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DCAE2FC-9D71-448B-9FF6-9E0570DA1E5E}" type="datetimeFigureOut">
              <a:rPr lang="en-US" smtClean="0"/>
              <a:pPr/>
              <a:t>11/7/2023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1AB53B9-382E-435A-9A0B-53B0B98588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DCAE2FC-9D71-448B-9FF6-9E0570DA1E5E}" type="datetimeFigureOut">
              <a:rPr lang="en-US" smtClean="0"/>
              <a:pPr/>
              <a:t>11/7/2023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AB53B9-382E-435A-9A0B-53B0B98588F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DCAE2FC-9D71-448B-9FF6-9E0570DA1E5E}" type="datetimeFigureOut">
              <a:rPr lang="en-US" smtClean="0"/>
              <a:pPr/>
              <a:t>11/7/2023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AB53B9-382E-435A-9A0B-53B0B98588F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DCAE2FC-9D71-448B-9FF6-9E0570DA1E5E}" type="datetimeFigureOut">
              <a:rPr lang="en-US" smtClean="0"/>
              <a:pPr/>
              <a:t>11/7/2023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AB53B9-382E-435A-9A0B-53B0B98588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scuml.or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imf.org/en/About/Factsheets/Sheets/2023/Fight-against-illicit-financial-flows" TargetMode="External"/><Relationship Id="rId2" Type="http://schemas.openxmlformats.org/officeDocument/2006/relationships/hyperlink" Target="https://www.unodc.org/documents/NGO/AU_ECA_Illicit_Financial_Flows_report_EN.pdf" TargetMode="External"/><Relationship Id="rId1" Type="http://schemas.openxmlformats.org/officeDocument/2006/relationships/slideLayout" Target="../slideLayouts/slideLayout2.xml"/><Relationship Id="rId4" Type="http://schemas.openxmlformats.org/officeDocument/2006/relationships/hyperlink" Target="https://www.lawsociety.org.uk/topics/anti-money-laundering/professional-enabler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33400"/>
            <a:ext cx="8610600" cy="1676400"/>
          </a:xfrm>
        </p:spPr>
        <p:txBody>
          <a:bodyPr>
            <a:normAutofit fontScale="90000"/>
          </a:bodyPr>
          <a:lstStyle/>
          <a:p>
            <a:pPr algn="ctr"/>
            <a:r>
              <a:rPr lang="en-US" sz="3600" dirty="0" smtClean="0"/>
              <a:t/>
            </a:r>
            <a:br>
              <a:rPr lang="en-US" sz="3600" dirty="0" smtClean="0"/>
            </a:br>
            <a:r>
              <a:rPr lang="en-US" sz="3600" dirty="0" smtClean="0"/>
              <a:t>Curbing Money Laundering and Illicit Financial Flows in Nigeria – Role of Professional enablers &amp; Institutions</a:t>
            </a:r>
            <a:r>
              <a:rPr lang="en-US" dirty="0" smtClean="0"/>
              <a:t> </a:t>
            </a:r>
            <a:endParaRPr lang="en-US" dirty="0"/>
          </a:p>
        </p:txBody>
      </p:sp>
      <p:sp>
        <p:nvSpPr>
          <p:cNvPr id="3" name="Subtitle 2"/>
          <p:cNvSpPr>
            <a:spLocks noGrp="1"/>
          </p:cNvSpPr>
          <p:nvPr>
            <p:ph type="subTitle" idx="1"/>
          </p:nvPr>
        </p:nvSpPr>
        <p:spPr>
          <a:xfrm>
            <a:off x="152400" y="2438400"/>
            <a:ext cx="8763000" cy="4267200"/>
          </a:xfrm>
        </p:spPr>
        <p:txBody>
          <a:bodyPr>
            <a:normAutofit fontScale="62500" lnSpcReduction="20000"/>
          </a:bodyPr>
          <a:lstStyle/>
          <a:p>
            <a:pPr algn="ctr"/>
            <a:r>
              <a:rPr lang="en-US" sz="4000" dirty="0" smtClean="0"/>
              <a:t>Presented  by</a:t>
            </a:r>
          </a:p>
          <a:p>
            <a:pPr algn="ctr"/>
            <a:r>
              <a:rPr lang="en-US" sz="4000" dirty="0" smtClean="0"/>
              <a:t/>
            </a:r>
            <a:br>
              <a:rPr lang="en-US" sz="4000" dirty="0" smtClean="0"/>
            </a:br>
            <a:r>
              <a:rPr lang="en-US" sz="4000" dirty="0" smtClean="0"/>
              <a:t>CE Daniel </a:t>
            </a:r>
            <a:r>
              <a:rPr lang="en-US" sz="4000" dirty="0" err="1" smtClean="0"/>
              <a:t>Isei</a:t>
            </a:r>
            <a:r>
              <a:rPr lang="en-US" sz="4000" dirty="0" smtClean="0"/>
              <a:t>, </a:t>
            </a:r>
            <a:r>
              <a:rPr lang="en-US" sz="4000" dirty="0" err="1" smtClean="0"/>
              <a:t>fsi</a:t>
            </a:r>
            <a:r>
              <a:rPr lang="en-US" sz="4000" dirty="0" smtClean="0"/>
              <a:t>,</a:t>
            </a:r>
            <a:br>
              <a:rPr lang="en-US" sz="4000" dirty="0" smtClean="0"/>
            </a:br>
            <a:r>
              <a:rPr lang="en-US" sz="4000" dirty="0" smtClean="0"/>
              <a:t>Director, Special Control Unit Against Money Laundering (SCUML)</a:t>
            </a:r>
          </a:p>
          <a:p>
            <a:pPr algn="ctr"/>
            <a:endParaRPr lang="en-US" sz="4000" dirty="0" smtClean="0"/>
          </a:p>
          <a:p>
            <a:pPr algn="ctr"/>
            <a:r>
              <a:rPr lang="en-US" sz="4000" dirty="0" smtClean="0"/>
              <a:t>@</a:t>
            </a:r>
          </a:p>
          <a:p>
            <a:pPr algn="ctr"/>
            <a:r>
              <a:rPr lang="en-US" sz="4000" dirty="0" smtClean="0"/>
              <a:t>The 8</a:t>
            </a:r>
            <a:r>
              <a:rPr lang="en-US" sz="4000" baseline="30000" dirty="0" smtClean="0"/>
              <a:t>th</a:t>
            </a:r>
            <a:r>
              <a:rPr lang="en-US" sz="4000" dirty="0" smtClean="0"/>
              <a:t> Annual Conference on Financial Crime, Cross-Border Crime and Governance Integrity,</a:t>
            </a:r>
          </a:p>
          <a:p>
            <a:pPr algn="ctr"/>
            <a:endParaRPr lang="en-US" sz="4000" dirty="0" smtClean="0"/>
          </a:p>
          <a:p>
            <a:pPr algn="r"/>
            <a:r>
              <a:rPr lang="en-US" sz="4000" dirty="0" smtClean="0"/>
              <a:t>8</a:t>
            </a:r>
            <a:r>
              <a:rPr lang="en-US" sz="4000" baseline="30000" dirty="0" smtClean="0"/>
              <a:t>th</a:t>
            </a:r>
            <a:r>
              <a:rPr lang="en-US" sz="4000" dirty="0" smtClean="0"/>
              <a:t> November, 2023</a:t>
            </a:r>
            <a:br>
              <a:rPr lang="en-US" sz="4000" dirty="0" smtClean="0"/>
            </a:br>
            <a:endParaRPr lang="en-US"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075238"/>
          </a:xfrm>
        </p:spPr>
        <p:txBody>
          <a:bodyPr>
            <a:normAutofit fontScale="92500" lnSpcReduction="10000"/>
          </a:bodyPr>
          <a:lstStyle/>
          <a:p>
            <a:r>
              <a:rPr lang="en-US" dirty="0" smtClean="0"/>
              <a:t>Setting up companies, trusts and other business structures;</a:t>
            </a:r>
          </a:p>
          <a:p>
            <a:pPr lvl="1"/>
            <a:r>
              <a:rPr lang="en-US" dirty="0" smtClean="0"/>
              <a:t>assisting in the opening of shell companies or bank accounts under names, including those of other legal persons, that obscure their ownership</a:t>
            </a:r>
          </a:p>
          <a:p>
            <a:pPr lvl="1"/>
            <a:r>
              <a:rPr lang="en-US" dirty="0" smtClean="0"/>
              <a:t>safe custody of incriminating data</a:t>
            </a:r>
          </a:p>
          <a:p>
            <a:pPr lvl="1"/>
            <a:r>
              <a:rPr lang="en-US" dirty="0" smtClean="0"/>
              <a:t>managing or investing unaccounted-for funds</a:t>
            </a:r>
          </a:p>
          <a:p>
            <a:pPr lvl="1"/>
            <a:r>
              <a:rPr lang="en-US" dirty="0" smtClean="0"/>
              <a:t>referral services to other counterpart service providers in order to create cross- border structures </a:t>
            </a:r>
          </a:p>
          <a:p>
            <a:pPr lvl="1"/>
            <a:r>
              <a:rPr lang="en-US" dirty="0" smtClean="0"/>
              <a:t>creating and using instruments such as bearer shares, as well as nominee directors or shareholders (OECD 2021: 12)</a:t>
            </a:r>
          </a:p>
          <a:p>
            <a:r>
              <a:rPr lang="en-US" dirty="0" smtClean="0"/>
              <a:t>Tax advisory and investment services</a:t>
            </a:r>
          </a:p>
          <a:p>
            <a:r>
              <a:rPr lang="en-US" dirty="0" smtClean="0"/>
              <a:t>Real estate transactions</a:t>
            </a:r>
          </a:p>
          <a:p>
            <a:r>
              <a:rPr lang="en-US" dirty="0" smtClean="0"/>
              <a:t>High-value goods, precious metals and stones</a:t>
            </a:r>
          </a:p>
          <a:p>
            <a:endParaRPr lang="en-US" dirty="0" smtClean="0"/>
          </a:p>
          <a:p>
            <a:endParaRPr lang="en-US" dirty="0"/>
          </a:p>
        </p:txBody>
      </p:sp>
      <p:sp>
        <p:nvSpPr>
          <p:cNvPr id="2" name="Title 1"/>
          <p:cNvSpPr>
            <a:spLocks noGrp="1"/>
          </p:cNvSpPr>
          <p:nvPr>
            <p:ph type="title"/>
          </p:nvPr>
        </p:nvSpPr>
        <p:spPr/>
        <p:txBody>
          <a:bodyPr>
            <a:normAutofit/>
          </a:bodyPr>
          <a:lstStyle/>
          <a:p>
            <a:r>
              <a:rPr lang="en-US" sz="3200" dirty="0" smtClean="0"/>
              <a:t>Services and activities provided by professional enablers</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According to FATF’s Recommendation 22, lawyers, notaries, other independent legal professionals, and accountants should be subject to AML standards when they prepare or carry out transactions (FATF 2020: 20) such as:</a:t>
            </a:r>
          </a:p>
          <a:p>
            <a:pPr lvl="1">
              <a:buNone/>
            </a:pPr>
            <a:r>
              <a:rPr lang="en-US" dirty="0" smtClean="0"/>
              <a:t>• buying or selling of real estate</a:t>
            </a:r>
          </a:p>
          <a:p>
            <a:pPr lvl="1">
              <a:buNone/>
            </a:pPr>
            <a:r>
              <a:rPr lang="en-US" dirty="0" smtClean="0"/>
              <a:t>• managing of client money, securities, or other assets</a:t>
            </a:r>
          </a:p>
          <a:p>
            <a:pPr lvl="1">
              <a:buNone/>
            </a:pPr>
            <a:r>
              <a:rPr lang="en-US" dirty="0" smtClean="0"/>
              <a:t>• management of banks, savings, or securities accounts</a:t>
            </a:r>
          </a:p>
          <a:p>
            <a:pPr lvl="1">
              <a:buNone/>
            </a:pPr>
            <a:r>
              <a:rPr lang="en-US" dirty="0" smtClean="0"/>
              <a:t>• the creation, operation, or management of companies</a:t>
            </a:r>
          </a:p>
          <a:p>
            <a:pPr lvl="1">
              <a:buNone/>
            </a:pPr>
            <a:r>
              <a:rPr lang="en-US" dirty="0" smtClean="0"/>
              <a:t>• creation, operation or legal management of legal persons or arrangements</a:t>
            </a:r>
          </a:p>
          <a:p>
            <a:pPr lvl="1">
              <a:buNone/>
            </a:pPr>
            <a:r>
              <a:rPr lang="en-US" dirty="0" smtClean="0"/>
              <a:t>• buying and selling of business entities.</a:t>
            </a:r>
            <a:endParaRPr lang="en-US" dirty="0"/>
          </a:p>
        </p:txBody>
      </p:sp>
      <p:sp>
        <p:nvSpPr>
          <p:cNvPr id="2" name="Title 1"/>
          <p:cNvSpPr>
            <a:spLocks noGrp="1"/>
          </p:cNvSpPr>
          <p:nvPr>
            <p:ph type="title"/>
          </p:nvPr>
        </p:nvSpPr>
        <p:spPr>
          <a:xfrm>
            <a:off x="304800" y="381000"/>
            <a:ext cx="8686800" cy="838200"/>
          </a:xfrm>
        </p:spPr>
        <p:txBody>
          <a:bodyPr>
            <a:normAutofit/>
          </a:bodyPr>
          <a:lstStyle/>
          <a:p>
            <a:r>
              <a:rPr lang="en-US" sz="2400" dirty="0" smtClean="0"/>
              <a:t>SERVICES BY lawyers, notaries, other independent legal professionals, and accountants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dirty="0" smtClean="0"/>
              <a:t>	IFF &amp; ML have a significant impact on the economic stability of a country and the global financial system</a:t>
            </a:r>
            <a:endParaRPr lang="en-US" b="1" dirty="0" smtClean="0"/>
          </a:p>
          <a:p>
            <a:r>
              <a:rPr lang="en-US" dirty="0" smtClean="0"/>
              <a:t>inflate prices for real estate and other assets,</a:t>
            </a:r>
            <a:endParaRPr lang="en-US" b="1" dirty="0" smtClean="0"/>
          </a:p>
          <a:p>
            <a:r>
              <a:rPr lang="en-US" b="1" dirty="0" smtClean="0"/>
              <a:t>encourage further criminal activity;</a:t>
            </a:r>
          </a:p>
          <a:p>
            <a:r>
              <a:rPr lang="en-US" b="1" dirty="0" smtClean="0"/>
              <a:t>undermine &amp; weaken the rule of law;</a:t>
            </a:r>
          </a:p>
          <a:p>
            <a:r>
              <a:rPr lang="en-US" b="1" dirty="0" smtClean="0"/>
              <a:t>erode trust in public institutions;</a:t>
            </a:r>
          </a:p>
          <a:p>
            <a:r>
              <a:rPr lang="en-US" b="1" dirty="0" smtClean="0"/>
              <a:t>threaten a country's political stability</a:t>
            </a:r>
            <a:r>
              <a:rPr lang="en-US" dirty="0" smtClean="0"/>
              <a:t>.;</a:t>
            </a:r>
          </a:p>
          <a:p>
            <a:r>
              <a:rPr lang="en-US" b="1" dirty="0" smtClean="0"/>
              <a:t>loss of investment capital and revenue;</a:t>
            </a:r>
            <a:r>
              <a:rPr lang="en-US" dirty="0" smtClean="0"/>
              <a:t> </a:t>
            </a:r>
          </a:p>
          <a:p>
            <a:r>
              <a:rPr lang="en-US" dirty="0" smtClean="0"/>
              <a:t>lower tax receipts, and reduce government revenue</a:t>
            </a:r>
            <a:endParaRPr lang="en-US" b="1" dirty="0" smtClean="0"/>
          </a:p>
          <a:p>
            <a:r>
              <a:rPr lang="en-US" b="1" dirty="0" smtClean="0"/>
              <a:t>undermining of State institutions;</a:t>
            </a:r>
          </a:p>
          <a:p>
            <a:r>
              <a:rPr lang="en-US" dirty="0" smtClean="0"/>
              <a:t>drain foreign exchange reserves, distort competition</a:t>
            </a:r>
            <a:endParaRPr lang="en-US" b="1" dirty="0" smtClean="0"/>
          </a:p>
          <a:p>
            <a:endParaRPr lang="en-US" dirty="0"/>
          </a:p>
        </p:txBody>
      </p:sp>
      <p:sp>
        <p:nvSpPr>
          <p:cNvPr id="2" name="Title 1"/>
          <p:cNvSpPr>
            <a:spLocks noGrp="1"/>
          </p:cNvSpPr>
          <p:nvPr>
            <p:ph type="title"/>
          </p:nvPr>
        </p:nvSpPr>
        <p:spPr/>
        <p:txBody>
          <a:bodyPr>
            <a:normAutofit fontScale="90000"/>
          </a:bodyPr>
          <a:lstStyle/>
          <a:p>
            <a:r>
              <a:rPr lang="en-US" dirty="0" smtClean="0"/>
              <a:t>Effects of illicit financial flows &amp; money laundering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buNone/>
            </a:pPr>
            <a:r>
              <a:rPr lang="en-US" dirty="0" smtClean="0"/>
              <a:t>Commercial activities</a:t>
            </a:r>
          </a:p>
          <a:p>
            <a:r>
              <a:rPr lang="en-US" dirty="0" smtClean="0"/>
              <a:t>IFFs originating from commercial activities have several purposes, including hiding wealth, evading or aggressively avoiding tax, and dodging customs duties and domestic levies. </a:t>
            </a:r>
          </a:p>
          <a:p>
            <a:r>
              <a:rPr lang="en-US" dirty="0" smtClean="0"/>
              <a:t>Some of these activities, especially those linked to taxation, are described from a more technical perspective as “base erosion and profit shifting”.</a:t>
            </a:r>
          </a:p>
          <a:p>
            <a:r>
              <a:rPr lang="en-US" dirty="0" smtClean="0"/>
              <a:t>The various means by which IFFs take place in Africa include abusive transfer pricing, trade mispricing, </a:t>
            </a:r>
            <a:r>
              <a:rPr lang="en-US" dirty="0" err="1" smtClean="0"/>
              <a:t>misinvoicing</a:t>
            </a:r>
            <a:r>
              <a:rPr lang="en-US" dirty="0" smtClean="0"/>
              <a:t> of services and intangibles and using unequal contracts, all for purposes of tax evasion, aggressive tax avoidance and illegal export of foreign exchange</a:t>
            </a:r>
          </a:p>
        </p:txBody>
      </p:sp>
      <p:sp>
        <p:nvSpPr>
          <p:cNvPr id="2" name="Title 1"/>
          <p:cNvSpPr>
            <a:spLocks noGrp="1"/>
          </p:cNvSpPr>
          <p:nvPr>
            <p:ph type="title"/>
          </p:nvPr>
        </p:nvSpPr>
        <p:spPr/>
        <p:txBody>
          <a:bodyPr>
            <a:normAutofit fontScale="90000"/>
          </a:bodyPr>
          <a:lstStyle/>
          <a:p>
            <a:r>
              <a:rPr lang="en-US" dirty="0" smtClean="0"/>
              <a:t>How illicit financial flows take place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t>Criminal activities</a:t>
            </a:r>
          </a:p>
          <a:p>
            <a:r>
              <a:rPr lang="en-US" dirty="0" smtClean="0"/>
              <a:t>IFFs are often driven by criminal activities with the purpose of keeping the transactions from the view of law enforcement agencies or revenue authorities. </a:t>
            </a:r>
          </a:p>
          <a:p>
            <a:r>
              <a:rPr lang="en-US" dirty="0" smtClean="0"/>
              <a:t>criminal activities in Nigeria, ranging from trafficking of people, drugs and arms to smuggling, as well as fraud in the financial sector, such as unauthorized or unsecured loans, money laundering, stock market manipulation and outright forgery.</a:t>
            </a:r>
            <a:endParaRPr lang="en-US" dirty="0"/>
          </a:p>
        </p:txBody>
      </p:sp>
      <p:sp>
        <p:nvSpPr>
          <p:cNvPr id="2" name="Title 1"/>
          <p:cNvSpPr>
            <a:spLocks noGrp="1"/>
          </p:cNvSpPr>
          <p:nvPr>
            <p:ph type="title"/>
          </p:nvPr>
        </p:nvSpPr>
        <p:spPr/>
        <p:txBody>
          <a:bodyPr>
            <a:normAutofit fontScale="90000"/>
          </a:bodyPr>
          <a:lstStyle/>
          <a:p>
            <a:r>
              <a:rPr lang="en-US" dirty="0" smtClean="0"/>
              <a:t>How illicit financial flows take place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Corruption and the Abuse of Entrusted Authorities;</a:t>
            </a:r>
          </a:p>
          <a:p>
            <a:r>
              <a:rPr lang="en-US" dirty="0" smtClean="0"/>
              <a:t>While research indicated that money acquired through bribery and abuse of office by public officials accounted for around 5 percent of IFFs globally,</a:t>
            </a:r>
          </a:p>
          <a:p>
            <a:r>
              <a:rPr lang="en-US" dirty="0" smtClean="0"/>
              <a:t>corruption was better understood as the abuse of entrusted power as defined in various anti-corruption instruments, which makes a cross-cutting contribution to IFFs without the officials concerned necessarily exporting their illegally acquired wealth</a:t>
            </a:r>
            <a:endParaRPr lang="en-US" dirty="0"/>
          </a:p>
        </p:txBody>
      </p:sp>
      <p:sp>
        <p:nvSpPr>
          <p:cNvPr id="2" name="Title 1"/>
          <p:cNvSpPr>
            <a:spLocks noGrp="1"/>
          </p:cNvSpPr>
          <p:nvPr>
            <p:ph type="title"/>
          </p:nvPr>
        </p:nvSpPr>
        <p:spPr/>
        <p:txBody>
          <a:bodyPr>
            <a:normAutofit fontScale="90000"/>
          </a:bodyPr>
          <a:lstStyle/>
          <a:p>
            <a:r>
              <a:rPr lang="en-US" dirty="0" smtClean="0"/>
              <a:t>How illicit financial flows take place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	IFFs are driven by a number of “push” and “pull” factors. The most obvious push factor driving IFFs is the desire to hide illicit wealth.</a:t>
            </a:r>
          </a:p>
          <a:p>
            <a:r>
              <a:rPr lang="en-US" dirty="0" smtClean="0"/>
              <a:t>Poor governance enables IFFs.</a:t>
            </a:r>
          </a:p>
          <a:p>
            <a:r>
              <a:rPr lang="en-US" dirty="0" smtClean="0"/>
              <a:t>Weak regulatory structures;</a:t>
            </a:r>
          </a:p>
          <a:p>
            <a:r>
              <a:rPr lang="en-US" dirty="0" smtClean="0"/>
              <a:t>Double taxation agreements (DTAs)</a:t>
            </a:r>
          </a:p>
          <a:p>
            <a:r>
              <a:rPr lang="en-US" dirty="0" smtClean="0"/>
              <a:t>Tax incentives;</a:t>
            </a:r>
          </a:p>
          <a:p>
            <a:r>
              <a:rPr lang="en-US" dirty="0" smtClean="0"/>
              <a:t>A major enabler or pull factor for IFFs from Africa is the existence of financial secrecy jurisdictions and/or tax havens</a:t>
            </a:r>
          </a:p>
          <a:p>
            <a:endParaRPr lang="en-US" dirty="0" smtClean="0"/>
          </a:p>
          <a:p>
            <a:endParaRPr lang="en-US" dirty="0"/>
          </a:p>
        </p:txBody>
      </p:sp>
      <p:sp>
        <p:nvSpPr>
          <p:cNvPr id="2" name="Title 1"/>
          <p:cNvSpPr>
            <a:spLocks noGrp="1"/>
          </p:cNvSpPr>
          <p:nvPr>
            <p:ph type="title"/>
          </p:nvPr>
        </p:nvSpPr>
        <p:spPr/>
        <p:txBody>
          <a:bodyPr>
            <a:normAutofit fontScale="90000"/>
          </a:bodyPr>
          <a:lstStyle/>
          <a:p>
            <a:r>
              <a:rPr lang="en-US" dirty="0" smtClean="0"/>
              <a:t>Drivers and enablers of illicit financial flows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Institution building </a:t>
            </a:r>
          </a:p>
          <a:p>
            <a:pPr lvl="1"/>
            <a:r>
              <a:rPr lang="en-US" dirty="0" smtClean="0"/>
              <a:t>Anti-Corruption </a:t>
            </a:r>
            <a:endParaRPr lang="en-US" dirty="0" smtClean="0"/>
          </a:p>
          <a:p>
            <a:pPr lvl="2"/>
            <a:r>
              <a:rPr lang="en-US" dirty="0" smtClean="0"/>
              <a:t>SCUML, NFIU, EFCC, ICPC</a:t>
            </a:r>
          </a:p>
          <a:p>
            <a:pPr lvl="1"/>
            <a:r>
              <a:rPr lang="en-US" dirty="0" smtClean="0"/>
              <a:t>Taxation</a:t>
            </a:r>
          </a:p>
          <a:p>
            <a:pPr lvl="2"/>
            <a:r>
              <a:rPr lang="en-US" dirty="0" smtClean="0"/>
              <a:t>FIRS </a:t>
            </a:r>
          </a:p>
          <a:p>
            <a:r>
              <a:rPr lang="en-US" dirty="0" smtClean="0"/>
              <a:t>International Cooperation and Information Exchange</a:t>
            </a:r>
          </a:p>
          <a:p>
            <a:pPr lvl="1"/>
            <a:r>
              <a:rPr lang="en-US" dirty="0" smtClean="0"/>
              <a:t>UNCAC, FATF.</a:t>
            </a:r>
          </a:p>
          <a:p>
            <a:r>
              <a:rPr lang="en-US" dirty="0" smtClean="0"/>
              <a:t>Financial Transparency </a:t>
            </a:r>
          </a:p>
          <a:p>
            <a:endParaRPr lang="en-US" dirty="0" smtClean="0"/>
          </a:p>
          <a:p>
            <a:endParaRPr lang="en-US" dirty="0"/>
          </a:p>
        </p:txBody>
      </p:sp>
      <p:sp>
        <p:nvSpPr>
          <p:cNvPr id="2" name="Title 1"/>
          <p:cNvSpPr>
            <a:spLocks noGrp="1"/>
          </p:cNvSpPr>
          <p:nvPr>
            <p:ph type="title"/>
          </p:nvPr>
        </p:nvSpPr>
        <p:spPr/>
        <p:txBody>
          <a:bodyPr/>
          <a:lstStyle/>
          <a:p>
            <a:r>
              <a:rPr lang="en-US" dirty="0" smtClean="0"/>
              <a:t>Curbing illicit financial flows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setting up trusts believed to be an attempt to conceal criminal proceeds</a:t>
            </a:r>
          </a:p>
          <a:p>
            <a:r>
              <a:rPr lang="en-US" dirty="0" smtClean="0"/>
              <a:t>solicitor using client accounts to launder suspected proceeds of crime</a:t>
            </a:r>
          </a:p>
          <a:p>
            <a:r>
              <a:rPr lang="en-US" dirty="0" smtClean="0"/>
              <a:t>accountant signing off company accounts believed to be false or do not reflect the activity observed on a bank account</a:t>
            </a:r>
          </a:p>
          <a:p>
            <a:r>
              <a:rPr lang="en-US" dirty="0" smtClean="0"/>
              <a:t>mortgage broker submitting applications having not conducted effective due diligence checks such as proof of identity/earnings</a:t>
            </a:r>
          </a:p>
          <a:p>
            <a:r>
              <a:rPr lang="en-US" dirty="0" smtClean="0"/>
              <a:t>provision of services to individuals/companies subject to adverse media reporting indicating involvement in criminal activity</a:t>
            </a:r>
          </a:p>
          <a:p>
            <a:r>
              <a:rPr lang="en-US" dirty="0" smtClean="0"/>
              <a:t>incorporation of large companies or investment management companies at residential addresses</a:t>
            </a:r>
          </a:p>
          <a:p>
            <a:r>
              <a:rPr lang="en-US" dirty="0" smtClean="0"/>
              <a:t>prolific incorporation of companies over a short period of time where the company formation agent does not appear to have conducted proper customer due diligence checks</a:t>
            </a:r>
          </a:p>
          <a:p>
            <a:r>
              <a:rPr lang="en-US" dirty="0" smtClean="0"/>
              <a:t>incorporation of what appear to be shelf companies</a:t>
            </a:r>
          </a:p>
          <a:p>
            <a:r>
              <a:rPr lang="en-US" dirty="0" smtClean="0"/>
              <a:t>setting up complex corporate and/or trust structures that do not appear to have a sound economic or business rationale</a:t>
            </a:r>
            <a:endParaRPr lang="en-US" dirty="0"/>
          </a:p>
        </p:txBody>
      </p:sp>
      <p:sp>
        <p:nvSpPr>
          <p:cNvPr id="2" name="Title 1"/>
          <p:cNvSpPr>
            <a:spLocks noGrp="1"/>
          </p:cNvSpPr>
          <p:nvPr>
            <p:ph type="title"/>
          </p:nvPr>
        </p:nvSpPr>
        <p:spPr>
          <a:xfrm>
            <a:off x="304800" y="304800"/>
            <a:ext cx="8686800" cy="838200"/>
          </a:xfrm>
        </p:spPr>
        <p:txBody>
          <a:bodyPr>
            <a:normAutofit fontScale="90000"/>
          </a:bodyPr>
          <a:lstStyle/>
          <a:p>
            <a:r>
              <a:rPr lang="en-US" dirty="0" smtClean="0"/>
              <a:t>Indicators of professional enabler activity can include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Financial Action Task Force (FATF);</a:t>
            </a:r>
          </a:p>
          <a:p>
            <a:r>
              <a:rPr lang="en-US" dirty="0" smtClean="0"/>
              <a:t>Global Forum on Transparency and Exchange of Information for Tax Purposes,</a:t>
            </a:r>
          </a:p>
          <a:p>
            <a:r>
              <a:rPr lang="en-US" dirty="0" smtClean="0"/>
              <a:t>OECD Inclusive Framework on Base Erosion and Profit Shifting (BEPS);</a:t>
            </a:r>
          </a:p>
          <a:p>
            <a:r>
              <a:rPr lang="en-US" dirty="0" smtClean="0"/>
              <a:t>Extractive Industry Transparency Initiative (EITI),</a:t>
            </a:r>
          </a:p>
          <a:p>
            <a:endParaRPr lang="en-US" dirty="0"/>
          </a:p>
        </p:txBody>
      </p:sp>
      <p:sp>
        <p:nvSpPr>
          <p:cNvPr id="2" name="Title 1"/>
          <p:cNvSpPr>
            <a:spLocks noGrp="1"/>
          </p:cNvSpPr>
          <p:nvPr>
            <p:ph type="title"/>
          </p:nvPr>
        </p:nvSpPr>
        <p:spPr/>
        <p:txBody>
          <a:bodyPr>
            <a:normAutofit fontScale="90000"/>
          </a:bodyPr>
          <a:lstStyle/>
          <a:p>
            <a:r>
              <a:rPr lang="en-US" dirty="0" smtClean="0"/>
              <a:t>International efforts to combat IFF &amp; ML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919472"/>
          </a:xfrm>
        </p:spPr>
        <p:txBody>
          <a:bodyPr>
            <a:normAutofit fontScale="85000" lnSpcReduction="20000"/>
          </a:bodyPr>
          <a:lstStyle/>
          <a:p>
            <a:r>
              <a:rPr lang="en-US" dirty="0" smtClean="0"/>
              <a:t>Introduction</a:t>
            </a:r>
          </a:p>
          <a:p>
            <a:r>
              <a:rPr lang="en-US" dirty="0" smtClean="0"/>
              <a:t>Definition of Terms</a:t>
            </a:r>
          </a:p>
          <a:p>
            <a:pPr lvl="1"/>
            <a:r>
              <a:rPr lang="en-US" dirty="0" smtClean="0"/>
              <a:t>Professional Enablers</a:t>
            </a:r>
          </a:p>
          <a:p>
            <a:pPr lvl="1"/>
            <a:r>
              <a:rPr lang="en-US" dirty="0" smtClean="0"/>
              <a:t>Money Laundering</a:t>
            </a:r>
          </a:p>
          <a:p>
            <a:pPr lvl="1"/>
            <a:r>
              <a:rPr lang="en-US" dirty="0" smtClean="0"/>
              <a:t>Illicit Financial Flows </a:t>
            </a:r>
          </a:p>
          <a:p>
            <a:r>
              <a:rPr lang="en-US" dirty="0" smtClean="0"/>
              <a:t>Professional services</a:t>
            </a:r>
          </a:p>
          <a:p>
            <a:r>
              <a:rPr lang="en-US" dirty="0" smtClean="0"/>
              <a:t>Effects of IFF &amp; ML</a:t>
            </a:r>
          </a:p>
          <a:p>
            <a:r>
              <a:rPr lang="en-US" dirty="0" smtClean="0"/>
              <a:t>Drivers &amp; Enablers of IFF &amp; ML</a:t>
            </a:r>
          </a:p>
          <a:p>
            <a:r>
              <a:rPr lang="en-US" dirty="0" smtClean="0"/>
              <a:t>Curbing IFF &amp; ML</a:t>
            </a:r>
          </a:p>
          <a:p>
            <a:r>
              <a:rPr lang="en-US" dirty="0" smtClean="0"/>
              <a:t>International &amp; National Efforts to </a:t>
            </a:r>
            <a:r>
              <a:rPr lang="en-US" dirty="0" err="1" smtClean="0"/>
              <a:t>Cambat</a:t>
            </a:r>
            <a:r>
              <a:rPr lang="en-US" dirty="0" smtClean="0"/>
              <a:t> IFF &amp; ML</a:t>
            </a:r>
          </a:p>
          <a:p>
            <a:r>
              <a:rPr lang="en-US" dirty="0" smtClean="0"/>
              <a:t>AML/CFT Obligations for professionals</a:t>
            </a:r>
          </a:p>
          <a:p>
            <a:r>
              <a:rPr lang="en-US" dirty="0" smtClean="0"/>
              <a:t>Penalties &amp; Offences under the MLL(P)A, 2022</a:t>
            </a:r>
          </a:p>
          <a:p>
            <a:r>
              <a:rPr lang="en-US" dirty="0" smtClean="0"/>
              <a:t>Challenges of curbing IFF &amp; ML</a:t>
            </a:r>
          </a:p>
          <a:p>
            <a:r>
              <a:rPr lang="en-US" dirty="0" smtClean="0"/>
              <a:t>Conclusion  </a:t>
            </a:r>
          </a:p>
          <a:p>
            <a:endParaRPr lang="en-US" dirty="0"/>
          </a:p>
        </p:txBody>
      </p:sp>
      <p:sp>
        <p:nvSpPr>
          <p:cNvPr id="2" name="Title 1"/>
          <p:cNvSpPr>
            <a:spLocks noGrp="1"/>
          </p:cNvSpPr>
          <p:nvPr>
            <p:ph type="title"/>
          </p:nvPr>
        </p:nvSpPr>
        <p:spPr/>
        <p:txBody>
          <a:bodyPr/>
          <a:lstStyle/>
          <a:p>
            <a:r>
              <a:rPr lang="en-US" dirty="0" smtClean="0"/>
              <a:t>Outlines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dirty="0" smtClean="0"/>
              <a:t> 	The Global Forum for Transparency and Exchange of Information for Tax Purposes (OECD)</a:t>
            </a:r>
          </a:p>
          <a:p>
            <a:r>
              <a:rPr lang="en-US" dirty="0" smtClean="0"/>
              <a:t>The Multilateral Convention on Mutual Cooperation in Tax Matters (OECD)</a:t>
            </a:r>
          </a:p>
          <a:p>
            <a:r>
              <a:rPr lang="en-US" dirty="0" smtClean="0"/>
              <a:t>The Extractive Industries Transparency Initiative (EITI)</a:t>
            </a:r>
          </a:p>
          <a:p>
            <a:r>
              <a:rPr lang="en-US" dirty="0" smtClean="0"/>
              <a:t>Base Erosion and Profit Shifting Project (OECD + G20)</a:t>
            </a:r>
          </a:p>
          <a:p>
            <a:r>
              <a:rPr lang="en-US" dirty="0" smtClean="0"/>
              <a:t>Sections 1502 and 1504 of the Dodd Frank Act (US)</a:t>
            </a:r>
          </a:p>
          <a:p>
            <a:r>
              <a:rPr lang="en-US" dirty="0" smtClean="0"/>
              <a:t>The Foreign Account Tax Compliance Act (US)</a:t>
            </a:r>
          </a:p>
          <a:p>
            <a:r>
              <a:rPr lang="en-US" dirty="0" smtClean="0"/>
              <a:t>Automatic Exchange of Information (OECD, G20, G8)</a:t>
            </a:r>
          </a:p>
          <a:p>
            <a:r>
              <a:rPr lang="en-US" dirty="0" smtClean="0"/>
              <a:t>Anti-Bribery Convention (OECD)</a:t>
            </a:r>
          </a:p>
          <a:p>
            <a:r>
              <a:rPr lang="en-US" dirty="0" smtClean="0"/>
              <a:t>Public Registry (UK)</a:t>
            </a:r>
          </a:p>
          <a:p>
            <a:r>
              <a:rPr lang="en-US" dirty="0" smtClean="0"/>
              <a:t>United Nations Convention Against Corruption (UNCAC)</a:t>
            </a:r>
          </a:p>
          <a:p>
            <a:r>
              <a:rPr lang="en-US" dirty="0" smtClean="0"/>
              <a:t>The Recommendations of the Financial Action Task Force</a:t>
            </a:r>
          </a:p>
          <a:p>
            <a:r>
              <a:rPr lang="en-US" dirty="0" smtClean="0"/>
              <a:t>Open Government Partnership</a:t>
            </a:r>
          </a:p>
          <a:p>
            <a:r>
              <a:rPr lang="en-US" dirty="0" smtClean="0"/>
              <a:t>United Nations Tax Committee</a:t>
            </a:r>
            <a:endParaRPr lang="en-US" dirty="0"/>
          </a:p>
        </p:txBody>
      </p:sp>
      <p:sp>
        <p:nvSpPr>
          <p:cNvPr id="2" name="Title 1"/>
          <p:cNvSpPr>
            <a:spLocks noGrp="1"/>
          </p:cNvSpPr>
          <p:nvPr>
            <p:ph type="title"/>
          </p:nvPr>
        </p:nvSpPr>
        <p:spPr/>
        <p:txBody>
          <a:bodyPr>
            <a:normAutofit fontScale="90000"/>
          </a:bodyPr>
          <a:lstStyle/>
          <a:p>
            <a:r>
              <a:rPr lang="en-US" dirty="0" smtClean="0"/>
              <a:t>Initiatives and forums to tackle illicit financial flows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686800" cy="5257800"/>
          </a:xfrm>
        </p:spPr>
        <p:txBody>
          <a:bodyPr>
            <a:normAutofit fontScale="70000" lnSpcReduction="20000"/>
          </a:bodyPr>
          <a:lstStyle/>
          <a:p>
            <a:pPr>
              <a:buNone/>
            </a:pPr>
            <a:r>
              <a:rPr lang="en-US" dirty="0" smtClean="0"/>
              <a:t>	</a:t>
            </a:r>
            <a:r>
              <a:rPr lang="en-US" b="1" i="1" dirty="0" smtClean="0"/>
              <a:t>Anti-Money Laundering framework </a:t>
            </a:r>
            <a:r>
              <a:rPr lang="en-US" dirty="0" smtClean="0"/>
              <a:t>. Those requirements include, but are not limited to:</a:t>
            </a:r>
          </a:p>
          <a:p>
            <a:r>
              <a:rPr lang="en-US" dirty="0" smtClean="0"/>
              <a:t>identifying the customer and verifying said customer’s identity through reliable, independent source documents, data, or information</a:t>
            </a:r>
          </a:p>
          <a:p>
            <a:r>
              <a:rPr lang="en-US" dirty="0" smtClean="0"/>
              <a:t>identifying the beneficial owner</a:t>
            </a:r>
          </a:p>
          <a:p>
            <a:r>
              <a:rPr lang="en-US" dirty="0" smtClean="0"/>
              <a:t>understanding the purpose and intended nature of the business relationship</a:t>
            </a:r>
          </a:p>
          <a:p>
            <a:r>
              <a:rPr lang="en-US" dirty="0" smtClean="0"/>
              <a:t>conducting due diligence on the business relationship and </a:t>
            </a:r>
            <a:r>
              <a:rPr lang="en-US" dirty="0" err="1" smtClean="0"/>
              <a:t>scrutinising</a:t>
            </a:r>
            <a:r>
              <a:rPr lang="en-US" dirty="0" smtClean="0"/>
              <a:t> the transactions undertaken during that relationship</a:t>
            </a:r>
          </a:p>
          <a:p>
            <a:r>
              <a:rPr lang="en-US" dirty="0" smtClean="0"/>
              <a:t>maintaining records on transactions and information obtained through the CDD measures</a:t>
            </a:r>
          </a:p>
          <a:p>
            <a:r>
              <a:rPr lang="en-US" dirty="0" smtClean="0"/>
              <a:t>implementing additional measures for politically-exposed persons (PEPs), including appropriate risk-management systems and enhanced ongoing monitoring of the business relationship</a:t>
            </a:r>
          </a:p>
          <a:p>
            <a:r>
              <a:rPr lang="en-US" dirty="0" smtClean="0"/>
              <a:t>identifying, assessing, and mitigating money laundering and terrorism financing risks in relation to new technologies, products, and business practices</a:t>
            </a:r>
            <a:endParaRPr lang="en-US" dirty="0"/>
          </a:p>
        </p:txBody>
      </p:sp>
      <p:sp>
        <p:nvSpPr>
          <p:cNvPr id="2" name="Title 1"/>
          <p:cNvSpPr>
            <a:spLocks noGrp="1"/>
          </p:cNvSpPr>
          <p:nvPr>
            <p:ph type="title"/>
          </p:nvPr>
        </p:nvSpPr>
        <p:spPr/>
        <p:txBody>
          <a:bodyPr/>
          <a:lstStyle/>
          <a:p>
            <a:r>
              <a:rPr lang="en-US" dirty="0" smtClean="0"/>
              <a:t>Regulations for enablers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303838"/>
          </a:xfrm>
        </p:spPr>
        <p:txBody>
          <a:bodyPr>
            <a:normAutofit fontScale="92500" lnSpcReduction="10000"/>
          </a:bodyPr>
          <a:lstStyle/>
          <a:p>
            <a:r>
              <a:rPr lang="en-US" dirty="0" smtClean="0"/>
              <a:t>Limitation to make or accept cash payment. </a:t>
            </a:r>
          </a:p>
          <a:p>
            <a:r>
              <a:rPr lang="en-US" dirty="0" smtClean="0"/>
              <a:t>Duty to report international transfer or transportation of funds, securities and cash. </a:t>
            </a:r>
          </a:p>
          <a:p>
            <a:r>
              <a:rPr lang="en-US" dirty="0" smtClean="0"/>
              <a:t>Identification of customers. </a:t>
            </a:r>
          </a:p>
          <a:p>
            <a:r>
              <a:rPr lang="en-US" dirty="0" smtClean="0"/>
              <a:t>Occasional cash transaction by DNFBPs. </a:t>
            </a:r>
          </a:p>
          <a:p>
            <a:r>
              <a:rPr lang="en-US" dirty="0" smtClean="0"/>
              <a:t>Suspicious transaction reporting. </a:t>
            </a:r>
          </a:p>
          <a:p>
            <a:r>
              <a:rPr lang="en-US" dirty="0" smtClean="0"/>
              <a:t>Preservation of records. </a:t>
            </a:r>
          </a:p>
          <a:p>
            <a:r>
              <a:rPr lang="en-US" dirty="0" smtClean="0"/>
              <a:t>Communication of information. </a:t>
            </a:r>
          </a:p>
          <a:p>
            <a:r>
              <a:rPr lang="en-US" dirty="0" smtClean="0"/>
              <a:t>Internal procedures, policies and controls</a:t>
            </a:r>
          </a:p>
          <a:p>
            <a:pPr lvl="1"/>
            <a:r>
              <a:rPr lang="en-US" dirty="0" smtClean="0"/>
              <a:t>the designation of compliance officers at management level;</a:t>
            </a:r>
          </a:p>
          <a:p>
            <a:pPr lvl="1"/>
            <a:r>
              <a:rPr lang="en-US" dirty="0" smtClean="0"/>
              <a:t>regular training </a:t>
            </a:r>
            <a:r>
              <a:rPr lang="en-US" dirty="0" err="1" smtClean="0"/>
              <a:t>programmes</a:t>
            </a:r>
            <a:r>
              <a:rPr lang="en-US" dirty="0" smtClean="0"/>
              <a:t> for its employees ;</a:t>
            </a:r>
          </a:p>
          <a:p>
            <a:pPr lvl="1"/>
            <a:r>
              <a:rPr lang="en-US" dirty="0" smtClean="0"/>
              <a:t>the </a:t>
            </a:r>
            <a:r>
              <a:rPr lang="en-US" dirty="0" err="1" smtClean="0"/>
              <a:t>centralisation</a:t>
            </a:r>
            <a:r>
              <a:rPr lang="en-US" dirty="0" smtClean="0"/>
              <a:t> of the information collected ; and</a:t>
            </a:r>
          </a:p>
          <a:p>
            <a:pPr lvl="1"/>
            <a:r>
              <a:rPr lang="en-US" dirty="0" smtClean="0"/>
              <a:t>the establishment of an internal audit unit </a:t>
            </a:r>
          </a:p>
          <a:p>
            <a:r>
              <a:rPr lang="en-US" dirty="0" smtClean="0"/>
              <a:t>Mandatory disclosure by DNFBPs</a:t>
            </a:r>
            <a:endParaRPr lang="en-US" dirty="0"/>
          </a:p>
        </p:txBody>
      </p:sp>
      <p:sp>
        <p:nvSpPr>
          <p:cNvPr id="2" name="Title 1"/>
          <p:cNvSpPr>
            <a:spLocks noGrp="1"/>
          </p:cNvSpPr>
          <p:nvPr>
            <p:ph type="title"/>
          </p:nvPr>
        </p:nvSpPr>
        <p:spPr/>
        <p:txBody>
          <a:bodyPr>
            <a:noAutofit/>
          </a:bodyPr>
          <a:lstStyle/>
          <a:p>
            <a:r>
              <a:rPr lang="en-US" sz="2800" dirty="0" smtClean="0"/>
              <a:t>Other AML/CFT Obligations for professionals</a:t>
            </a:r>
            <a:endParaRPr 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4495800" cy="4919472"/>
          </a:xfrm>
        </p:spPr>
        <p:txBody>
          <a:bodyPr rtlCol="0">
            <a:normAutofit fontScale="85000" lnSpcReduction="20000"/>
          </a:bodyPr>
          <a:lstStyle/>
          <a:p>
            <a:pPr marL="0" indent="0" eaLnBrk="1" fontAlgn="auto" hangingPunct="1">
              <a:lnSpc>
                <a:spcPct val="120000"/>
              </a:lnSpc>
              <a:spcAft>
                <a:spcPts val="0"/>
              </a:spcAft>
              <a:buFont typeface="Arial" panose="020B0604020202020204" pitchFamily="34" charset="0"/>
              <a:buNone/>
              <a:defRPr/>
            </a:pPr>
            <a:r>
              <a:rPr lang="en-GB" b="1" dirty="0">
                <a:latin typeface="Arial Narrow" panose="020B0606020202030204" pitchFamily="34" charset="0"/>
              </a:rPr>
              <a:t>Sec. 2(1) </a:t>
            </a:r>
            <a:r>
              <a:rPr lang="en-US" dirty="0">
                <a:latin typeface="Arial Narrow" panose="020B0606020202030204" pitchFamily="34" charset="0"/>
              </a:rPr>
              <a:t>No person or body corporate shall, except in a transaction executed through a licensed financial institution, make or accept cash payments of a sum exceeding N5,000,000 (Five Million Naira) or its equivalent in the case of an individual, or N10,000,000 (Ten Million Naira) or its equivalent in the case of a body corporate.</a:t>
            </a:r>
          </a:p>
          <a:p>
            <a:pPr marL="0" indent="0" algn="just" eaLnBrk="1" fontAlgn="auto" hangingPunct="1">
              <a:lnSpc>
                <a:spcPct val="120000"/>
              </a:lnSpc>
              <a:spcAft>
                <a:spcPts val="0"/>
              </a:spcAft>
              <a:buFont typeface="Arial" panose="020B0604020202020204" pitchFamily="34" charset="0"/>
              <a:buNone/>
              <a:defRPr/>
            </a:pPr>
            <a:r>
              <a:rPr lang="en-US" b="1" dirty="0">
                <a:latin typeface="Arial Narrow" panose="020B0606020202030204" pitchFamily="34" charset="0"/>
              </a:rPr>
              <a:t>Sec. 2(2) </a:t>
            </a:r>
            <a:r>
              <a:rPr lang="en-US" dirty="0">
                <a:latin typeface="Arial Narrow" panose="020B0606020202030204" pitchFamily="34" charset="0"/>
              </a:rPr>
              <a:t>A person shall not conduct two or more transactions with one or more FIs/DNFBPs with intent to avoid reporting threshold transaction.</a:t>
            </a:r>
          </a:p>
        </p:txBody>
      </p:sp>
      <p:sp>
        <p:nvSpPr>
          <p:cNvPr id="46082" name="Title 1"/>
          <p:cNvSpPr>
            <a:spLocks noGrp="1"/>
          </p:cNvSpPr>
          <p:nvPr>
            <p:ph type="title"/>
          </p:nvPr>
        </p:nvSpPr>
        <p:spPr/>
        <p:txBody>
          <a:bodyPr/>
          <a:lstStyle/>
          <a:p>
            <a:pPr eaLnBrk="1" hangingPunct="1"/>
            <a:r>
              <a:rPr lang="en-GB" altLang="en-US" sz="2800" b="1" dirty="0" smtClean="0">
                <a:latin typeface="Arial Narrow" pitchFamily="34" charset="0"/>
              </a:rPr>
              <a:t>Limitation to make or accept cash payment: </a:t>
            </a:r>
            <a:r>
              <a:rPr lang="en-US" altLang="en-US" sz="2800" dirty="0" smtClean="0">
                <a:latin typeface="Arial Narrow" pitchFamily="34" charset="0"/>
              </a:rPr>
              <a:t/>
            </a:r>
            <a:br>
              <a:rPr lang="en-US" altLang="en-US" sz="2800" dirty="0" smtClean="0">
                <a:latin typeface="Arial Narrow" pitchFamily="34" charset="0"/>
              </a:rPr>
            </a:br>
            <a:endParaRPr lang="en-US" altLang="en-US" sz="2800" dirty="0" smtClean="0"/>
          </a:p>
        </p:txBody>
      </p:sp>
      <p:pic>
        <p:nvPicPr>
          <p:cNvPr id="46084" name="Content Placeholder 4"/>
          <p:cNvPicPr>
            <a:picLocks noGrp="1" noChangeAspect="1" noChangeArrowheads="1"/>
          </p:cNvPicPr>
          <p:nvPr>
            <p:ph sz="half" idx="4294967295"/>
          </p:nvPr>
        </p:nvPicPr>
        <p:blipFill>
          <a:blip r:embed="rId2"/>
          <a:srcRect/>
          <a:stretch>
            <a:fillRect/>
          </a:stretch>
        </p:blipFill>
        <p:spPr>
          <a:xfrm>
            <a:off x="5021263" y="1600200"/>
            <a:ext cx="3817937" cy="4775200"/>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457200" y="1481328"/>
            <a:ext cx="4267200" cy="4525963"/>
          </a:xfrm>
        </p:spPr>
        <p:txBody>
          <a:bodyPr>
            <a:normAutofit fontScale="92500" lnSpcReduction="20000"/>
          </a:bodyPr>
          <a:lstStyle/>
          <a:p>
            <a:pPr marL="0" indent="0" algn="just" eaLnBrk="1" hangingPunct="1">
              <a:lnSpc>
                <a:spcPct val="120000"/>
              </a:lnSpc>
              <a:buFont typeface="Arial" panose="020B0604020202020204" pitchFamily="34" charset="0"/>
              <a:buNone/>
              <a:defRPr/>
            </a:pPr>
            <a:r>
              <a:rPr lang="en-US" altLang="en-US" b="1" dirty="0"/>
              <a:t>(Sec. 3</a:t>
            </a:r>
            <a:r>
              <a:rPr lang="en-US" altLang="en-US" b="1" dirty="0">
                <a:latin typeface="Arial Narrow" panose="020B0606020202030204" pitchFamily="34" charset="0"/>
              </a:rPr>
              <a:t>)	</a:t>
            </a:r>
            <a:r>
              <a:rPr lang="en-US" altLang="en-US" sz="2000" b="1" dirty="0">
                <a:latin typeface="Arial Narrow" panose="020B0606020202030204" pitchFamily="34" charset="0"/>
              </a:rPr>
              <a:t>.</a:t>
            </a:r>
            <a:endParaRPr lang="en-US" altLang="en-US" sz="2000" dirty="0">
              <a:latin typeface="Arial Narrow" panose="020B0606020202030204" pitchFamily="34" charset="0"/>
            </a:endParaRPr>
          </a:p>
          <a:p>
            <a:pPr marL="0" indent="0" algn="just" eaLnBrk="1" hangingPunct="1">
              <a:lnSpc>
                <a:spcPct val="120000"/>
              </a:lnSpc>
              <a:buFont typeface="Arial" panose="020B0604020202020204" pitchFamily="34" charset="0"/>
              <a:buNone/>
              <a:defRPr/>
            </a:pPr>
            <a:r>
              <a:rPr lang="en-GB" altLang="en-US" sz="2000" dirty="0">
                <a:latin typeface="Arial Narrow" panose="020B0606020202030204" pitchFamily="34" charset="0"/>
              </a:rPr>
              <a:t>Under section </a:t>
            </a:r>
            <a:r>
              <a:rPr lang="en-GB" altLang="en-US" sz="2000" dirty="0" smtClean="0">
                <a:latin typeface="Arial Narrow" panose="020B0606020202030204" pitchFamily="34" charset="0"/>
              </a:rPr>
              <a:t>3 </a:t>
            </a:r>
            <a:r>
              <a:rPr lang="en-GB" altLang="en-US" sz="2000" dirty="0">
                <a:latin typeface="Arial Narrow" panose="020B0606020202030204" pitchFamily="34" charset="0"/>
              </a:rPr>
              <a:t>(1) of the Act</a:t>
            </a:r>
            <a:r>
              <a:rPr lang="en-US" altLang="en-US" sz="2000" dirty="0">
                <a:latin typeface="Arial Narrow" panose="020B0606020202030204" pitchFamily="34" charset="0"/>
              </a:rPr>
              <a:t> a transfer to or from a foreign country of funds or securities by a person or body corporate including a Money Service Business of a sum exceeding US$10,000 or its equivalent shall be reported to the Unit, Central Bank of Nigeria, Securities and Exchange Commission in writing within one day from the date of the transaction. </a:t>
            </a:r>
          </a:p>
          <a:p>
            <a:pPr marL="0" indent="0" algn="just" eaLnBrk="1" hangingPunct="1">
              <a:lnSpc>
                <a:spcPct val="120000"/>
              </a:lnSpc>
              <a:buFont typeface="Arial" panose="020B0604020202020204" pitchFamily="34" charset="0"/>
              <a:buNone/>
              <a:defRPr/>
            </a:pPr>
            <a:r>
              <a:rPr lang="en-US" altLang="en-US" sz="2000" dirty="0">
                <a:latin typeface="Arial Narrow" panose="020B0606020202030204" pitchFamily="34" charset="0"/>
              </a:rPr>
              <a:t>The report shall indicate the nature and amount of the transfer, the names and addresses of the sender and the receiver of the funds or securities.</a:t>
            </a:r>
          </a:p>
          <a:p>
            <a:pPr marL="0" indent="0" algn="just" eaLnBrk="1" hangingPunct="1">
              <a:lnSpc>
                <a:spcPct val="120000"/>
              </a:lnSpc>
              <a:buFont typeface="Arial" panose="020B0604020202020204" pitchFamily="34" charset="0"/>
              <a:buNone/>
              <a:defRPr/>
            </a:pPr>
            <a:r>
              <a:rPr lang="en-US" altLang="en-US" dirty="0">
                <a:latin typeface="Arial Narrow" panose="020B0606020202030204" pitchFamily="34" charset="0"/>
              </a:rPr>
              <a:t> </a:t>
            </a:r>
          </a:p>
        </p:txBody>
      </p:sp>
      <p:sp>
        <p:nvSpPr>
          <p:cNvPr id="47109" name="Slide Number Placeholder 3"/>
          <p:cNvSpPr>
            <a:spLocks noGrp="1" noChangeArrowheads="1"/>
          </p:cNvSpPr>
          <p:nvPr>
            <p:ph type="sldNum" sz="quarter" idx="12"/>
          </p:nvPr>
        </p:nvSpPr>
        <p:spPr bwMode="auto">
          <a:noFill/>
          <a:ln>
            <a:miter lim="800000"/>
            <a:headEnd/>
            <a:tailEnd/>
          </a:ln>
        </p:spPr>
        <p:txBody>
          <a:bodyPr/>
          <a:lstStyle/>
          <a:p>
            <a:fld id="{C809E7BF-C101-4F92-AA73-6245C360780A}" type="slidenum">
              <a:rPr lang="en-US" altLang="en-US"/>
              <a:pPr/>
              <a:t>24</a:t>
            </a:fld>
            <a:endParaRPr lang="en-US" altLang="en-US"/>
          </a:p>
        </p:txBody>
      </p:sp>
      <p:sp>
        <p:nvSpPr>
          <p:cNvPr id="15362" name="Title 1"/>
          <p:cNvSpPr>
            <a:spLocks noGrp="1"/>
          </p:cNvSpPr>
          <p:nvPr>
            <p:ph type="title"/>
          </p:nvPr>
        </p:nvSpPr>
        <p:spPr/>
        <p:txBody>
          <a:bodyPr>
            <a:normAutofit/>
          </a:bodyPr>
          <a:lstStyle/>
          <a:p>
            <a:pPr eaLnBrk="1" hangingPunct="1">
              <a:defRPr/>
            </a:pPr>
            <a:r>
              <a:rPr lang="en-US" altLang="en-US" sz="2400" b="1" dirty="0">
                <a:latin typeface="Arial Narrow" pitchFamily="34" charset="0"/>
              </a:rPr>
              <a:t>Duty to report international transfer or transportation of funds, securities and cash</a:t>
            </a:r>
            <a:endParaRPr lang="en-US" altLang="en-US" sz="2400" dirty="0"/>
          </a:p>
        </p:txBody>
      </p:sp>
      <p:pic>
        <p:nvPicPr>
          <p:cNvPr id="47108" name="Content Placeholder 3"/>
          <p:cNvPicPr>
            <a:picLocks noGrp="1" noChangeAspect="1" noChangeArrowheads="1"/>
          </p:cNvPicPr>
          <p:nvPr>
            <p:ph sz="half" idx="4294967295"/>
          </p:nvPr>
        </p:nvPicPr>
        <p:blipFill>
          <a:blip r:embed="rId2"/>
          <a:stretch>
            <a:fillRect/>
          </a:stretch>
        </p:blipFill>
        <p:spPr>
          <a:xfrm>
            <a:off x="5029200" y="1447800"/>
            <a:ext cx="3810000" cy="5105400"/>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4648200" cy="4995672"/>
          </a:xfrm>
        </p:spPr>
        <p:txBody>
          <a:bodyPr>
            <a:normAutofit fontScale="77500" lnSpcReduction="20000"/>
          </a:bodyPr>
          <a:lstStyle/>
          <a:p>
            <a:pPr marL="0" indent="0" eaLnBrk="1" fontAlgn="auto" hangingPunct="1">
              <a:lnSpc>
                <a:spcPct val="120000"/>
              </a:lnSpc>
              <a:spcAft>
                <a:spcPts val="0"/>
              </a:spcAft>
              <a:buFont typeface="Arial" panose="020B0604020202020204" pitchFamily="34" charset="0"/>
              <a:buNone/>
              <a:defRPr/>
            </a:pPr>
            <a:r>
              <a:rPr lang="en-US" b="1" dirty="0">
                <a:latin typeface="Arial Narrow" panose="020B0606020202030204" pitchFamily="34" charset="0"/>
              </a:rPr>
              <a:t>Sec. 4(1) </a:t>
            </a:r>
            <a:r>
              <a:rPr lang="en-US" dirty="0">
                <a:latin typeface="Arial Narrow" panose="020B0606020202030204" pitchFamily="34" charset="0"/>
              </a:rPr>
              <a:t>, </a:t>
            </a:r>
            <a:r>
              <a:rPr lang="en-US" dirty="0" smtClean="0">
                <a:latin typeface="Arial Narrow" panose="020B0606020202030204" pitchFamily="34" charset="0"/>
              </a:rPr>
              <a:t>professionals is </a:t>
            </a:r>
            <a:r>
              <a:rPr lang="en-US" dirty="0">
                <a:latin typeface="Arial Narrow" panose="020B0606020202030204" pitchFamily="34" charset="0"/>
              </a:rPr>
              <a:t>obliged to identify a customer, whether permanent or occasional, a natural or legal person and any other form of legal arrangements, using identification documents as may be prescribed in any relevant regulation; </a:t>
            </a:r>
          </a:p>
          <a:p>
            <a:pPr marL="0" indent="0" algn="just" eaLnBrk="1" fontAlgn="auto" hangingPunct="1">
              <a:lnSpc>
                <a:spcPct val="120000"/>
              </a:lnSpc>
              <a:spcAft>
                <a:spcPts val="0"/>
              </a:spcAft>
              <a:defRPr/>
            </a:pPr>
            <a:r>
              <a:rPr lang="en-US" dirty="0">
                <a:latin typeface="Arial Narrow" panose="020B0606020202030204" pitchFamily="34" charset="0"/>
              </a:rPr>
              <a:t>verify the identity of that customer using reliable, independent source documents data or information; </a:t>
            </a:r>
          </a:p>
          <a:p>
            <a:pPr marL="0" indent="0" algn="just" eaLnBrk="1" fontAlgn="auto" hangingPunct="1">
              <a:lnSpc>
                <a:spcPct val="120000"/>
              </a:lnSpc>
              <a:spcAft>
                <a:spcPts val="0"/>
              </a:spcAft>
              <a:defRPr/>
            </a:pPr>
            <a:r>
              <a:rPr lang="en-US" dirty="0">
                <a:latin typeface="Arial Narrow" panose="020B0606020202030204" pitchFamily="34" charset="0"/>
              </a:rPr>
              <a:t>identify the beneficial owner and take reasonable measures to verify the identity of the beneficial owner using relevant information or data obtained from a reliable source such that the </a:t>
            </a:r>
            <a:r>
              <a:rPr lang="en-US" dirty="0" smtClean="0">
                <a:latin typeface="Arial Narrow" panose="020B0606020202030204" pitchFamily="34" charset="0"/>
              </a:rPr>
              <a:t>professional is </a:t>
            </a:r>
            <a:r>
              <a:rPr lang="en-US" dirty="0">
                <a:latin typeface="Arial Narrow" panose="020B0606020202030204" pitchFamily="34" charset="0"/>
              </a:rPr>
              <a:t>satisfied that it knows who the beneficial owner is.</a:t>
            </a:r>
          </a:p>
          <a:p>
            <a:pPr marL="0" indent="0" algn="just" eaLnBrk="1" fontAlgn="auto" hangingPunct="1">
              <a:lnSpc>
                <a:spcPct val="120000"/>
              </a:lnSpc>
              <a:spcAft>
                <a:spcPts val="0"/>
              </a:spcAft>
              <a:defRPr/>
            </a:pPr>
            <a:endParaRPr lang="en-US" dirty="0">
              <a:latin typeface="Arial Narrow" panose="020B0606020202030204" pitchFamily="34" charset="0"/>
            </a:endParaRPr>
          </a:p>
          <a:p>
            <a:pPr>
              <a:buFont typeface="Arial" panose="020B0604020202020204" pitchFamily="34" charset="0"/>
              <a:buChar char="•"/>
              <a:defRPr/>
            </a:pPr>
            <a:endParaRPr lang="en-US" dirty="0"/>
          </a:p>
        </p:txBody>
      </p:sp>
      <p:sp>
        <p:nvSpPr>
          <p:cNvPr id="48133" name="Slide Number Placeholder 3"/>
          <p:cNvSpPr>
            <a:spLocks noGrp="1" noChangeArrowheads="1"/>
          </p:cNvSpPr>
          <p:nvPr>
            <p:ph type="sldNum" sz="quarter" idx="12"/>
          </p:nvPr>
        </p:nvSpPr>
        <p:spPr bwMode="auto">
          <a:noFill/>
          <a:ln>
            <a:miter lim="800000"/>
            <a:headEnd/>
            <a:tailEnd/>
          </a:ln>
        </p:spPr>
        <p:txBody>
          <a:bodyPr/>
          <a:lstStyle/>
          <a:p>
            <a:fld id="{3BB2518B-E5C9-4E74-86F6-836D61B90A10}" type="slidenum">
              <a:rPr lang="en-US" altLang="en-US"/>
              <a:pPr/>
              <a:t>25</a:t>
            </a:fld>
            <a:endParaRPr lang="en-US" altLang="en-US"/>
          </a:p>
        </p:txBody>
      </p:sp>
      <p:sp>
        <p:nvSpPr>
          <p:cNvPr id="16386" name="Title 4"/>
          <p:cNvSpPr>
            <a:spLocks noGrp="1"/>
          </p:cNvSpPr>
          <p:nvPr>
            <p:ph type="title"/>
          </p:nvPr>
        </p:nvSpPr>
        <p:spPr/>
        <p:txBody>
          <a:bodyPr>
            <a:normAutofit fontScale="90000"/>
          </a:bodyPr>
          <a:lstStyle/>
          <a:p>
            <a:pPr>
              <a:defRPr/>
            </a:pPr>
            <a:r>
              <a:rPr lang="en-US" altLang="en-US" b="1" dirty="0">
                <a:latin typeface="Arial Narrow" pitchFamily="34" charset="0"/>
              </a:rPr>
              <a:t/>
            </a:r>
            <a:br>
              <a:rPr lang="en-US" altLang="en-US" b="1" dirty="0">
                <a:latin typeface="Arial Narrow" pitchFamily="34" charset="0"/>
              </a:rPr>
            </a:br>
            <a:r>
              <a:rPr lang="en-US" altLang="en-US" b="1" dirty="0">
                <a:latin typeface="Arial Narrow" pitchFamily="34" charset="0"/>
              </a:rPr>
              <a:t/>
            </a:r>
            <a:br>
              <a:rPr lang="en-US" altLang="en-US" b="1" dirty="0">
                <a:latin typeface="Arial Narrow" pitchFamily="34" charset="0"/>
              </a:rPr>
            </a:br>
            <a:r>
              <a:rPr lang="en-US" altLang="en-US" b="1" dirty="0" smtClean="0">
                <a:latin typeface="Arial Narrow" pitchFamily="34" charset="0"/>
              </a:rPr>
              <a:t/>
            </a:r>
            <a:br>
              <a:rPr lang="en-US" altLang="en-US" b="1" dirty="0" smtClean="0">
                <a:latin typeface="Arial Narrow" pitchFamily="34" charset="0"/>
              </a:rPr>
            </a:br>
            <a:r>
              <a:rPr lang="en-US" altLang="en-US" b="1" dirty="0" smtClean="0">
                <a:latin typeface="Arial Narrow" pitchFamily="34" charset="0"/>
              </a:rPr>
              <a:t/>
            </a:r>
            <a:br>
              <a:rPr lang="en-US" altLang="en-US" b="1" dirty="0" smtClean="0">
                <a:latin typeface="Arial Narrow" pitchFamily="34" charset="0"/>
              </a:rPr>
            </a:br>
            <a:r>
              <a:rPr lang="en-US" altLang="en-US" b="1" dirty="0" smtClean="0">
                <a:latin typeface="Arial Narrow" pitchFamily="34" charset="0"/>
              </a:rPr>
              <a:t>Customer Identification</a:t>
            </a:r>
            <a:r>
              <a:rPr lang="en-US" altLang="en-US" b="1" dirty="0">
                <a:latin typeface="Arial Narrow" pitchFamily="34" charset="0"/>
              </a:rPr>
              <a:t/>
            </a:r>
            <a:br>
              <a:rPr lang="en-US" altLang="en-US" b="1" dirty="0">
                <a:latin typeface="Arial Narrow" pitchFamily="34" charset="0"/>
              </a:rPr>
            </a:br>
            <a:r>
              <a:rPr lang="en-US" altLang="en-US" b="1" dirty="0">
                <a:latin typeface="Arial Narrow" pitchFamily="34" charset="0"/>
              </a:rPr>
              <a:t/>
            </a:r>
            <a:br>
              <a:rPr lang="en-US" altLang="en-US" b="1" dirty="0">
                <a:latin typeface="Arial Narrow" pitchFamily="34" charset="0"/>
              </a:rPr>
            </a:br>
            <a:r>
              <a:rPr lang="en-US" altLang="en-US" b="1" dirty="0">
                <a:latin typeface="Arial Narrow" pitchFamily="34" charset="0"/>
              </a:rPr>
              <a:t/>
            </a:r>
            <a:br>
              <a:rPr lang="en-US" altLang="en-US" b="1" dirty="0">
                <a:latin typeface="Arial Narrow" pitchFamily="34" charset="0"/>
              </a:rPr>
            </a:br>
            <a:r>
              <a:rPr lang="en-US" altLang="en-US" b="1" dirty="0">
                <a:latin typeface="Arial Narrow" pitchFamily="34" charset="0"/>
              </a:rPr>
              <a:t/>
            </a:r>
            <a:br>
              <a:rPr lang="en-US" altLang="en-US" b="1" dirty="0">
                <a:latin typeface="Arial Narrow" pitchFamily="34" charset="0"/>
              </a:rPr>
            </a:br>
            <a:endParaRPr lang="en-US" altLang="en-US" dirty="0"/>
          </a:p>
        </p:txBody>
      </p:sp>
      <p:pic>
        <p:nvPicPr>
          <p:cNvPr id="48132" name="Content Placeholder 7"/>
          <p:cNvPicPr>
            <a:picLocks noGrp="1" noChangeAspect="1" noChangeArrowheads="1"/>
          </p:cNvPicPr>
          <p:nvPr>
            <p:ph sz="half" idx="4294967295"/>
          </p:nvPr>
        </p:nvPicPr>
        <p:blipFill>
          <a:blip r:embed="rId2"/>
          <a:srcRect/>
          <a:stretch>
            <a:fillRect/>
          </a:stretch>
        </p:blipFill>
        <p:spPr>
          <a:xfrm>
            <a:off x="5254625" y="1066800"/>
            <a:ext cx="3584575" cy="5168900"/>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Content Placeholder 2"/>
          <p:cNvSpPr>
            <a:spLocks noGrp="1"/>
          </p:cNvSpPr>
          <p:nvPr>
            <p:ph idx="1"/>
          </p:nvPr>
        </p:nvSpPr>
        <p:spPr>
          <a:xfrm>
            <a:off x="457200" y="1481328"/>
            <a:ext cx="4267200" cy="4995672"/>
          </a:xfrm>
        </p:spPr>
        <p:txBody>
          <a:bodyPr>
            <a:normAutofit fontScale="77500" lnSpcReduction="20000"/>
          </a:bodyPr>
          <a:lstStyle/>
          <a:p>
            <a:pPr eaLnBrk="1" hangingPunct="1"/>
            <a:r>
              <a:rPr lang="en-US" altLang="en-US" dirty="0" smtClean="0"/>
              <a:t>DNFBPs shall submit a declaration of its activities/Registration with SCUML</a:t>
            </a:r>
          </a:p>
          <a:p>
            <a:pPr lvl="1">
              <a:buFont typeface="Wingdings" pitchFamily="2" charset="2"/>
              <a:buChar char="ü"/>
            </a:pPr>
            <a:r>
              <a:rPr lang="en-US" dirty="0" smtClean="0"/>
              <a:t>Regulatory purpose</a:t>
            </a:r>
          </a:p>
          <a:p>
            <a:pPr lvl="1">
              <a:buFont typeface="Wingdings" pitchFamily="2" charset="2"/>
              <a:buChar char="ü"/>
            </a:pPr>
            <a:r>
              <a:rPr lang="en-US" dirty="0" smtClean="0"/>
              <a:t>Online via SCUML website: </a:t>
            </a:r>
            <a:r>
              <a:rPr lang="en-US" dirty="0" smtClean="0">
                <a:hlinkClick r:id="rId2"/>
              </a:rPr>
              <a:t>www.scuml.org</a:t>
            </a:r>
            <a:r>
              <a:rPr lang="en-US" dirty="0" smtClean="0"/>
              <a:t> </a:t>
            </a:r>
          </a:p>
          <a:p>
            <a:pPr lvl="1">
              <a:buFont typeface="Wingdings" pitchFamily="2" charset="2"/>
              <a:buChar char="ü"/>
            </a:pPr>
            <a:r>
              <a:rPr lang="en-US" dirty="0" smtClean="0"/>
              <a:t>Free with Certificate of registration</a:t>
            </a:r>
          </a:p>
          <a:p>
            <a:pPr lvl="1">
              <a:buFont typeface="Wingdings" pitchFamily="2" charset="2"/>
              <a:buChar char="ü"/>
            </a:pPr>
            <a:r>
              <a:rPr lang="en-US" dirty="0" smtClean="0"/>
              <a:t>Sensitization </a:t>
            </a:r>
          </a:p>
          <a:p>
            <a:pPr eaLnBrk="1" hangingPunct="1"/>
            <a:endParaRPr lang="en-US" altLang="en-US" dirty="0" smtClean="0"/>
          </a:p>
          <a:p>
            <a:pPr eaLnBrk="1" hangingPunct="1"/>
            <a:r>
              <a:rPr lang="en-US" altLang="en-US" dirty="0" smtClean="0"/>
              <a:t>Transactions exceeding USD1,000 or its equivalent in CASH shall be reported to SCUML</a:t>
            </a:r>
          </a:p>
          <a:p>
            <a:pPr>
              <a:buFont typeface="Wingdings" pitchFamily="2" charset="2"/>
              <a:buChar char="q"/>
            </a:pPr>
            <a:r>
              <a:rPr lang="en-US" b="1" dirty="0" smtClean="0"/>
              <a:t>Reporting regime</a:t>
            </a:r>
          </a:p>
          <a:p>
            <a:pPr lvl="1">
              <a:buFont typeface="Wingdings" pitchFamily="2" charset="2"/>
              <a:buChar char="ü"/>
            </a:pPr>
            <a:r>
              <a:rPr lang="en-US" dirty="0" smtClean="0"/>
              <a:t>Cash Based Transaction Reports (CBTRs)</a:t>
            </a:r>
          </a:p>
          <a:p>
            <a:pPr eaLnBrk="1" hangingPunct="1"/>
            <a:endParaRPr lang="en-US" altLang="en-US" dirty="0" smtClean="0"/>
          </a:p>
        </p:txBody>
      </p:sp>
      <p:sp>
        <p:nvSpPr>
          <p:cNvPr id="50181" name="Slide Number Placeholder 3"/>
          <p:cNvSpPr>
            <a:spLocks noGrp="1" noChangeArrowheads="1"/>
          </p:cNvSpPr>
          <p:nvPr>
            <p:ph type="sldNum" sz="quarter" idx="12"/>
          </p:nvPr>
        </p:nvSpPr>
        <p:spPr bwMode="auto">
          <a:noFill/>
          <a:ln>
            <a:miter lim="800000"/>
            <a:headEnd/>
            <a:tailEnd/>
          </a:ln>
        </p:spPr>
        <p:txBody>
          <a:bodyPr/>
          <a:lstStyle/>
          <a:p>
            <a:fld id="{5671CA1B-4C87-4877-A31E-C922B39C9766}" type="slidenum">
              <a:rPr lang="en-US" altLang="en-US"/>
              <a:pPr/>
              <a:t>26</a:t>
            </a:fld>
            <a:endParaRPr lang="en-US" altLang="en-US"/>
          </a:p>
        </p:txBody>
      </p:sp>
      <p:sp>
        <p:nvSpPr>
          <p:cNvPr id="50178" name="Title 1"/>
          <p:cNvSpPr>
            <a:spLocks noGrp="1"/>
          </p:cNvSpPr>
          <p:nvPr>
            <p:ph type="title"/>
          </p:nvPr>
        </p:nvSpPr>
        <p:spPr/>
        <p:txBody>
          <a:bodyPr/>
          <a:lstStyle/>
          <a:p>
            <a:pPr eaLnBrk="1" hangingPunct="1"/>
            <a:r>
              <a:rPr lang="en-US" altLang="en-US" sz="3200" b="1" dirty="0" smtClean="0"/>
              <a:t>	Declaration of Business Activities</a:t>
            </a:r>
          </a:p>
        </p:txBody>
      </p:sp>
      <p:pic>
        <p:nvPicPr>
          <p:cNvPr id="50180" name="Content Placeholder 3"/>
          <p:cNvPicPr>
            <a:picLocks noGrp="1" noChangeAspect="1" noChangeArrowheads="1"/>
          </p:cNvPicPr>
          <p:nvPr>
            <p:ph sz="half" idx="4294967295"/>
          </p:nvPr>
        </p:nvPicPr>
        <p:blipFill>
          <a:blip r:embed="rId3"/>
          <a:srcRect/>
          <a:stretch>
            <a:fillRect/>
          </a:stretch>
        </p:blipFill>
        <p:spPr>
          <a:xfrm>
            <a:off x="4832350" y="1219200"/>
            <a:ext cx="4006850" cy="52578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4343400" cy="5257800"/>
          </a:xfrm>
        </p:spPr>
        <p:txBody>
          <a:bodyPr>
            <a:normAutofit fontScale="92500" lnSpcReduction="20000"/>
          </a:bodyPr>
          <a:lstStyle/>
          <a:p>
            <a:pPr marL="0" indent="0">
              <a:lnSpc>
                <a:spcPct val="115000"/>
              </a:lnSpc>
              <a:spcBef>
                <a:spcPts val="0"/>
              </a:spcBef>
              <a:spcAft>
                <a:spcPts val="0"/>
              </a:spcAft>
              <a:buFont typeface="Arial" panose="020B0604020202020204" pitchFamily="34" charset="0"/>
              <a:buNone/>
              <a:defRPr/>
            </a:pPr>
            <a:r>
              <a:rPr lang="en-US" dirty="0">
                <a:ea typeface="Calibri"/>
                <a:cs typeface="Times New Roman"/>
              </a:rPr>
              <a:t>Where a transaction—</a:t>
            </a:r>
          </a:p>
          <a:p>
            <a:pPr marL="0">
              <a:lnSpc>
                <a:spcPct val="115000"/>
              </a:lnSpc>
              <a:spcBef>
                <a:spcPts val="0"/>
              </a:spcBef>
              <a:spcAft>
                <a:spcPts val="0"/>
              </a:spcAft>
              <a:buFont typeface="Arial" panose="020B0604020202020204" pitchFamily="34" charset="0"/>
              <a:buChar char="•"/>
              <a:defRPr/>
            </a:pPr>
            <a:r>
              <a:rPr lang="en-US" dirty="0">
                <a:ea typeface="Calibri"/>
                <a:cs typeface="Times New Roman"/>
              </a:rPr>
              <a:t>involves a frequency which is    unjustifiable or unreasonable ;</a:t>
            </a:r>
          </a:p>
          <a:p>
            <a:pPr marL="0">
              <a:lnSpc>
                <a:spcPct val="115000"/>
              </a:lnSpc>
              <a:spcBef>
                <a:spcPts val="0"/>
              </a:spcBef>
              <a:spcAft>
                <a:spcPts val="0"/>
              </a:spcAft>
              <a:buFont typeface="Arial" panose="020B0604020202020204" pitchFamily="34" charset="0"/>
              <a:buChar char="•"/>
              <a:defRPr/>
            </a:pPr>
            <a:r>
              <a:rPr lang="en-US" dirty="0">
                <a:ea typeface="Calibri"/>
                <a:cs typeface="Times New Roman"/>
              </a:rPr>
              <a:t>is surrounded by conditions of unusual or unjustified complexity ;</a:t>
            </a:r>
          </a:p>
          <a:p>
            <a:pPr marL="0">
              <a:lnSpc>
                <a:spcPct val="115000"/>
              </a:lnSpc>
              <a:spcBef>
                <a:spcPts val="0"/>
              </a:spcBef>
              <a:spcAft>
                <a:spcPts val="0"/>
              </a:spcAft>
              <a:buFont typeface="Arial" panose="020B0604020202020204" pitchFamily="34" charset="0"/>
              <a:buChar char="•"/>
              <a:defRPr/>
            </a:pPr>
            <a:r>
              <a:rPr lang="en-US" dirty="0">
                <a:ea typeface="Calibri"/>
                <a:cs typeface="Times New Roman"/>
              </a:rPr>
              <a:t>appears to have no economic justification or lawful objective; </a:t>
            </a:r>
            <a:endParaRPr lang="en-US" dirty="0"/>
          </a:p>
          <a:p>
            <a:pPr>
              <a:buFont typeface="Wingdings" panose="05000000000000000000" pitchFamily="2" charset="2"/>
              <a:buChar char="q"/>
              <a:defRPr/>
            </a:pPr>
            <a:r>
              <a:rPr lang="en-US" b="1" dirty="0"/>
              <a:t>Reporting regime</a:t>
            </a:r>
          </a:p>
          <a:p>
            <a:pPr lvl="1">
              <a:buFont typeface="Wingdings" panose="05000000000000000000" pitchFamily="2" charset="2"/>
              <a:buChar char="ü"/>
              <a:defRPr/>
            </a:pPr>
            <a:r>
              <a:rPr lang="en-US" dirty="0"/>
              <a:t>suspicious transaction  reports (STRs</a:t>
            </a:r>
            <a:r>
              <a:rPr lang="en-US" dirty="0" smtClean="0"/>
              <a:t>) to NFIU via </a:t>
            </a:r>
            <a:r>
              <a:rPr lang="en-US" dirty="0" err="1" smtClean="0"/>
              <a:t>goAML</a:t>
            </a:r>
            <a:r>
              <a:rPr lang="en-US" dirty="0" smtClean="0"/>
              <a:t>.</a:t>
            </a:r>
            <a:endParaRPr lang="en-US" dirty="0"/>
          </a:p>
        </p:txBody>
      </p:sp>
      <p:sp>
        <p:nvSpPr>
          <p:cNvPr id="51205" name="Slide Number Placeholder 4"/>
          <p:cNvSpPr>
            <a:spLocks noGrp="1" noChangeArrowheads="1"/>
          </p:cNvSpPr>
          <p:nvPr>
            <p:ph type="sldNum" sz="quarter" idx="12"/>
          </p:nvPr>
        </p:nvSpPr>
        <p:spPr bwMode="auto">
          <a:noFill/>
          <a:ln>
            <a:miter lim="800000"/>
            <a:headEnd/>
            <a:tailEnd/>
          </a:ln>
        </p:spPr>
        <p:txBody>
          <a:bodyPr/>
          <a:lstStyle/>
          <a:p>
            <a:fld id="{2310016B-E5D6-41BC-B55E-FDF9669390AC}" type="slidenum">
              <a:rPr lang="en-US" altLang="en-US"/>
              <a:pPr/>
              <a:t>27</a:t>
            </a:fld>
            <a:endParaRPr lang="en-US" altLang="en-US"/>
          </a:p>
        </p:txBody>
      </p:sp>
      <p:sp>
        <p:nvSpPr>
          <p:cNvPr id="51202" name="Title 1"/>
          <p:cNvSpPr>
            <a:spLocks noGrp="1"/>
          </p:cNvSpPr>
          <p:nvPr>
            <p:ph type="title"/>
          </p:nvPr>
        </p:nvSpPr>
        <p:spPr/>
        <p:txBody>
          <a:bodyPr>
            <a:normAutofit fontScale="90000"/>
          </a:bodyPr>
          <a:lstStyle/>
          <a:p>
            <a:r>
              <a:rPr lang="en-US" altLang="en-US" dirty="0" smtClean="0"/>
              <a:t/>
            </a:r>
            <a:br>
              <a:rPr lang="en-US" altLang="en-US" dirty="0" smtClean="0"/>
            </a:br>
            <a:r>
              <a:rPr lang="en-US" altLang="en-US" dirty="0" smtClean="0"/>
              <a:t>Suspicious  Transaction Reporting </a:t>
            </a:r>
            <a:br>
              <a:rPr lang="en-US" altLang="en-US" dirty="0" smtClean="0"/>
            </a:br>
            <a:endParaRPr lang="en-US" altLang="en-US" dirty="0" smtClean="0"/>
          </a:p>
        </p:txBody>
      </p:sp>
      <p:pic>
        <p:nvPicPr>
          <p:cNvPr id="51204" name="Content Placeholder 6"/>
          <p:cNvPicPr>
            <a:picLocks noGrp="1" noChangeAspect="1" noChangeArrowheads="1"/>
          </p:cNvPicPr>
          <p:nvPr>
            <p:ph sz="half" idx="4294967295"/>
          </p:nvPr>
        </p:nvPicPr>
        <p:blipFill>
          <a:blip r:embed="rId2"/>
          <a:srcRect/>
          <a:stretch>
            <a:fillRect/>
          </a:stretch>
        </p:blipFill>
        <p:spPr>
          <a:xfrm>
            <a:off x="4935538" y="1219200"/>
            <a:ext cx="3979862" cy="4916488"/>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4419600" cy="5148072"/>
          </a:xfrm>
        </p:spPr>
        <p:txBody>
          <a:bodyPr>
            <a:normAutofit fontScale="85000" lnSpcReduction="10000"/>
          </a:bodyPr>
          <a:lstStyle/>
          <a:p>
            <a:pPr marL="0" indent="0">
              <a:buFont typeface="Arial" panose="020B0604020202020204" pitchFamily="34" charset="0"/>
              <a:buNone/>
              <a:defRPr/>
            </a:pPr>
            <a:r>
              <a:rPr lang="en-US" b="1" dirty="0"/>
              <a:t>Sec. 8</a:t>
            </a:r>
          </a:p>
          <a:p>
            <a:pPr>
              <a:buFont typeface="Arial" panose="020B0604020202020204" pitchFamily="34" charset="0"/>
              <a:buChar char="•"/>
              <a:defRPr/>
            </a:pPr>
            <a:r>
              <a:rPr lang="en-US" dirty="0" smtClean="0"/>
              <a:t>Professionals have </a:t>
            </a:r>
            <a:r>
              <a:rPr lang="en-US" dirty="0"/>
              <a:t>the responsibility of preserving records of their customers and all financial dealings above the threshold for a period of not less than five (5) years from the time of severance of business relationship. </a:t>
            </a:r>
          </a:p>
          <a:p>
            <a:pPr>
              <a:buFont typeface="Wingdings" panose="05000000000000000000" pitchFamily="2" charset="2"/>
              <a:buChar char="q"/>
              <a:defRPr/>
            </a:pPr>
            <a:r>
              <a:rPr lang="en-US" b="1" dirty="0"/>
              <a:t>Records preservation </a:t>
            </a:r>
          </a:p>
          <a:p>
            <a:pPr lvl="1">
              <a:buFont typeface="Wingdings" panose="05000000000000000000" pitchFamily="2" charset="2"/>
              <a:buChar char="ü"/>
              <a:defRPr/>
            </a:pPr>
            <a:r>
              <a:rPr lang="en-US" dirty="0"/>
              <a:t>Ease references, support analysis and investigation</a:t>
            </a:r>
          </a:p>
          <a:p>
            <a:pPr lvl="1">
              <a:buFont typeface="Wingdings" panose="05000000000000000000" pitchFamily="2" charset="2"/>
              <a:buChar char="ü"/>
              <a:defRPr/>
            </a:pPr>
            <a:r>
              <a:rPr lang="en-US" dirty="0"/>
              <a:t>Records are maintained at least 5 years, disaster recovery system is in place</a:t>
            </a:r>
          </a:p>
          <a:p>
            <a:pPr>
              <a:buFont typeface="Arial" panose="020B0604020202020204" pitchFamily="34" charset="0"/>
              <a:buChar char="•"/>
              <a:defRPr/>
            </a:pPr>
            <a:endParaRPr lang="en-US" dirty="0"/>
          </a:p>
          <a:p>
            <a:pPr>
              <a:buFont typeface="Arial" panose="020B0604020202020204" pitchFamily="34" charset="0"/>
              <a:buChar char="•"/>
              <a:defRPr/>
            </a:pPr>
            <a:endParaRPr lang="en-US" dirty="0"/>
          </a:p>
        </p:txBody>
      </p:sp>
      <p:sp>
        <p:nvSpPr>
          <p:cNvPr id="52229" name="Slide Number Placeholder 4"/>
          <p:cNvSpPr>
            <a:spLocks noGrp="1" noChangeArrowheads="1"/>
          </p:cNvSpPr>
          <p:nvPr>
            <p:ph type="sldNum" sz="quarter" idx="12"/>
          </p:nvPr>
        </p:nvSpPr>
        <p:spPr bwMode="auto">
          <a:noFill/>
          <a:ln>
            <a:miter lim="800000"/>
            <a:headEnd/>
            <a:tailEnd/>
          </a:ln>
        </p:spPr>
        <p:txBody>
          <a:bodyPr/>
          <a:lstStyle/>
          <a:p>
            <a:fld id="{DA47B4F2-7F47-4F0B-B35E-9E0F3C712A4D}" type="slidenum">
              <a:rPr lang="en-US" altLang="en-US"/>
              <a:pPr/>
              <a:t>28</a:t>
            </a:fld>
            <a:endParaRPr lang="en-US" altLang="en-US"/>
          </a:p>
        </p:txBody>
      </p:sp>
      <p:sp>
        <p:nvSpPr>
          <p:cNvPr id="52226" name="Title 1"/>
          <p:cNvSpPr>
            <a:spLocks noGrp="1"/>
          </p:cNvSpPr>
          <p:nvPr>
            <p:ph type="title"/>
          </p:nvPr>
        </p:nvSpPr>
        <p:spPr/>
        <p:txBody>
          <a:bodyPr>
            <a:normAutofit fontScale="90000"/>
          </a:bodyPr>
          <a:lstStyle/>
          <a:p>
            <a:r>
              <a:rPr lang="en-US" altLang="en-US" dirty="0" smtClean="0"/>
              <a:t>Preservation of Records</a:t>
            </a:r>
            <a:br>
              <a:rPr lang="en-US" altLang="en-US" dirty="0" smtClean="0"/>
            </a:br>
            <a:endParaRPr lang="en-US" altLang="en-US" dirty="0" smtClean="0"/>
          </a:p>
        </p:txBody>
      </p:sp>
      <p:pic>
        <p:nvPicPr>
          <p:cNvPr id="52228" name="Content Placeholder 6"/>
          <p:cNvPicPr>
            <a:picLocks noGrp="1" noChangeAspect="1" noChangeArrowheads="1"/>
          </p:cNvPicPr>
          <p:nvPr>
            <p:ph sz="half" idx="4294967295"/>
          </p:nvPr>
        </p:nvPicPr>
        <p:blipFill>
          <a:blip r:embed="rId2"/>
          <a:srcRect/>
          <a:stretch>
            <a:fillRect/>
          </a:stretch>
        </p:blipFill>
        <p:spPr>
          <a:xfrm>
            <a:off x="4967288" y="1371600"/>
            <a:ext cx="3871912" cy="4616450"/>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4419600" cy="5148072"/>
          </a:xfrm>
        </p:spPr>
        <p:txBody>
          <a:bodyPr>
            <a:normAutofit fontScale="62500" lnSpcReduction="20000"/>
          </a:bodyPr>
          <a:lstStyle/>
          <a:p>
            <a:pPr>
              <a:buFont typeface="Wingdings" panose="05000000000000000000" pitchFamily="2" charset="2"/>
              <a:buChar char="q"/>
              <a:defRPr/>
            </a:pPr>
            <a:r>
              <a:rPr lang="en-US" b="1" dirty="0"/>
              <a:t>Internal Policies, Procedures and Controls</a:t>
            </a:r>
          </a:p>
          <a:p>
            <a:pPr lvl="1">
              <a:buFont typeface="Wingdings" panose="05000000000000000000" pitchFamily="2" charset="2"/>
              <a:buChar char="ü"/>
              <a:defRPr/>
            </a:pPr>
            <a:r>
              <a:rPr lang="en-US" dirty="0"/>
              <a:t>Designed to prevent, deter, and report ML/TF</a:t>
            </a:r>
          </a:p>
          <a:p>
            <a:pPr lvl="1">
              <a:buFont typeface="Wingdings" panose="05000000000000000000" pitchFamily="2" charset="2"/>
              <a:buChar char="ü"/>
              <a:defRPr/>
            </a:pPr>
            <a:r>
              <a:rPr lang="en-US" dirty="0">
                <a:ea typeface="Calibri"/>
                <a:cs typeface="Times New Roman"/>
              </a:rPr>
              <a:t>Internal anti ML/FT policies, </a:t>
            </a:r>
            <a:r>
              <a:rPr lang="en-US" dirty="0"/>
              <a:t>approved by the Board of Directors</a:t>
            </a:r>
          </a:p>
          <a:p>
            <a:pPr>
              <a:buFont typeface="Wingdings" panose="05000000000000000000" pitchFamily="2" charset="2"/>
              <a:buChar char="q"/>
              <a:defRPr/>
            </a:pPr>
            <a:r>
              <a:rPr lang="en-US" b="1" dirty="0"/>
              <a:t>Awareness creation / training</a:t>
            </a:r>
          </a:p>
          <a:p>
            <a:pPr lvl="1">
              <a:buFont typeface="Wingdings" panose="05000000000000000000" pitchFamily="2" charset="2"/>
              <a:buChar char="ü"/>
              <a:defRPr/>
            </a:pPr>
            <a:r>
              <a:rPr lang="en-US" dirty="0">
                <a:ea typeface="Calibri"/>
                <a:cs typeface="Times New Roman"/>
              </a:rPr>
              <a:t>Development of programs and training for its employees.</a:t>
            </a:r>
          </a:p>
          <a:p>
            <a:pPr lvl="1">
              <a:buFont typeface="Wingdings" panose="05000000000000000000" pitchFamily="2" charset="2"/>
              <a:buChar char="ü"/>
              <a:defRPr/>
            </a:pPr>
            <a:r>
              <a:rPr lang="en-US" dirty="0"/>
              <a:t>Awareness creation</a:t>
            </a:r>
          </a:p>
          <a:p>
            <a:pPr lvl="1">
              <a:buFont typeface="Wingdings" panose="05000000000000000000" pitchFamily="2" charset="2"/>
              <a:buChar char="ü"/>
              <a:defRPr/>
            </a:pPr>
            <a:r>
              <a:rPr lang="en-US" dirty="0"/>
              <a:t>Covers all cadre of staff, quality of training syllabus &amp; facilitator</a:t>
            </a:r>
            <a:endParaRPr lang="en-US" dirty="0">
              <a:cs typeface="Times New Roman"/>
            </a:endParaRPr>
          </a:p>
          <a:p>
            <a:pPr>
              <a:buFont typeface="Wingdings" panose="05000000000000000000" pitchFamily="2" charset="2"/>
              <a:buChar char="q"/>
              <a:defRPr/>
            </a:pPr>
            <a:r>
              <a:rPr lang="en-US" b="1" dirty="0"/>
              <a:t>Designation of Chief Compliance Officer</a:t>
            </a:r>
          </a:p>
          <a:p>
            <a:pPr lvl="1">
              <a:buFont typeface="Wingdings" panose="05000000000000000000" pitchFamily="2" charset="2"/>
              <a:buChar char="ü"/>
              <a:defRPr/>
            </a:pPr>
            <a:r>
              <a:rPr lang="en-US" dirty="0"/>
              <a:t>Coordinate the implementation of AML </a:t>
            </a:r>
            <a:r>
              <a:rPr lang="en-US" dirty="0" err="1"/>
              <a:t>programme</a:t>
            </a:r>
            <a:r>
              <a:rPr lang="en-US" dirty="0"/>
              <a:t> in an institution</a:t>
            </a:r>
          </a:p>
          <a:p>
            <a:pPr lvl="1">
              <a:buFont typeface="Wingdings" panose="05000000000000000000" pitchFamily="2" charset="2"/>
              <a:buChar char="ü"/>
              <a:defRPr/>
            </a:pPr>
            <a:r>
              <a:rPr lang="en-US" dirty="0"/>
              <a:t>Appointment of CCO at management level &amp; notifying SCUML </a:t>
            </a:r>
          </a:p>
          <a:p>
            <a:pPr lvl="1">
              <a:buFont typeface="Wingdings" panose="05000000000000000000" pitchFamily="2" charset="2"/>
              <a:buChar char="ü"/>
              <a:defRPr/>
            </a:pPr>
            <a:r>
              <a:rPr lang="en-US" dirty="0"/>
              <a:t>Appoint an AML Compliance Officer: the individual appointed to this position must hold sufficient authority within the Reporting Entity to be able to identify and act on ML/TF and PF threats.</a:t>
            </a:r>
          </a:p>
        </p:txBody>
      </p:sp>
      <p:sp>
        <p:nvSpPr>
          <p:cNvPr id="53252" name="Slide Number Placeholder 4"/>
          <p:cNvSpPr>
            <a:spLocks noGrp="1" noChangeArrowheads="1"/>
          </p:cNvSpPr>
          <p:nvPr>
            <p:ph type="sldNum" sz="quarter" idx="12"/>
          </p:nvPr>
        </p:nvSpPr>
        <p:spPr bwMode="auto">
          <a:noFill/>
          <a:ln>
            <a:miter lim="800000"/>
            <a:headEnd/>
            <a:tailEnd/>
          </a:ln>
        </p:spPr>
        <p:txBody>
          <a:bodyPr/>
          <a:lstStyle/>
          <a:p>
            <a:fld id="{7461DAAE-1498-41D9-82A4-CD9435CEDA57}" type="slidenum">
              <a:rPr lang="en-US" altLang="en-US"/>
              <a:pPr/>
              <a:t>29</a:t>
            </a:fld>
            <a:endParaRPr lang="en-US" altLang="en-US"/>
          </a:p>
        </p:txBody>
      </p:sp>
      <p:sp>
        <p:nvSpPr>
          <p:cNvPr id="2" name="Title 1"/>
          <p:cNvSpPr>
            <a:spLocks noGrp="1"/>
          </p:cNvSpPr>
          <p:nvPr>
            <p:ph type="title"/>
          </p:nvPr>
        </p:nvSpPr>
        <p:spPr>
          <a:xfrm>
            <a:off x="457200" y="533400"/>
            <a:ext cx="8229600" cy="1143000"/>
          </a:xfrm>
        </p:spPr>
        <p:txBody>
          <a:bodyPr>
            <a:normAutofit fontScale="90000"/>
          </a:bodyPr>
          <a:lstStyle/>
          <a:p>
            <a:pPr>
              <a:defRPr/>
            </a:pPr>
            <a:r>
              <a:rPr lang="en-US" dirty="0">
                <a:latin typeface="+mn-lt"/>
                <a:ea typeface="Calibri"/>
                <a:cs typeface="Times New Roman"/>
              </a:rPr>
              <a:t>Internal Procedures, Policies and Controls</a:t>
            </a:r>
            <a:br>
              <a:rPr lang="en-US" dirty="0">
                <a:latin typeface="+mn-lt"/>
                <a:ea typeface="Calibri"/>
                <a:cs typeface="Times New Roman"/>
              </a:rPr>
            </a:br>
            <a:endParaRPr lang="en-US" dirty="0"/>
          </a:p>
        </p:txBody>
      </p:sp>
      <p:pic>
        <p:nvPicPr>
          <p:cNvPr id="53253" name="Content Placeholder 9"/>
          <p:cNvPicPr>
            <a:picLocks noGrp="1" noChangeAspect="1" noChangeArrowheads="1"/>
          </p:cNvPicPr>
          <p:nvPr>
            <p:ph sz="half" idx="4294967295"/>
          </p:nvPr>
        </p:nvPicPr>
        <p:blipFill>
          <a:blip r:embed="rId2"/>
          <a:srcRect/>
          <a:stretch>
            <a:fillRect/>
          </a:stretch>
        </p:blipFill>
        <p:spPr>
          <a:xfrm>
            <a:off x="4899025" y="1371600"/>
            <a:ext cx="3863975" cy="4956175"/>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075238"/>
          </a:xfrm>
        </p:spPr>
        <p:txBody>
          <a:bodyPr>
            <a:normAutofit fontScale="92500" lnSpcReduction="10000"/>
          </a:bodyPr>
          <a:lstStyle/>
          <a:p>
            <a:r>
              <a:rPr lang="en-US" dirty="0" smtClean="0"/>
              <a:t>Professional enablers from non-financial sectors play a key role in facilitating global illicit financial flows, laundering proceeds from corruption, tax evasion and organized crime.</a:t>
            </a:r>
          </a:p>
          <a:p>
            <a:r>
              <a:rPr lang="en-US" dirty="0" smtClean="0"/>
              <a:t>Over the last 50 years, Africa is estimated to have lost in excess of $1 trillion in illicit financial flows (IFFs) (</a:t>
            </a:r>
            <a:r>
              <a:rPr lang="en-US" dirty="0" err="1" smtClean="0"/>
              <a:t>Kar</a:t>
            </a:r>
            <a:r>
              <a:rPr lang="en-US" dirty="0" smtClean="0"/>
              <a:t> and Cartwright-Smith 2010; </a:t>
            </a:r>
            <a:r>
              <a:rPr lang="en-US" dirty="0" err="1" smtClean="0"/>
              <a:t>Kar</a:t>
            </a:r>
            <a:r>
              <a:rPr lang="en-US" dirty="0" smtClean="0"/>
              <a:t> and Leblanc 2013)</a:t>
            </a:r>
          </a:p>
          <a:p>
            <a:r>
              <a:rPr lang="en-US" dirty="0" smtClean="0"/>
              <a:t>The amount lost annually by Africa through IFFs is therefore likely to exceed $50 billion by a significant amount.</a:t>
            </a:r>
          </a:p>
          <a:p>
            <a:r>
              <a:rPr lang="en-US" dirty="0" smtClean="0"/>
              <a:t>The extractive sector is the most affected in Africa (85% of resources come from the extractive sector)</a:t>
            </a:r>
            <a:endParaRPr lang="en-US" dirty="0"/>
          </a:p>
        </p:txBody>
      </p:sp>
      <p:sp>
        <p:nvSpPr>
          <p:cNvPr id="2" name="Title 1"/>
          <p:cNvSpPr>
            <a:spLocks noGrp="1"/>
          </p:cNvSpPr>
          <p:nvPr>
            <p:ph type="title"/>
          </p:nvPr>
        </p:nvSpPr>
        <p:spPr/>
        <p:txBody>
          <a:bodyPr/>
          <a:lstStyle/>
          <a:p>
            <a:r>
              <a:rPr lang="en-US" dirty="0" smtClean="0"/>
              <a:t>Introduction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4495800" cy="5148072"/>
          </a:xfrm>
        </p:spPr>
        <p:txBody>
          <a:bodyPr>
            <a:normAutofit fontScale="92500" lnSpcReduction="20000"/>
          </a:bodyPr>
          <a:lstStyle/>
          <a:p>
            <a:pPr>
              <a:buFont typeface="Arial" panose="020B0604020202020204" pitchFamily="34" charset="0"/>
              <a:buChar char="•"/>
              <a:defRPr/>
            </a:pPr>
            <a:r>
              <a:rPr lang="en-US" dirty="0">
                <a:ea typeface="Calibri"/>
                <a:cs typeface="Times New Roman"/>
              </a:rPr>
              <a:t>Obligation to report to SCUML in writing within 7 days any single transaction, lodgment or transfer of funds in excess of</a:t>
            </a:r>
          </a:p>
          <a:p>
            <a:pPr>
              <a:buFont typeface="Arial" panose="020B0604020202020204" pitchFamily="34" charset="0"/>
              <a:buChar char="•"/>
              <a:defRPr/>
            </a:pPr>
            <a:r>
              <a:rPr lang="en-US" dirty="0">
                <a:ea typeface="Calibri"/>
                <a:cs typeface="Times New Roman"/>
              </a:rPr>
              <a:t>(a) </a:t>
            </a:r>
            <a:r>
              <a:rPr lang="en-US" strike="dblStrike" dirty="0">
                <a:ea typeface="Calibri"/>
                <a:cs typeface="Times New Roman"/>
              </a:rPr>
              <a:t>N</a:t>
            </a:r>
            <a:r>
              <a:rPr lang="en-US" dirty="0">
                <a:ea typeface="Calibri"/>
                <a:cs typeface="Times New Roman"/>
              </a:rPr>
              <a:t>5,000,000 or its equivalent, for  an individual; or</a:t>
            </a:r>
          </a:p>
          <a:p>
            <a:pPr>
              <a:buFont typeface="Arial" panose="020B0604020202020204" pitchFamily="34" charset="0"/>
              <a:buChar char="•"/>
              <a:defRPr/>
            </a:pPr>
            <a:r>
              <a:rPr lang="en-US" dirty="0">
                <a:ea typeface="Calibri"/>
                <a:cs typeface="Times New Roman"/>
              </a:rPr>
              <a:t>(b) </a:t>
            </a:r>
            <a:r>
              <a:rPr lang="en-US" strike="dblStrike" dirty="0">
                <a:ea typeface="Calibri"/>
                <a:cs typeface="Times New Roman"/>
              </a:rPr>
              <a:t>N</a:t>
            </a:r>
            <a:r>
              <a:rPr lang="en-US" dirty="0">
                <a:ea typeface="Calibri"/>
                <a:cs typeface="Times New Roman"/>
              </a:rPr>
              <a:t>10, 000,000 or its equivalent, for a body corporate.</a:t>
            </a:r>
          </a:p>
          <a:p>
            <a:pPr>
              <a:buFont typeface="Wingdings" panose="05000000000000000000" pitchFamily="2" charset="2"/>
              <a:buChar char="q"/>
              <a:defRPr/>
            </a:pPr>
            <a:r>
              <a:rPr lang="en-US" b="1" dirty="0"/>
              <a:t>Reporting regime</a:t>
            </a:r>
          </a:p>
          <a:p>
            <a:pPr lvl="1">
              <a:buFont typeface="Wingdings" panose="05000000000000000000" pitchFamily="2" charset="2"/>
              <a:buChar char="ü"/>
              <a:defRPr/>
            </a:pPr>
            <a:r>
              <a:rPr lang="en-US" dirty="0"/>
              <a:t>Currency transaction reports (CTRs) </a:t>
            </a:r>
          </a:p>
          <a:p>
            <a:pPr>
              <a:buFont typeface="Arial" panose="020B0604020202020204" pitchFamily="34" charset="0"/>
              <a:buChar char="•"/>
              <a:defRPr/>
            </a:pPr>
            <a:endParaRPr lang="en-US" dirty="0"/>
          </a:p>
        </p:txBody>
      </p:sp>
      <p:sp>
        <p:nvSpPr>
          <p:cNvPr id="54277" name="Slide Number Placeholder 4"/>
          <p:cNvSpPr>
            <a:spLocks noGrp="1" noChangeArrowheads="1"/>
          </p:cNvSpPr>
          <p:nvPr>
            <p:ph type="sldNum" sz="quarter" idx="12"/>
          </p:nvPr>
        </p:nvSpPr>
        <p:spPr bwMode="auto">
          <a:noFill/>
          <a:ln>
            <a:miter lim="800000"/>
            <a:headEnd/>
            <a:tailEnd/>
          </a:ln>
        </p:spPr>
        <p:txBody>
          <a:bodyPr/>
          <a:lstStyle/>
          <a:p>
            <a:fld id="{14309FEE-4774-43C5-8031-071BE36F9309}" type="slidenum">
              <a:rPr lang="en-US" altLang="en-US"/>
              <a:pPr/>
              <a:t>30</a:t>
            </a:fld>
            <a:endParaRPr lang="en-US" altLang="en-US"/>
          </a:p>
        </p:txBody>
      </p:sp>
      <p:sp>
        <p:nvSpPr>
          <p:cNvPr id="2" name="Title 1"/>
          <p:cNvSpPr>
            <a:spLocks noGrp="1"/>
          </p:cNvSpPr>
          <p:nvPr>
            <p:ph type="title"/>
          </p:nvPr>
        </p:nvSpPr>
        <p:spPr/>
        <p:txBody>
          <a:bodyPr>
            <a:normAutofit fontScale="90000"/>
          </a:bodyPr>
          <a:lstStyle/>
          <a:p>
            <a:pPr>
              <a:defRPr/>
            </a:pPr>
            <a:r>
              <a:rPr lang="en-US" dirty="0">
                <a:latin typeface="+mn-lt"/>
                <a:ea typeface="Calibri"/>
                <a:cs typeface="Times New Roman"/>
              </a:rPr>
              <a:t>Mandatory disclosure by DNFBPs</a:t>
            </a:r>
            <a:endParaRPr lang="en-US" dirty="0"/>
          </a:p>
        </p:txBody>
      </p:sp>
      <p:pic>
        <p:nvPicPr>
          <p:cNvPr id="54276" name="Content Placeholder 6"/>
          <p:cNvPicPr>
            <a:picLocks noGrp="1" noChangeAspect="1" noChangeArrowheads="1"/>
          </p:cNvPicPr>
          <p:nvPr>
            <p:ph sz="half" idx="4294967295"/>
          </p:nvPr>
        </p:nvPicPr>
        <p:blipFill>
          <a:blip r:embed="rId2"/>
          <a:srcRect/>
          <a:stretch>
            <a:fillRect/>
          </a:stretch>
        </p:blipFill>
        <p:spPr>
          <a:xfrm>
            <a:off x="5135563" y="1371600"/>
            <a:ext cx="3779837" cy="4953000"/>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325" y="1846263"/>
            <a:ext cx="7543800" cy="4452937"/>
          </a:xfrm>
        </p:spPr>
        <p:txBody>
          <a:bodyPr>
            <a:normAutofit fontScale="92500" lnSpcReduction="20000"/>
          </a:bodyPr>
          <a:lstStyle/>
          <a:p>
            <a:pPr marL="0" indent="0" algn="just">
              <a:lnSpc>
                <a:spcPct val="115000"/>
              </a:lnSpc>
              <a:spcBef>
                <a:spcPts val="0"/>
              </a:spcBef>
              <a:spcAft>
                <a:spcPts val="1000"/>
              </a:spcAft>
              <a:buFont typeface="Arial" panose="020B0604020202020204" pitchFamily="34" charset="0"/>
              <a:buNone/>
              <a:defRPr/>
            </a:pPr>
            <a:r>
              <a:rPr lang="en-US" sz="1800" b="1" dirty="0">
                <a:latin typeface="Century Gothic" panose="020B0502020202020204" pitchFamily="34" charset="0"/>
                <a:ea typeface="Calibri" panose="020F0502020204030204" pitchFamily="34" charset="0"/>
                <a:cs typeface="Times New Roman" panose="02020603050405020304" pitchFamily="18" charset="0"/>
              </a:rPr>
              <a:t>Failure to comply with the provision of customer identification and filing of returns on such transactions within 7 days, </a:t>
            </a:r>
            <a:r>
              <a:rPr lang="en-US" sz="1800" dirty="0">
                <a:latin typeface="Century Gothic" panose="020B0502020202020204" pitchFamily="34" charset="0"/>
                <a:ea typeface="Calibri" panose="020F0502020204030204" pitchFamily="34" charset="0"/>
                <a:cs typeface="Times New Roman" panose="02020603050405020304" pitchFamily="18" charset="0"/>
              </a:rPr>
              <a:t>DNFBPs are liable on conviction to:  </a:t>
            </a:r>
            <a:endParaRPr lang="en-US" sz="1800" dirty="0">
              <a:ea typeface="Calibri" panose="020F0502020204030204" pitchFamily="34" charset="0"/>
              <a:cs typeface="Times New Roman" panose="02020603050405020304" pitchFamily="18" charset="0"/>
            </a:endParaRPr>
          </a:p>
          <a:p>
            <a:pPr marL="342900" indent="-342900" algn="just">
              <a:lnSpc>
                <a:spcPct val="115000"/>
              </a:lnSpc>
              <a:spcBef>
                <a:spcPts val="0"/>
              </a:spcBef>
              <a:spcAft>
                <a:spcPts val="0"/>
              </a:spcAft>
              <a:buFont typeface="Symbol" panose="05050102010706020507" pitchFamily="18" charset="2"/>
              <a:buChar char=""/>
              <a:defRPr/>
            </a:pPr>
            <a:r>
              <a:rPr lang="en-US" sz="1800" dirty="0">
                <a:latin typeface="Century Gothic" panose="020B0502020202020204" pitchFamily="34" charset="0"/>
                <a:ea typeface="Calibri" panose="020F0502020204030204" pitchFamily="34" charset="0"/>
                <a:cs typeface="Times New Roman" panose="02020603050405020304" pitchFamily="18" charset="0"/>
              </a:rPr>
              <a:t>A fine of </a:t>
            </a:r>
            <a:r>
              <a:rPr lang="en-US" sz="1800" dirty="0" smtClean="0">
                <a:latin typeface="Century Gothic" panose="020B0502020202020204" pitchFamily="34" charset="0"/>
                <a:ea typeface="Calibri" panose="020F0502020204030204" pitchFamily="34" charset="0"/>
                <a:cs typeface="Times New Roman" panose="02020603050405020304" pitchFamily="18" charset="0"/>
              </a:rPr>
              <a:t>N250,000 </a:t>
            </a:r>
            <a:r>
              <a:rPr lang="en-US" sz="1800" dirty="0">
                <a:latin typeface="Century Gothic" panose="020B0502020202020204" pitchFamily="34" charset="0"/>
                <a:ea typeface="Calibri" panose="020F0502020204030204" pitchFamily="34" charset="0"/>
                <a:cs typeface="Times New Roman" panose="02020603050405020304" pitchFamily="18" charset="0"/>
              </a:rPr>
              <a:t>for each day the offence continues </a:t>
            </a:r>
            <a:endParaRPr lang="en-US" sz="1800" dirty="0">
              <a:ea typeface="Calibri" panose="020F0502020204030204" pitchFamily="34" charset="0"/>
              <a:cs typeface="Times New Roman" panose="02020603050405020304" pitchFamily="18" charset="0"/>
            </a:endParaRPr>
          </a:p>
          <a:p>
            <a:pPr marL="342900" indent="-342900" algn="just">
              <a:lnSpc>
                <a:spcPct val="115000"/>
              </a:lnSpc>
              <a:spcBef>
                <a:spcPts val="0"/>
              </a:spcBef>
              <a:spcAft>
                <a:spcPts val="1000"/>
              </a:spcAft>
              <a:buFont typeface="Symbol" panose="05050102010706020507" pitchFamily="18" charset="2"/>
              <a:buChar char=""/>
              <a:defRPr/>
            </a:pPr>
            <a:r>
              <a:rPr lang="en-US" sz="1800" dirty="0">
                <a:latin typeface="Century Gothic" panose="020B0502020202020204" pitchFamily="34" charset="0"/>
                <a:ea typeface="Calibri" panose="020F0502020204030204" pitchFamily="34" charset="0"/>
                <a:cs typeface="Times New Roman" panose="02020603050405020304" pitchFamily="18" charset="0"/>
              </a:rPr>
              <a:t>Suspension, revocation or withdrawal of license by the appropriate licensing authority as the circumstances may demand. </a:t>
            </a:r>
            <a:endParaRPr lang="en-US" sz="1800" dirty="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Font typeface="Arial" panose="020B0604020202020204" pitchFamily="34" charset="0"/>
              <a:buNone/>
              <a:defRPr/>
            </a:pPr>
            <a:r>
              <a:rPr lang="en-US" sz="1800" b="1" dirty="0">
                <a:latin typeface="Century Gothic" panose="020B0502020202020204" pitchFamily="34" charset="0"/>
                <a:ea typeface="Calibri" panose="020F0502020204030204" pitchFamily="34" charset="0"/>
                <a:cs typeface="Times New Roman" panose="02020603050405020304" pitchFamily="18" charset="0"/>
              </a:rPr>
              <a:t>Failure to identify suspicious transactions based on the identified criteria and file suspicious transaction report accordingly </a:t>
            </a:r>
            <a:endParaRPr lang="en-US" sz="1800" dirty="0">
              <a:ea typeface="Calibri" panose="020F0502020204030204" pitchFamily="34" charset="0"/>
              <a:cs typeface="Times New Roman" panose="02020603050405020304" pitchFamily="18" charset="0"/>
            </a:endParaRPr>
          </a:p>
          <a:p>
            <a:pPr marL="342900" indent="-342900" algn="just">
              <a:lnSpc>
                <a:spcPct val="115000"/>
              </a:lnSpc>
              <a:spcBef>
                <a:spcPts val="0"/>
              </a:spcBef>
              <a:spcAft>
                <a:spcPts val="1000"/>
              </a:spcAft>
              <a:buFont typeface="Symbol" panose="05050102010706020507" pitchFamily="18" charset="2"/>
              <a:buChar char=""/>
              <a:defRPr/>
            </a:pPr>
            <a:r>
              <a:rPr lang="en-US" sz="1800" dirty="0">
                <a:latin typeface="Century Gothic" panose="020B0502020202020204" pitchFamily="34" charset="0"/>
                <a:ea typeface="Calibri" panose="020F0502020204030204" pitchFamily="34" charset="0"/>
                <a:cs typeface="Times New Roman" panose="02020603050405020304" pitchFamily="18" charset="0"/>
              </a:rPr>
              <a:t>Liable on conviction to  a Fine of N1,000,000 for each day the offence continues </a:t>
            </a:r>
            <a:endParaRPr lang="en-US" sz="1800" dirty="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Font typeface="Arial" panose="020B0604020202020204" pitchFamily="34" charset="0"/>
              <a:buNone/>
              <a:defRPr/>
            </a:pPr>
            <a:r>
              <a:rPr lang="en-US" sz="1800" b="1" dirty="0">
                <a:latin typeface="Century Gothic" panose="020B0502020202020204" pitchFamily="34" charset="0"/>
                <a:ea typeface="Calibri" panose="020F0502020204030204" pitchFamily="34" charset="0"/>
                <a:cs typeface="Times New Roman" panose="02020603050405020304" pitchFamily="18" charset="0"/>
              </a:rPr>
              <a:t>Failure to file Currency Transaction Report (CTR), Currency Based Transaction Reports (CBTRs) </a:t>
            </a:r>
            <a:endParaRPr lang="en-US" sz="1800" dirty="0">
              <a:ea typeface="Calibri" panose="020F0502020204030204" pitchFamily="34" charset="0"/>
              <a:cs typeface="Times New Roman" panose="02020603050405020304" pitchFamily="18" charset="0"/>
            </a:endParaRPr>
          </a:p>
          <a:p>
            <a:pPr marL="342900" indent="-342900" algn="just">
              <a:lnSpc>
                <a:spcPct val="115000"/>
              </a:lnSpc>
              <a:spcBef>
                <a:spcPts val="0"/>
              </a:spcBef>
              <a:spcAft>
                <a:spcPts val="1000"/>
              </a:spcAft>
              <a:buFont typeface="Symbol" panose="05050102010706020507" pitchFamily="18" charset="2"/>
              <a:buChar char=""/>
              <a:defRPr/>
            </a:pPr>
            <a:r>
              <a:rPr lang="en-US" sz="1800" dirty="0">
                <a:latin typeface="Century Gothic" panose="020B0502020202020204" pitchFamily="34" charset="0"/>
                <a:ea typeface="Calibri" panose="020F0502020204030204" pitchFamily="34" charset="0"/>
                <a:cs typeface="Times New Roman" panose="02020603050405020304" pitchFamily="18" charset="0"/>
              </a:rPr>
              <a:t>Liable on conviction to a fine not less than </a:t>
            </a:r>
            <a:r>
              <a:rPr lang="en-US" sz="1800" dirty="0" smtClean="0">
                <a:latin typeface="Century Gothic" panose="020B0502020202020204" pitchFamily="34" charset="0"/>
                <a:ea typeface="Calibri" panose="020F0502020204030204" pitchFamily="34" charset="0"/>
                <a:cs typeface="Times New Roman" panose="02020603050405020304" pitchFamily="18" charset="0"/>
              </a:rPr>
              <a:t>N250,000 </a:t>
            </a:r>
            <a:r>
              <a:rPr lang="en-US" sz="1800" dirty="0">
                <a:latin typeface="Century Gothic" panose="020B0502020202020204" pitchFamily="34" charset="0"/>
                <a:ea typeface="Calibri" panose="020F0502020204030204" pitchFamily="34" charset="0"/>
                <a:cs typeface="Times New Roman" panose="02020603050405020304" pitchFamily="18" charset="0"/>
              </a:rPr>
              <a:t>and not more than N1,000,000 for each day the offence continues. </a:t>
            </a:r>
            <a:endParaRPr lang="en-US" sz="1800" dirty="0">
              <a:ea typeface="Calibri" panose="020F0502020204030204" pitchFamily="34" charset="0"/>
              <a:cs typeface="Times New Roman" panose="02020603050405020304" pitchFamily="18" charset="0"/>
            </a:endParaRPr>
          </a:p>
          <a:p>
            <a:pPr>
              <a:buFont typeface="Arial" panose="020B0604020202020204" pitchFamily="34" charset="0"/>
              <a:buChar char="•"/>
              <a:defRPr/>
            </a:pPr>
            <a:endParaRPr lang="en-US" dirty="0"/>
          </a:p>
        </p:txBody>
      </p:sp>
      <p:sp>
        <p:nvSpPr>
          <p:cNvPr id="55300" name="Slide Number Placeholder 3"/>
          <p:cNvSpPr>
            <a:spLocks noGrp="1" noChangeArrowheads="1"/>
          </p:cNvSpPr>
          <p:nvPr>
            <p:ph type="sldNum" sz="quarter" idx="12"/>
          </p:nvPr>
        </p:nvSpPr>
        <p:spPr bwMode="auto">
          <a:noFill/>
          <a:ln>
            <a:miter lim="800000"/>
            <a:headEnd/>
            <a:tailEnd/>
          </a:ln>
        </p:spPr>
        <p:txBody>
          <a:bodyPr/>
          <a:lstStyle/>
          <a:p>
            <a:fld id="{A70567F5-C92A-4E25-A23A-5D88D06ADA73}" type="slidenum">
              <a:rPr lang="en-US" altLang="en-US"/>
              <a:pPr/>
              <a:t>31</a:t>
            </a:fld>
            <a:endParaRPr lang="en-US" altLang="en-US"/>
          </a:p>
        </p:txBody>
      </p:sp>
      <p:sp>
        <p:nvSpPr>
          <p:cNvPr id="55298" name="Title 1"/>
          <p:cNvSpPr>
            <a:spLocks noGrp="1"/>
          </p:cNvSpPr>
          <p:nvPr>
            <p:ph type="title"/>
          </p:nvPr>
        </p:nvSpPr>
        <p:spPr/>
        <p:txBody>
          <a:bodyPr>
            <a:normAutofit/>
          </a:bodyPr>
          <a:lstStyle/>
          <a:p>
            <a:r>
              <a:rPr lang="en-US" altLang="en-US" sz="3200" b="1" smtClean="0">
                <a:latin typeface="Century Gothic" pitchFamily="34" charset="0"/>
                <a:ea typeface="Calibri" pitchFamily="34" charset="0"/>
                <a:cs typeface="Times New Roman" pitchFamily="18" charset="0"/>
              </a:rPr>
              <a:t>Penalties and Offences under the ML(P&amp;P)A, 2022</a:t>
            </a:r>
            <a:endParaRPr lang="en-US" altLang="en-US" sz="3200" smtClean="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4999038"/>
          </a:xfrm>
        </p:spPr>
        <p:txBody>
          <a:bodyPr>
            <a:normAutofit fontScale="92500" lnSpcReduction="20000"/>
          </a:bodyPr>
          <a:lstStyle/>
          <a:p>
            <a:r>
              <a:rPr lang="en-US" dirty="0" smtClean="0"/>
              <a:t>inadequate capacity (including equipment, adequate and relevant skills)</a:t>
            </a:r>
          </a:p>
          <a:p>
            <a:r>
              <a:rPr lang="en-US" dirty="0" smtClean="0"/>
              <a:t>shortages of funding (requiring them to rely on unpredictable foreign assistance);</a:t>
            </a:r>
          </a:p>
          <a:p>
            <a:r>
              <a:rPr lang="en-US" dirty="0" smtClean="0"/>
              <a:t>inadequate support from the judicial system.</a:t>
            </a:r>
          </a:p>
          <a:p>
            <a:r>
              <a:rPr lang="en-US" dirty="0" smtClean="0"/>
              <a:t>lack of </a:t>
            </a:r>
            <a:r>
              <a:rPr lang="en-US" dirty="0" smtClean="0"/>
              <a:t>collaboration among </a:t>
            </a:r>
            <a:r>
              <a:rPr lang="en-US" dirty="0" smtClean="0"/>
              <a:t>the institutions,</a:t>
            </a:r>
          </a:p>
          <a:p>
            <a:r>
              <a:rPr lang="en-US" dirty="0" smtClean="0"/>
              <a:t>the duplication of responsibilities among the different agencies</a:t>
            </a:r>
          </a:p>
          <a:p>
            <a:r>
              <a:rPr lang="en-US" dirty="0" smtClean="0"/>
              <a:t>Ineffective </a:t>
            </a:r>
            <a:r>
              <a:rPr lang="en-US" smtClean="0"/>
              <a:t>coordination </a:t>
            </a:r>
            <a:r>
              <a:rPr lang="en-US" smtClean="0"/>
              <a:t>among</a:t>
            </a:r>
            <a:r>
              <a:rPr lang="en-US" smtClean="0"/>
              <a:t> </a:t>
            </a:r>
            <a:r>
              <a:rPr lang="en-US" dirty="0" smtClean="0"/>
              <a:t>them,</a:t>
            </a:r>
          </a:p>
          <a:p>
            <a:r>
              <a:rPr lang="en-US" dirty="0" smtClean="0"/>
              <a:t>insufficient expertise to deal decisively with the IFF phenomenon.</a:t>
            </a:r>
          </a:p>
          <a:p>
            <a:r>
              <a:rPr lang="en-US" dirty="0" smtClean="0"/>
              <a:t>tax authorities may not report tax crimes to law enforcement authorities even after they have reclaimed stolen tax funds from the perpetrator.</a:t>
            </a:r>
            <a:endParaRPr lang="en-US" dirty="0"/>
          </a:p>
        </p:txBody>
      </p:sp>
      <p:sp>
        <p:nvSpPr>
          <p:cNvPr id="2" name="Title 1"/>
          <p:cNvSpPr>
            <a:spLocks noGrp="1"/>
          </p:cNvSpPr>
          <p:nvPr>
            <p:ph type="title"/>
          </p:nvPr>
        </p:nvSpPr>
        <p:spPr/>
        <p:txBody>
          <a:bodyPr/>
          <a:lstStyle/>
          <a:p>
            <a:r>
              <a:rPr lang="en-US" dirty="0" smtClean="0"/>
              <a:t>Challenges of curbing IFF &amp; ML</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303838"/>
          </a:xfrm>
        </p:spPr>
        <p:txBody>
          <a:bodyPr>
            <a:normAutofit fontScale="70000" lnSpcReduction="20000"/>
          </a:bodyPr>
          <a:lstStyle/>
          <a:p>
            <a:r>
              <a:rPr lang="en-US" dirty="0" smtClean="0"/>
              <a:t>Illicit financial flows from Nigeria are large and increasing</a:t>
            </a:r>
          </a:p>
          <a:p>
            <a:r>
              <a:rPr lang="en-US" dirty="0" smtClean="0"/>
              <a:t>Ending illicit financial flows is a political issue</a:t>
            </a:r>
          </a:p>
          <a:p>
            <a:r>
              <a:rPr lang="en-US" dirty="0" smtClean="0"/>
              <a:t>Transparency is key across all aspects of illicit financial flows;</a:t>
            </a:r>
          </a:p>
          <a:p>
            <a:r>
              <a:rPr lang="en-US" dirty="0" smtClean="0"/>
              <a:t>The dependence of African countries on natural resources extraction makes them vulnerable to illicit financial flows</a:t>
            </a:r>
          </a:p>
          <a:p>
            <a:r>
              <a:rPr lang="en-US" dirty="0" smtClean="0"/>
              <a:t>New and innovative means of generating illicit financial flows are emerging;</a:t>
            </a:r>
          </a:p>
          <a:p>
            <a:r>
              <a:rPr lang="en-US" dirty="0" smtClean="0"/>
              <a:t>Tax incentives are not usually guided by cost-benefit analyses;</a:t>
            </a:r>
          </a:p>
          <a:p>
            <a:r>
              <a:rPr lang="en-US" dirty="0" smtClean="0"/>
              <a:t>Corruption and abuse of entrusted power remains a continuing concern;</a:t>
            </a:r>
          </a:p>
          <a:p>
            <a:r>
              <a:rPr lang="en-US" dirty="0" smtClean="0"/>
              <a:t>Money laundering continues to require attention;</a:t>
            </a:r>
          </a:p>
          <a:p>
            <a:r>
              <a:rPr lang="en-US" dirty="0" smtClean="0"/>
              <a:t>Weak national and regional capacities impede efforts to curb illicit financial flows;</a:t>
            </a:r>
          </a:p>
          <a:p>
            <a:r>
              <a:rPr lang="en-US" dirty="0" smtClean="0"/>
              <a:t>Incomplete global architecture for tackling illicit financial flows;</a:t>
            </a:r>
          </a:p>
          <a:p>
            <a:r>
              <a:rPr lang="en-US" dirty="0" smtClean="0"/>
              <a:t>Financial secrecy jurisdictions must come under closer scrutiny;</a:t>
            </a:r>
          </a:p>
          <a:p>
            <a:r>
              <a:rPr lang="en-US" dirty="0" smtClean="0"/>
              <a:t>Illicit financial flow issues should be incorporated and better coordinated in Nigeria</a:t>
            </a:r>
          </a:p>
        </p:txBody>
      </p:sp>
      <p:sp>
        <p:nvSpPr>
          <p:cNvPr id="2" name="Title 1"/>
          <p:cNvSpPr>
            <a:spLocks noGrp="1"/>
          </p:cNvSpPr>
          <p:nvPr>
            <p:ph type="title"/>
          </p:nvPr>
        </p:nvSpPr>
        <p:spPr/>
        <p:txBody>
          <a:bodyPr>
            <a:normAutofit/>
          </a:bodyPr>
          <a:lstStyle/>
          <a:p>
            <a:r>
              <a:rPr lang="en-US" dirty="0" smtClean="0"/>
              <a:t>Conclusion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normAutofit/>
          </a:bodyPr>
          <a:lstStyle/>
          <a:p>
            <a:pPr eaLnBrk="1" fontAlgn="auto" hangingPunct="1">
              <a:spcAft>
                <a:spcPts val="0"/>
              </a:spcAft>
              <a:defRPr/>
            </a:pPr>
            <a:r>
              <a:rPr lang="en-US" dirty="0">
                <a:solidFill>
                  <a:schemeClr val="tx2">
                    <a:satMod val="130000"/>
                  </a:schemeClr>
                </a:solidFill>
              </a:rPr>
              <a:t>Q &amp; A</a:t>
            </a:r>
          </a:p>
        </p:txBody>
      </p:sp>
      <p:sp>
        <p:nvSpPr>
          <p:cNvPr id="80899" name="WordArt 4"/>
          <p:cNvSpPr>
            <a:spLocks noChangeArrowheads="1" noChangeShapeType="1" noTextEdit="1"/>
          </p:cNvSpPr>
          <p:nvPr/>
        </p:nvSpPr>
        <p:spPr bwMode="auto">
          <a:xfrm>
            <a:off x="990600" y="2667000"/>
            <a:ext cx="7696200" cy="2971800"/>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4400" b="1" kern="10">
                <a:ln w="9525">
                  <a:round/>
                  <a:headEnd/>
                  <a:tailEnd/>
                </a:ln>
                <a:gradFill rotWithShape="1">
                  <a:gsLst>
                    <a:gs pos="0">
                      <a:srgbClr val="FFFFCC"/>
                    </a:gs>
                    <a:gs pos="100000">
                      <a:srgbClr val="FF9999"/>
                    </a:gs>
                  </a:gsLst>
                  <a:lin ang="5400000" scaled="1"/>
                </a:gradFill>
                <a:latin typeface="Times New Roman"/>
                <a:cs typeface="Times New Roman"/>
              </a:rPr>
              <a:t>Thank you for your kind attention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hlinkClick r:id="rId2"/>
              </a:rPr>
              <a:t>https://www.unodc.org/documents/NGO/AU_ECA_Illicit_Financial_Flows_report_EN.pdf</a:t>
            </a:r>
            <a:endParaRPr lang="en-US" dirty="0" smtClean="0"/>
          </a:p>
          <a:p>
            <a:r>
              <a:rPr lang="en-US" dirty="0" smtClean="0">
                <a:hlinkClick r:id="rId3"/>
              </a:rPr>
              <a:t>https://www.imf.org/en/About/Factsheets/Sheets/2023/Fight-against-illicit-financial-flows</a:t>
            </a:r>
            <a:endParaRPr lang="en-US" dirty="0" smtClean="0"/>
          </a:p>
          <a:p>
            <a:r>
              <a:rPr lang="en-US" dirty="0" smtClean="0">
                <a:hlinkClick r:id="rId4"/>
              </a:rPr>
              <a:t>https://www.lawsociety.org.uk/topics/anti-money-laundering/professional-enablers</a:t>
            </a:r>
            <a:endParaRPr lang="en-US" dirty="0" smtClean="0"/>
          </a:p>
          <a:p>
            <a:r>
              <a:rPr lang="en-US" dirty="0" smtClean="0"/>
              <a:t>Money Laundering (Prevention &amp; Prohibition) Act, 2022</a:t>
            </a:r>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5486400"/>
          </a:xfrm>
        </p:spPr>
        <p:txBody>
          <a:bodyPr>
            <a:normAutofit fontScale="85000" lnSpcReduction="10000"/>
          </a:bodyPr>
          <a:lstStyle/>
          <a:p>
            <a:r>
              <a:rPr lang="en-US" dirty="0" smtClean="0"/>
              <a:t>A professional enabler is an individual or </a:t>
            </a:r>
            <a:r>
              <a:rPr lang="en-US" dirty="0" err="1" smtClean="0"/>
              <a:t>organisation</a:t>
            </a:r>
            <a:r>
              <a:rPr lang="en-US" dirty="0" smtClean="0"/>
              <a:t> that is providing professional services that enable criminality</a:t>
            </a:r>
          </a:p>
          <a:p>
            <a:r>
              <a:rPr lang="en-US" dirty="0" smtClean="0"/>
              <a:t>Criminals exploit the specialist skills, knowledge and expertise of professionals to launder the proceeds of crime. They can also be used to enable crime.</a:t>
            </a:r>
          </a:p>
          <a:p>
            <a:r>
              <a:rPr lang="en-US" dirty="0" smtClean="0"/>
              <a:t>Professional enablers assist criminals not only in committing these crimes but also in avoiding detection by law enforcement agencies, in cleaning dirty money and inserting it into the formal economy, and in hiding assets and funds.</a:t>
            </a:r>
          </a:p>
          <a:p>
            <a:r>
              <a:rPr lang="en-US" dirty="0" smtClean="0"/>
              <a:t>They set up anonymous companies and legal structures to hide the beneficial owners, and they assist criminals in opening onshore and offshore bank accounts to move dirty money and in investing their ill-gotten gains, among a host of other activities.</a:t>
            </a:r>
          </a:p>
          <a:p>
            <a:endParaRPr lang="en-US" dirty="0" smtClean="0"/>
          </a:p>
          <a:p>
            <a:endParaRPr lang="en-US" dirty="0" smtClean="0"/>
          </a:p>
        </p:txBody>
      </p:sp>
      <p:sp>
        <p:nvSpPr>
          <p:cNvPr id="2" name="Title 1"/>
          <p:cNvSpPr>
            <a:spLocks noGrp="1"/>
          </p:cNvSpPr>
          <p:nvPr>
            <p:ph type="title"/>
          </p:nvPr>
        </p:nvSpPr>
        <p:spPr>
          <a:xfrm>
            <a:off x="304800" y="457200"/>
            <a:ext cx="8686800" cy="685800"/>
          </a:xfrm>
        </p:spPr>
        <p:txBody>
          <a:bodyPr>
            <a:normAutofit/>
          </a:bodyPr>
          <a:lstStyle/>
          <a:p>
            <a:r>
              <a:rPr lang="en-US" sz="2800" dirty="0" smtClean="0"/>
              <a:t>Definition of a professional enabler </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idx="1"/>
          </p:nvPr>
        </p:nvSpPr>
        <p:spPr>
          <a:xfrm>
            <a:off x="381000" y="1447800"/>
            <a:ext cx="8534400" cy="5105400"/>
          </a:xfrm>
        </p:spPr>
        <p:txBody>
          <a:bodyPr>
            <a:normAutofit lnSpcReduction="10000"/>
          </a:bodyPr>
          <a:lstStyle/>
          <a:p>
            <a:pPr eaLnBrk="1" hangingPunct="1">
              <a:lnSpc>
                <a:spcPct val="80000"/>
              </a:lnSpc>
            </a:pPr>
            <a:r>
              <a:rPr lang="en-US" altLang="en-US" sz="2400" dirty="0" smtClean="0"/>
              <a:t>Money laundering is defined as the process by which criminals attempt to conceal the origin and ownership of the proceeds of their criminal activities, allowing them to maintain control over the proceeds and, ultimately, providing a legitimate cover for their sources of income.</a:t>
            </a:r>
          </a:p>
          <a:p>
            <a:r>
              <a:rPr lang="en-US" sz="2400" dirty="0" smtClean="0"/>
              <a:t>Any person or body corporate, in or outside Nigeria, who directly or indirectly—(a) conceals or disguises the origin of, converts or transfers, removes from the jurisdiction, or acquires, uses, retains or takes possession or control of any fund or property, intentionally, knowingly or reasonably ought to have known that such fund or property is, or forms part of the proceeds of an unlawful act, commits an offence of money laundering under this Act. (Sec.18- MLPPA, 2023)</a:t>
            </a:r>
            <a:endParaRPr lang="en-US" altLang="en-US" sz="2000" dirty="0" smtClean="0"/>
          </a:p>
        </p:txBody>
      </p:sp>
      <p:sp>
        <p:nvSpPr>
          <p:cNvPr id="92162" name="Rectangle 2"/>
          <p:cNvSpPr>
            <a:spLocks noGrp="1" noChangeArrowheads="1"/>
          </p:cNvSpPr>
          <p:nvPr>
            <p:ph type="title"/>
          </p:nvPr>
        </p:nvSpPr>
        <p:spPr>
          <a:xfrm>
            <a:off x="457200" y="228600"/>
            <a:ext cx="8229600" cy="1143000"/>
          </a:xfrm>
        </p:spPr>
        <p:txBody>
          <a:bodyPr>
            <a:normAutofit/>
          </a:bodyPr>
          <a:lstStyle/>
          <a:p>
            <a:pPr eaLnBrk="1" fontAlgn="auto" hangingPunct="1">
              <a:spcAft>
                <a:spcPts val="0"/>
              </a:spcAft>
              <a:defRPr/>
            </a:pPr>
            <a:r>
              <a:rPr lang="en-US" dirty="0">
                <a:solidFill>
                  <a:schemeClr val="tx2">
                    <a:satMod val="130000"/>
                  </a:schemeClr>
                </a:solidFill>
              </a:rPr>
              <a:t>Definition of money laundering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151438"/>
          </a:xfrm>
        </p:spPr>
        <p:txBody>
          <a:bodyPr>
            <a:normAutofit lnSpcReduction="10000"/>
          </a:bodyPr>
          <a:lstStyle/>
          <a:p>
            <a:r>
              <a:rPr lang="en-US" dirty="0" smtClean="0"/>
              <a:t>Illicit financial flows refer to the movement of money across borders that is illegal in its source (e.g. corruption, smuggling), its transfer (e.g. tax evasion), or its use (e.g. terrorist financing). - IMF</a:t>
            </a:r>
          </a:p>
          <a:p>
            <a:r>
              <a:rPr lang="en-US" dirty="0" smtClean="0"/>
              <a:t>Money that is illegally earned, transferred or Utilized, These funds typically originate from three sources: </a:t>
            </a:r>
          </a:p>
          <a:p>
            <a:pPr lvl="1"/>
            <a:r>
              <a:rPr lang="en-US" dirty="0" smtClean="0"/>
              <a:t>commercial tax evasion, </a:t>
            </a:r>
          </a:p>
          <a:p>
            <a:pPr lvl="1"/>
            <a:r>
              <a:rPr lang="en-US" dirty="0" smtClean="0"/>
              <a:t>trade </a:t>
            </a:r>
            <a:r>
              <a:rPr lang="en-US" dirty="0" err="1" smtClean="0"/>
              <a:t>mis</a:t>
            </a:r>
            <a:r>
              <a:rPr lang="en-US" dirty="0" smtClean="0"/>
              <a:t>-invoicing and abusive transfer pricing; </a:t>
            </a:r>
          </a:p>
          <a:p>
            <a:pPr lvl="1"/>
            <a:r>
              <a:rPr lang="en-US" dirty="0" smtClean="0"/>
              <a:t>Criminal activities, including the drug trade, human trafficking, illegal arms dealing, and smuggling of contraband; and bribery and theft by corrupt government officials.</a:t>
            </a:r>
            <a:endParaRPr lang="en-US" dirty="0"/>
          </a:p>
        </p:txBody>
      </p:sp>
      <p:sp>
        <p:nvSpPr>
          <p:cNvPr id="2" name="Title 1"/>
          <p:cNvSpPr>
            <a:spLocks noGrp="1"/>
          </p:cNvSpPr>
          <p:nvPr>
            <p:ph type="title"/>
          </p:nvPr>
        </p:nvSpPr>
        <p:spPr/>
        <p:txBody>
          <a:bodyPr>
            <a:normAutofit fontScale="90000"/>
          </a:bodyPr>
          <a:lstStyle/>
          <a:p>
            <a:r>
              <a:rPr lang="en-US" dirty="0" smtClean="0"/>
              <a:t>Definition of illicit financial flows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4770438"/>
          </a:xfrm>
        </p:spPr>
        <p:txBody>
          <a:bodyPr>
            <a:normAutofit lnSpcReduction="10000"/>
          </a:bodyPr>
          <a:lstStyle/>
          <a:p>
            <a:r>
              <a:rPr lang="en-US" dirty="0" smtClean="0"/>
              <a:t>Actions by a taxpayer to escape a tax liability by concealing from the revenue authority the income on which the tax liability has arisen. Tax evasion can be a major component of IFFs and entails criminal or civil penalties.</a:t>
            </a:r>
          </a:p>
          <a:p>
            <a:pPr>
              <a:buNone/>
            </a:pPr>
            <a:r>
              <a:rPr lang="en-US" b="1" dirty="0" smtClean="0"/>
              <a:t>Trade </a:t>
            </a:r>
            <a:r>
              <a:rPr lang="en-US" b="1" dirty="0" err="1" smtClean="0"/>
              <a:t>misinvoicing</a:t>
            </a:r>
            <a:endParaRPr lang="en-US" b="1" dirty="0" smtClean="0"/>
          </a:p>
          <a:p>
            <a:r>
              <a:rPr lang="en-US" dirty="0" smtClean="0"/>
              <a:t>The act of misrepresenting the price or quantity of imports or exports in order to hide or accumulate money in other jurisdictions. The motive could, for example, be to evade taxes, avoid customs duties, transfer a kickback or launder money</a:t>
            </a:r>
          </a:p>
          <a:p>
            <a:endParaRPr lang="en-US" dirty="0" smtClean="0"/>
          </a:p>
          <a:p>
            <a:endParaRPr lang="en-US" dirty="0"/>
          </a:p>
        </p:txBody>
      </p:sp>
      <p:sp>
        <p:nvSpPr>
          <p:cNvPr id="2" name="Title 1"/>
          <p:cNvSpPr>
            <a:spLocks noGrp="1"/>
          </p:cNvSpPr>
          <p:nvPr>
            <p:ph type="title"/>
          </p:nvPr>
        </p:nvSpPr>
        <p:spPr/>
        <p:txBody>
          <a:bodyPr/>
          <a:lstStyle/>
          <a:p>
            <a:r>
              <a:rPr lang="en-US" dirty="0" smtClean="0"/>
              <a:t>Tax evasion.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5334000"/>
          </a:xfrm>
        </p:spPr>
        <p:txBody>
          <a:bodyPr>
            <a:normAutofit fontScale="92500" lnSpcReduction="20000"/>
          </a:bodyPr>
          <a:lstStyle/>
          <a:p>
            <a:r>
              <a:rPr lang="en-US" dirty="0" smtClean="0"/>
              <a:t>A transfer price may be manipulated to shift profits from one jurisdiction to another, usually from a higher-tax to a lower-tax jurisdiction. This is a well-known source of IFFs, although not all forms of transfer pricing abuse that result in IFFs rely on manipulating the price of the transaction</a:t>
            </a:r>
          </a:p>
          <a:p>
            <a:pPr>
              <a:buNone/>
            </a:pPr>
            <a:r>
              <a:rPr lang="en-US" b="1" dirty="0" smtClean="0"/>
              <a:t>False invoicing</a:t>
            </a:r>
          </a:p>
          <a:p>
            <a:r>
              <a:rPr lang="en-US" dirty="0" smtClean="0"/>
              <a:t>The practice of falsely declaring the value of goods imported or exported to evade customs duties and taxes, circumvent quotas or launder money. The value of goods exported is often understated, or the value of goods imported is often overstated, and the proceeds are shifted illicitly overseas. Most estimates of trade-based illicit financial flows focus on this mechanism.</a:t>
            </a:r>
          </a:p>
          <a:p>
            <a:endParaRPr lang="en-US" dirty="0" smtClean="0"/>
          </a:p>
          <a:p>
            <a:endParaRPr lang="en-US" dirty="0" smtClean="0"/>
          </a:p>
          <a:p>
            <a:endParaRPr lang="en-US" dirty="0"/>
          </a:p>
        </p:txBody>
      </p:sp>
      <p:sp>
        <p:nvSpPr>
          <p:cNvPr id="2" name="Title 1"/>
          <p:cNvSpPr>
            <a:spLocks noGrp="1"/>
          </p:cNvSpPr>
          <p:nvPr>
            <p:ph type="title"/>
          </p:nvPr>
        </p:nvSpPr>
        <p:spPr/>
        <p:txBody>
          <a:bodyPr>
            <a:normAutofit fontScale="90000"/>
          </a:bodyPr>
          <a:lstStyle/>
          <a:p>
            <a:r>
              <a:rPr lang="en-US" b="1" dirty="0" smtClean="0"/>
              <a:t>Abusive transfer pricing</a:t>
            </a:r>
            <a:br>
              <a:rPr lang="en-US" b="1"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legal professionals</a:t>
            </a:r>
          </a:p>
          <a:p>
            <a:r>
              <a:rPr lang="en-US" dirty="0" smtClean="0"/>
              <a:t>accountants and bookkeepers</a:t>
            </a:r>
          </a:p>
          <a:p>
            <a:r>
              <a:rPr lang="en-US" dirty="0" smtClean="0"/>
              <a:t>bank officials (including relationship managers)</a:t>
            </a:r>
          </a:p>
          <a:p>
            <a:r>
              <a:rPr lang="en-US" dirty="0" smtClean="0"/>
              <a:t>investment advisers and wealth managers</a:t>
            </a:r>
          </a:p>
          <a:p>
            <a:r>
              <a:rPr lang="en-US" dirty="0" smtClean="0"/>
              <a:t>company services including nominee directors/shareholders</a:t>
            </a:r>
          </a:p>
          <a:p>
            <a:r>
              <a:rPr lang="en-US" dirty="0" smtClean="0"/>
              <a:t>trust and company service providers</a:t>
            </a:r>
          </a:p>
          <a:p>
            <a:r>
              <a:rPr lang="en-US" dirty="0" smtClean="0"/>
              <a:t>payment service providers</a:t>
            </a:r>
          </a:p>
          <a:p>
            <a:r>
              <a:rPr lang="en-US" dirty="0" smtClean="0"/>
              <a:t>estate agents and letting agents</a:t>
            </a:r>
          </a:p>
        </p:txBody>
      </p:sp>
      <p:sp>
        <p:nvSpPr>
          <p:cNvPr id="2" name="Title 1"/>
          <p:cNvSpPr>
            <a:spLocks noGrp="1"/>
          </p:cNvSpPr>
          <p:nvPr>
            <p:ph type="title"/>
          </p:nvPr>
        </p:nvSpPr>
        <p:spPr>
          <a:xfrm>
            <a:off x="457200" y="533400"/>
            <a:ext cx="8229600" cy="1143000"/>
          </a:xfrm>
        </p:spPr>
        <p:txBody>
          <a:bodyPr>
            <a:normAutofit fontScale="90000"/>
          </a:bodyPr>
          <a:lstStyle/>
          <a:p>
            <a:r>
              <a:rPr lang="en-US" dirty="0" smtClean="0"/>
              <a:t>Professional services’ includes but is not limited to:</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2483</TotalTime>
  <Words>2385</Words>
  <Application>Microsoft Office PowerPoint</Application>
  <PresentationFormat>On-screen Show (4:3)</PresentationFormat>
  <Paragraphs>268</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Concourse</vt:lpstr>
      <vt:lpstr> Curbing Money Laundering and Illicit Financial Flows in Nigeria – Role of Professional enablers &amp; Institutions </vt:lpstr>
      <vt:lpstr>Outlines</vt:lpstr>
      <vt:lpstr>Introduction </vt:lpstr>
      <vt:lpstr>Definition of a professional enabler </vt:lpstr>
      <vt:lpstr>Definition of money laundering</vt:lpstr>
      <vt:lpstr>Definition of illicit financial flows</vt:lpstr>
      <vt:lpstr>Tax evasion. </vt:lpstr>
      <vt:lpstr>Abusive transfer pricing </vt:lpstr>
      <vt:lpstr>Professional services’ includes but is not limited to: </vt:lpstr>
      <vt:lpstr>Services and activities provided by professional enablers</vt:lpstr>
      <vt:lpstr>SERVICES BY lawyers, notaries, other independent legal professionals, and accountants</vt:lpstr>
      <vt:lpstr>Effects of illicit financial flows &amp; money laundering </vt:lpstr>
      <vt:lpstr>How illicit financial flows take place</vt:lpstr>
      <vt:lpstr>How illicit financial flows take place</vt:lpstr>
      <vt:lpstr>How illicit financial flows take place</vt:lpstr>
      <vt:lpstr>Drivers and enablers of illicit financial flows</vt:lpstr>
      <vt:lpstr>Curbing illicit financial flows</vt:lpstr>
      <vt:lpstr>Indicators of professional enabler activity can include</vt:lpstr>
      <vt:lpstr>International efforts to combat IFF &amp; ML </vt:lpstr>
      <vt:lpstr>Initiatives and forums to tackle illicit financial flows</vt:lpstr>
      <vt:lpstr>Regulations for enablers</vt:lpstr>
      <vt:lpstr>Other AML/CFT Obligations for professionals</vt:lpstr>
      <vt:lpstr>Limitation to make or accept cash payment:  </vt:lpstr>
      <vt:lpstr>Duty to report international transfer or transportation of funds, securities and cash</vt:lpstr>
      <vt:lpstr>    Customer Identification    </vt:lpstr>
      <vt:lpstr> Declaration of Business Activities</vt:lpstr>
      <vt:lpstr> Suspicious  Transaction Reporting  </vt:lpstr>
      <vt:lpstr>Preservation of Records </vt:lpstr>
      <vt:lpstr>Internal Procedures, Policies and Controls </vt:lpstr>
      <vt:lpstr>Mandatory disclosure by DNFBPs</vt:lpstr>
      <vt:lpstr>Penalties and Offences under the ML(P&amp;P)A, 2022</vt:lpstr>
      <vt:lpstr>Challenges of curbing IFF &amp; ML</vt:lpstr>
      <vt:lpstr>Conclusion </vt:lpstr>
      <vt:lpstr>Q &amp; A</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Curbing Money Laundering and Illicit Financial Flows in Nigeria – Role of Professional enablers &amp; Institutions</dc:title>
  <dc:creator>user</dc:creator>
  <cp:lastModifiedBy>ICT Admin</cp:lastModifiedBy>
  <cp:revision>192</cp:revision>
  <dcterms:created xsi:type="dcterms:W3CDTF">2023-09-04T08:21:01Z</dcterms:created>
  <dcterms:modified xsi:type="dcterms:W3CDTF">2023-11-07T14:16:55Z</dcterms:modified>
</cp:coreProperties>
</file>