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9" r:id="rId5"/>
    <p:sldId id="260" r:id="rId6"/>
    <p:sldId id="257" r:id="rId7"/>
    <p:sldId id="275" r:id="rId8"/>
    <p:sldId id="258" r:id="rId9"/>
    <p:sldId id="261" r:id="rId10"/>
    <p:sldId id="265" r:id="rId11"/>
    <p:sldId id="266" r:id="rId12"/>
    <p:sldId id="267" r:id="rId13"/>
    <p:sldId id="262" r:id="rId14"/>
    <p:sldId id="268" r:id="rId15"/>
    <p:sldId id="269" r:id="rId16"/>
    <p:sldId id="270" r:id="rId17"/>
    <p:sldId id="271" r:id="rId18"/>
    <p:sldId id="274" r:id="rId19"/>
    <p:sldId id="276" r:id="rId20"/>
    <p:sldId id="272" r:id="rId21"/>
    <p:sldId id="273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1566-502E-4353-A8D0-6FBA7DE4DDD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4C7-4616-4240-ADC6-B3D659A5F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6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1566-502E-4353-A8D0-6FBA7DE4DDD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4C7-4616-4240-ADC6-B3D659A5F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0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1566-502E-4353-A8D0-6FBA7DE4DDD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4C7-4616-4240-ADC6-B3D659A5F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6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1566-502E-4353-A8D0-6FBA7DE4DDD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4C7-4616-4240-ADC6-B3D659A5F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3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1566-502E-4353-A8D0-6FBA7DE4DDD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4C7-4616-4240-ADC6-B3D659A5F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6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1566-502E-4353-A8D0-6FBA7DE4DDD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4C7-4616-4240-ADC6-B3D659A5F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1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1566-502E-4353-A8D0-6FBA7DE4DDD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4C7-4616-4240-ADC6-B3D659A5F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9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1566-502E-4353-A8D0-6FBA7DE4DDD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4C7-4616-4240-ADC6-B3D659A5F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1566-502E-4353-A8D0-6FBA7DE4DDD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4C7-4616-4240-ADC6-B3D659A5F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9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1566-502E-4353-A8D0-6FBA7DE4DDD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4C7-4616-4240-ADC6-B3D659A5F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1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1566-502E-4353-A8D0-6FBA7DE4DDD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4C7-4616-4240-ADC6-B3D659A5F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61566-502E-4353-A8D0-6FBA7DE4DDD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254C7-4616-4240-ADC6-B3D659A5F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1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600" dirty="0" smtClean="0"/>
              <a:t>Challenges of Nigeria’s anti-corruption laws/agencies and the role of the media in addressing them</a:t>
            </a:r>
            <a:endParaRPr lang="en-US" sz="4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By </a:t>
            </a:r>
            <a:r>
              <a:rPr lang="en-US" dirty="0" err="1" smtClean="0"/>
              <a:t>Dapo</a:t>
            </a:r>
            <a:r>
              <a:rPr lang="en-US" dirty="0" smtClean="0"/>
              <a:t> </a:t>
            </a:r>
            <a:r>
              <a:rPr lang="en-US" dirty="0" err="1" smtClean="0"/>
              <a:t>Olorunyomi</a:t>
            </a:r>
            <a:endParaRPr lang="en-US" dirty="0" smtClean="0"/>
          </a:p>
          <a:p>
            <a:r>
              <a:rPr lang="en-US" dirty="0" smtClean="0"/>
              <a:t>CEO of CJID</a:t>
            </a:r>
          </a:p>
          <a:p>
            <a:r>
              <a:rPr lang="en-US" dirty="0" smtClean="0"/>
              <a:t>Represented by Idris Akinbajo</a:t>
            </a:r>
          </a:p>
          <a:p>
            <a:r>
              <a:rPr lang="en-US" dirty="0" smtClean="0"/>
              <a:t>Managing Editor (Premium Times)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3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Some CSO (efforts) tackling corruption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CISLAC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CBI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SEPAP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Leaks.ng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Udeme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CORA by AFRICMIL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8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Some challenges of existing laws/institutions(1)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35762" cy="4654306"/>
          </a:xfrm>
        </p:spPr>
        <p:txBody>
          <a:bodyPr>
            <a:normAutofit/>
          </a:bodyPr>
          <a:lstStyle/>
          <a:p>
            <a:r>
              <a:rPr lang="en-US" dirty="0" smtClean="0"/>
              <a:t>Removal of leadership (Section 3(2) of EFCC Act, Section 3(8) of ICPC Act, S5(4,5) of NFIU Act, CCB Section 1(4) 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813539"/>
            <a:ext cx="4809393" cy="3722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81" y="2813539"/>
            <a:ext cx="4465027" cy="317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1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Some challenges of existing </a:t>
            </a:r>
            <a:r>
              <a:rPr lang="en-US" sz="4000" dirty="0" smtClean="0"/>
              <a:t>laws/institutions (II)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Funding – All anti-corruption agencies/institutions complain of inadequate funding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Insufficient personnel (E.g. CCB and asset declaration forms)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Capacity Development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Collegiate nature of the ICPC (Section 4(2))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Anti-graft agencies having both investigative &amp; prosecutorial powers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Constant tension between AGF and anti-graft agencies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6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essential Amendments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Nigeria Audit Service Bill should be signed into law (Not signed by Presidents </a:t>
            </a:r>
            <a:r>
              <a:rPr lang="en-US" dirty="0" err="1" smtClean="0"/>
              <a:t>Buhari</a:t>
            </a:r>
            <a:r>
              <a:rPr lang="en-US" dirty="0" smtClean="0"/>
              <a:t> and </a:t>
            </a:r>
            <a:r>
              <a:rPr lang="en-US" dirty="0" err="1" smtClean="0"/>
              <a:t>Tinubu</a:t>
            </a:r>
            <a:r>
              <a:rPr lang="en-US" dirty="0" smtClean="0"/>
              <a:t> and now back in NASS)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3" y="2795955"/>
            <a:ext cx="8955699" cy="406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9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Essential Amendments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70931" cy="47773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Make CCB forms available to the public on request (Amendment of Paragraph 3c, third schedule of constitution)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Amend Money Laundering Act, Proceeds of Crime Act, </a:t>
            </a:r>
            <a:r>
              <a:rPr lang="en-US" dirty="0" err="1" smtClean="0"/>
              <a:t>etc</a:t>
            </a:r>
            <a:r>
              <a:rPr lang="en-US" dirty="0" smtClean="0"/>
              <a:t>, to allow recovery agencies keep certain percentage.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Pass Whistleblowing bill into law and strive to protect </a:t>
            </a:r>
            <a:r>
              <a:rPr lang="en-US" dirty="0" err="1" smtClean="0"/>
              <a:t>whisleblowers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765" y="4073647"/>
            <a:ext cx="4394258" cy="290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3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Economic survival as panacea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UNODC identifies 13 causes of public corruption.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Two of them (Wages, and failure of governance) are linked to economic survival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Make access to quality basic/essential amenities easy (education, healthcare, housing, transportation,…)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72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Corruption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EFCC – Fix Nigeria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ICPC – ACTU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Such systems should be incentivized and empowered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Metrics can be built/</a:t>
            </a:r>
            <a:r>
              <a:rPr lang="en-US" dirty="0" err="1" smtClean="0"/>
              <a:t>publicised</a:t>
            </a:r>
            <a:r>
              <a:rPr lang="en-US" dirty="0" smtClean="0"/>
              <a:t> around impact of corruption prevention efforts on MDAs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0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Investing in Ethics and Value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Corruption has become endemic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Institutionalize ethics in all professional trainings/certifications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Review/Adoption of value systems and deliberate efforts to incentivize ethical conducts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Consider the creation of an anti-corruption academy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Use mass media (SM, celebrities, journalists,…) to deliberately propagate 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Judiciary’s role in anti-corruption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Only the judiciary can convict a corrupt person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Controversial/Ridiculous court judgments (</a:t>
            </a:r>
            <a:r>
              <a:rPr lang="en-US" dirty="0" err="1" smtClean="0"/>
              <a:t>eg</a:t>
            </a:r>
            <a:r>
              <a:rPr lang="en-US" dirty="0" smtClean="0"/>
              <a:t>: Perpetual injunctions, technicalities over substance,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Review of mode of appointment of judges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Need for anti-corruption courts and progressive anti-corruption judges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2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Political Will!!!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If a government does not see corruption as a fundamental problem, why should it invest in tackling it?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Strong political will needed to tackle official corruption, especially by top officials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Only an anti-corruption minded government with strong political will would be willing to relinquish its control over appointment/removal of heads of anti-graft agencies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Even a non-corrupt executive leadership still has to deal with (corrupt) lawmakers, judiciary, civil service…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Is it realistic to expect liberal democracy in a society like Nigeria to throw up a strong-willed anti-corruption leadership?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b="1" dirty="0" smtClean="0"/>
              <a:t>Posers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Is the absence of laws/sufficient legislation a hindrance to fighting corruption in Nigeria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Do/Should Nigerians agree on what constitutes corruption?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Should as much efforts be paid to preventing corruption as fighting it?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Should Nigeria (FG, States, LG, MDAs) design quantitative metrics to review impact of corruption policies?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Should we aim to eradicate corruption or simply try to minimize it with measurable indices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2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Role of the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Media(Journalism)     	              	       Democracy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Four Journalism roles (Disseminator, Adversarial; Public mobiliser; Watchdog)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Constitutional role of Accountability Journalism (S22- Nigeria; S162(5) – Ghana; S11 – Sierra Leone; S15 – Liberia;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Curved Right Arrow 3"/>
          <p:cNvSpPr/>
          <p:nvPr/>
        </p:nvSpPr>
        <p:spPr>
          <a:xfrm>
            <a:off x="4062047" y="2242038"/>
            <a:ext cx="984738" cy="87043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Left Arrow 4"/>
          <p:cNvSpPr/>
          <p:nvPr/>
        </p:nvSpPr>
        <p:spPr>
          <a:xfrm>
            <a:off x="5503985" y="2242038"/>
            <a:ext cx="1269023" cy="87043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5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Specific roles of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Inform the public better on the limitations/successes of anti-graft agencies and the reasons for such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Provide more information/clarity on deficiencies in laws and need for amendment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Always highlight violations of anti-graft laws and its impact on the anti-corruption fight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Name and shame public officials found culpable in violating anti-graft laws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Tell better/more stories on impact of corruption on ordinary people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Collaborate with CSOs focused on/have expertise on corruption war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Integrate ethical journalism within newsrooms/among journalists including in journalism trainings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Help electorate understand the effect of electing corrupt officials to power in a democracy.</a:t>
            </a:r>
          </a:p>
        </p:txBody>
      </p:sp>
    </p:spTree>
    <p:extLst>
      <p:ext uri="{BB962C8B-B14F-4D97-AF65-F5344CB8AC3E}">
        <p14:creationId xmlns:p14="http://schemas.microsoft.com/office/powerpoint/2010/main" val="389439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4312"/>
            <a:ext cx="11430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Posers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Can we tackle corruption without a committed/efficient judiciary?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If essential, how do we get the kind of judiciary needed to tackle corruption?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Is the political will of a government/President sacrosanct to truly addressing corruption? Must the government see and state is as a malaise it wants to tackle?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Can we tackle corruption without addressing economic survival of the populace?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If corruption is truly endemic in Nigeria, how do we enable an ethical reorientation to reverse the trend.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What is the role of the media (journalists, bloggers, celebrities, Social Media, </a:t>
            </a:r>
            <a:r>
              <a:rPr lang="en-US" dirty="0" err="1" smtClean="0"/>
              <a:t>etc</a:t>
            </a:r>
            <a:r>
              <a:rPr lang="en-US" dirty="0" smtClean="0"/>
              <a:t>) in all of these?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8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Good News?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Nigeria’s CPI: 16 (1999)                      </a:t>
            </a:r>
            <a:r>
              <a:rPr lang="en-US" dirty="0" smtClean="0"/>
              <a:t>             24 </a:t>
            </a:r>
            <a:r>
              <a:rPr lang="en-US" dirty="0" smtClean="0"/>
              <a:t>(2022)</a:t>
            </a:r>
          </a:p>
          <a:p>
            <a:endParaRPr lang="en-US" dirty="0" smtClean="0"/>
          </a:p>
          <a:p>
            <a:r>
              <a:rPr lang="en-US" dirty="0" smtClean="0"/>
              <a:t>Nigeria’s Position: 98 (1999)                      </a:t>
            </a:r>
            <a:r>
              <a:rPr lang="en-US" dirty="0" smtClean="0"/>
              <a:t>    150 </a:t>
            </a:r>
            <a:r>
              <a:rPr lang="en-US" dirty="0" smtClean="0"/>
              <a:t>(2022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                                               </a:t>
            </a:r>
            <a:r>
              <a:rPr lang="en-US" sz="1400" dirty="0" err="1" smtClean="0"/>
              <a:t>Garuba</a:t>
            </a:r>
            <a:r>
              <a:rPr lang="en-US" sz="1400" dirty="0" smtClean="0"/>
              <a:t> et al.</a:t>
            </a:r>
            <a:endParaRPr lang="en-US" sz="14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592" y="3463437"/>
            <a:ext cx="9862039" cy="213250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601307" y="2096052"/>
            <a:ext cx="1494693" cy="465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724399" y="2862508"/>
            <a:ext cx="1494693" cy="465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Problem still persists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“On average, bribe-payers pay an amount equivalent of up to 6% of the average annual income of Nigerians” – NBS, 2019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“…within the three years (2018 to 2020), Nigeria lost N2.9 trillion” to contract and procurement fraud – EFCC Chairman </a:t>
            </a:r>
            <a:r>
              <a:rPr lang="en-US" dirty="0" err="1" smtClean="0"/>
              <a:t>Olukoyede</a:t>
            </a:r>
            <a:r>
              <a:rPr lang="en-US" dirty="0" smtClean="0"/>
              <a:t>, Oct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74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Nigeria’s many anti-graft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Nigerian Constitution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Corrupt Practices And Other Related Offences Act, 2000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Economic And Financial Crimes Commission (Establishment) Act, 2004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Code Of Conduct Bureau And Tribunal Act 2004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Nigeria Police Act, 2020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Nigerian Financial Intelligence Unit Act, 2018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Proceeds </a:t>
            </a:r>
            <a:r>
              <a:rPr lang="en-US" dirty="0"/>
              <a:t>of Crime (Recovery and Management) Act, </a:t>
            </a:r>
            <a:r>
              <a:rPr lang="en-US" dirty="0" smtClean="0"/>
              <a:t>2022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Terrorism (Prevention and Prohibition) Act, </a:t>
            </a:r>
            <a:r>
              <a:rPr lang="en-US" dirty="0" smtClean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53366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Nigeria’s many anti-graft laws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Money Laundering (Prevention and Prohibition) Act, 2022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National Drug Law Enforcement Agency Act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Miscellaneous Offences Act (MOA)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Advance Fee Fraud and Other Related Offences Act 2006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Nigerian Extractive Industries Transparency Initiative Act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Fiscal Responsibility Act 2010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AJCA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Evidence Act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47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Anti-corruption institutions/agencies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ICPC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EFCC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NFIU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CCB/CCT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NPF (SFU)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NDLEA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TUGAR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AuGF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PACAC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SPIP</a:t>
            </a:r>
            <a:r>
              <a:rPr lang="en-US" dirty="0"/>
              <a:t> </a:t>
            </a:r>
            <a:r>
              <a:rPr lang="en-US" dirty="0" smtClean="0"/>
              <a:t>– now disbanded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Some </a:t>
            </a:r>
            <a:r>
              <a:rPr lang="en-US" dirty="0" err="1" smtClean="0"/>
              <a:t>govt</a:t>
            </a:r>
            <a:r>
              <a:rPr lang="en-US" dirty="0" smtClean="0"/>
              <a:t> policies to tackle corruption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IPPIS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GIFMIS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KYC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BVN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VOARS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2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1009</Words>
  <Application>Microsoft Office PowerPoint</Application>
  <PresentationFormat>Widescreen</PresentationFormat>
  <Paragraphs>163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Challenges of Nigeria’s anti-corruption laws/agencies and the role of the media in addressing them</vt:lpstr>
      <vt:lpstr> Posers</vt:lpstr>
      <vt:lpstr>Posers (II)</vt:lpstr>
      <vt:lpstr>Good News?</vt:lpstr>
      <vt:lpstr>Problem still persists</vt:lpstr>
      <vt:lpstr> Nigeria’s many anti-graft laws</vt:lpstr>
      <vt:lpstr>Nigeria’s many anti-graft laws (II)</vt:lpstr>
      <vt:lpstr>Anti-corruption institutions/agencies</vt:lpstr>
      <vt:lpstr> Some govt policies to tackle corruption</vt:lpstr>
      <vt:lpstr>Some CSO (efforts) tackling corruption</vt:lpstr>
      <vt:lpstr>Some challenges of existing laws/institutions(1)</vt:lpstr>
      <vt:lpstr>Some challenges of existing laws/institutions (II)</vt:lpstr>
      <vt:lpstr>Some essential Amendments (1)</vt:lpstr>
      <vt:lpstr>Essential Amendments (II)</vt:lpstr>
      <vt:lpstr>Economic survival as panacea</vt:lpstr>
      <vt:lpstr> Corruption Prevention</vt:lpstr>
      <vt:lpstr>Investing in Ethics and Value System</vt:lpstr>
      <vt:lpstr> Judiciary’s role in anti-corruption war</vt:lpstr>
      <vt:lpstr> Political Will!!!</vt:lpstr>
      <vt:lpstr> Role of the Media</vt:lpstr>
      <vt:lpstr>Specific roles of media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of Nigeria’s anti-corruption laws/agencies and the role of the media in addressing them</dc:title>
  <dc:creator>Idris Aloma</dc:creator>
  <cp:lastModifiedBy>Idris Aloma</cp:lastModifiedBy>
  <cp:revision>49</cp:revision>
  <dcterms:created xsi:type="dcterms:W3CDTF">2023-11-06T07:49:18Z</dcterms:created>
  <dcterms:modified xsi:type="dcterms:W3CDTF">2023-11-07T07:08:04Z</dcterms:modified>
</cp:coreProperties>
</file>