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60" r:id="rId3"/>
    <p:sldId id="362" r:id="rId4"/>
    <p:sldId id="400" r:id="rId5"/>
    <p:sldId id="384" r:id="rId6"/>
    <p:sldId id="329" r:id="rId7"/>
    <p:sldId id="396" r:id="rId8"/>
    <p:sldId id="397" r:id="rId9"/>
    <p:sldId id="361" r:id="rId10"/>
    <p:sldId id="368" r:id="rId11"/>
    <p:sldId id="317" r:id="rId12"/>
    <p:sldId id="325" r:id="rId13"/>
    <p:sldId id="401" r:id="rId14"/>
    <p:sldId id="402" r:id="rId15"/>
    <p:sldId id="381" r:id="rId16"/>
    <p:sldId id="382" r:id="rId17"/>
    <p:sldId id="405" r:id="rId18"/>
    <p:sldId id="385" r:id="rId19"/>
    <p:sldId id="337" r:id="rId20"/>
    <p:sldId id="270" r:id="rId21"/>
    <p:sldId id="277" r:id="rId22"/>
    <p:sldId id="279" r:id="rId23"/>
    <p:sldId id="388" r:id="rId24"/>
    <p:sldId id="285" r:id="rId25"/>
    <p:sldId id="287" r:id="rId26"/>
    <p:sldId id="288" r:id="rId27"/>
    <p:sldId id="289" r:id="rId28"/>
    <p:sldId id="290" r:id="rId29"/>
    <p:sldId id="291" r:id="rId30"/>
    <p:sldId id="292"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wezi Tabaro" initials="KT" lastIdx="1" clrIdx="0">
    <p:extLst>
      <p:ext uri="{19B8F6BF-5375-455C-9EA6-DF929625EA0E}">
        <p15:presenceInfo xmlns:p15="http://schemas.microsoft.com/office/powerpoint/2012/main" userId="8d046bed802f43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0000"/>
    <a:srgbClr val="860000"/>
    <a:srgbClr val="420000"/>
    <a:srgbClr val="00FFFF"/>
    <a:srgbClr val="003E1C"/>
    <a:srgbClr val="FF66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1" autoAdjust="0"/>
    <p:restoredTop sz="93981" autoAdjust="0"/>
  </p:normalViewPr>
  <p:slideViewPr>
    <p:cSldViewPr snapToGrid="0">
      <p:cViewPr varScale="1">
        <p:scale>
          <a:sx n="63" d="100"/>
          <a:sy n="63" d="100"/>
        </p:scale>
        <p:origin x="15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C6CD7-7FFB-4C2E-8401-5C950017DBC1}" type="doc">
      <dgm:prSet loTypeId="urn:microsoft.com/office/officeart/2005/8/layout/cycle2" loCatId="cycle" qsTypeId="urn:microsoft.com/office/officeart/2005/8/quickstyle/simple1" qsCatId="simple" csTypeId="urn:microsoft.com/office/officeart/2005/8/colors/accent1_4" csCatId="accent1" phldr="1"/>
      <dgm:spPr/>
      <dgm:t>
        <a:bodyPr/>
        <a:lstStyle/>
        <a:p>
          <a:endParaRPr lang="en-US"/>
        </a:p>
      </dgm:t>
    </dgm:pt>
    <dgm:pt modelId="{486F44E3-F439-4577-9E0D-6928CEAB9739}">
      <dgm:prSet phldrT="[Text]" custT="1"/>
      <dgm:spPr/>
      <dgm:t>
        <a:bodyPr/>
        <a:lstStyle/>
        <a:p>
          <a:r>
            <a:rPr lang="en-US" sz="1050" b="1"/>
            <a:t>Coordinator/</a:t>
          </a:r>
        </a:p>
        <a:p>
          <a:r>
            <a:rPr lang="en-US" sz="1050" b="1"/>
            <a:t>Organizer</a:t>
          </a:r>
          <a:endParaRPr lang="en-US" sz="1050" b="1" dirty="0"/>
        </a:p>
      </dgm:t>
    </dgm:pt>
    <dgm:pt modelId="{7F23AC9C-1595-4E3A-965C-377F15A74FDF}" type="parTrans" cxnId="{5E5B92A4-BB90-4BB8-8E84-3715CDB8962F}">
      <dgm:prSet/>
      <dgm:spPr/>
      <dgm:t>
        <a:bodyPr/>
        <a:lstStyle/>
        <a:p>
          <a:endParaRPr lang="en-US" sz="2400" b="1">
            <a:solidFill>
              <a:schemeClr val="tx1"/>
            </a:solidFill>
          </a:endParaRPr>
        </a:p>
      </dgm:t>
    </dgm:pt>
    <dgm:pt modelId="{C761D36B-9729-41DC-ACE9-F2662D2151EE}" type="sibTrans" cxnId="{5E5B92A4-BB90-4BB8-8E84-3715CDB8962F}">
      <dgm:prSet custT="1"/>
      <dgm:spPr/>
      <dgm:t>
        <a:bodyPr/>
        <a:lstStyle/>
        <a:p>
          <a:endParaRPr lang="en-US" sz="900" b="1">
            <a:solidFill>
              <a:schemeClr val="tx1"/>
            </a:solidFill>
          </a:endParaRPr>
        </a:p>
      </dgm:t>
    </dgm:pt>
    <dgm:pt modelId="{E2B12E1A-6C43-41B9-BE97-CDED6ECC5B5E}">
      <dgm:prSet phldrT="[Text]" custT="1"/>
      <dgm:spPr/>
      <dgm:t>
        <a:bodyPr/>
        <a:lstStyle/>
        <a:p>
          <a:r>
            <a:rPr lang="en-US" sz="1050" b="1"/>
            <a:t>Recruiters</a:t>
          </a:r>
          <a:endParaRPr lang="en-US" sz="1050" b="1" dirty="0"/>
        </a:p>
      </dgm:t>
    </dgm:pt>
    <dgm:pt modelId="{655D2E28-6D54-40CA-83FD-B590EDA8E0E2}" type="parTrans" cxnId="{AABFBB8C-D4A1-4E58-806A-0623538F91C6}">
      <dgm:prSet/>
      <dgm:spPr/>
      <dgm:t>
        <a:bodyPr/>
        <a:lstStyle/>
        <a:p>
          <a:endParaRPr lang="en-US" sz="2400" b="1">
            <a:solidFill>
              <a:schemeClr val="tx1"/>
            </a:solidFill>
          </a:endParaRPr>
        </a:p>
      </dgm:t>
    </dgm:pt>
    <dgm:pt modelId="{293AC020-8E66-416D-B0A5-95E4EA1FDF88}" type="sibTrans" cxnId="{AABFBB8C-D4A1-4E58-806A-0623538F91C6}">
      <dgm:prSet custT="1"/>
      <dgm:spPr/>
      <dgm:t>
        <a:bodyPr/>
        <a:lstStyle/>
        <a:p>
          <a:endParaRPr lang="en-US" sz="900" b="1">
            <a:solidFill>
              <a:schemeClr val="tx1"/>
            </a:solidFill>
          </a:endParaRPr>
        </a:p>
      </dgm:t>
    </dgm:pt>
    <dgm:pt modelId="{D9A2486C-A94C-4204-A2D2-35491C5E0BD4}">
      <dgm:prSet phldrT="[Text]" custT="1"/>
      <dgm:spPr/>
      <dgm:t>
        <a:bodyPr/>
        <a:lstStyle/>
        <a:p>
          <a:r>
            <a:rPr lang="en-US" sz="1050" b="1"/>
            <a:t>Transporters/</a:t>
          </a:r>
        </a:p>
        <a:p>
          <a:r>
            <a:rPr lang="en-US" sz="1050" b="1"/>
            <a:t>Guides</a:t>
          </a:r>
          <a:endParaRPr lang="en-US" sz="1050" b="1" dirty="0"/>
        </a:p>
      </dgm:t>
    </dgm:pt>
    <dgm:pt modelId="{D7C32E1E-3EA4-42FF-9788-952AF246FEFC}" type="parTrans" cxnId="{6D8114CE-5109-41A7-B35E-D2BB13F3119C}">
      <dgm:prSet/>
      <dgm:spPr/>
      <dgm:t>
        <a:bodyPr/>
        <a:lstStyle/>
        <a:p>
          <a:endParaRPr lang="en-US" sz="2400" b="1">
            <a:solidFill>
              <a:schemeClr val="tx1"/>
            </a:solidFill>
          </a:endParaRPr>
        </a:p>
      </dgm:t>
    </dgm:pt>
    <dgm:pt modelId="{92FADB75-FF55-43B0-AED9-995AA602A7E2}" type="sibTrans" cxnId="{6D8114CE-5109-41A7-B35E-D2BB13F3119C}">
      <dgm:prSet custT="1"/>
      <dgm:spPr/>
      <dgm:t>
        <a:bodyPr/>
        <a:lstStyle/>
        <a:p>
          <a:endParaRPr lang="en-US" sz="900" b="1">
            <a:solidFill>
              <a:schemeClr val="tx1"/>
            </a:solidFill>
          </a:endParaRPr>
        </a:p>
      </dgm:t>
    </dgm:pt>
    <dgm:pt modelId="{039FB3E6-6468-4349-A40A-67E187A1F3F3}">
      <dgm:prSet phldrT="[Text]" custT="1"/>
      <dgm:spPr/>
      <dgm:t>
        <a:bodyPr/>
        <a:lstStyle/>
        <a:p>
          <a:r>
            <a:rPr lang="en-US" sz="1050" b="1"/>
            <a:t>Spotters/</a:t>
          </a:r>
        </a:p>
        <a:p>
          <a:r>
            <a:rPr lang="en-US" sz="1050" b="1"/>
            <a:t>Messengers/</a:t>
          </a:r>
        </a:p>
        <a:p>
          <a:r>
            <a:rPr lang="en-US" sz="1050" b="1"/>
            <a:t>Informants  </a:t>
          </a:r>
          <a:endParaRPr lang="en-US" sz="1050" b="1" dirty="0"/>
        </a:p>
      </dgm:t>
    </dgm:pt>
    <dgm:pt modelId="{A6A01676-F151-4DD6-83DE-895D8B48C7A3}" type="parTrans" cxnId="{9C1B163C-497C-41C6-BDA4-36DB022EAAE7}">
      <dgm:prSet/>
      <dgm:spPr/>
      <dgm:t>
        <a:bodyPr/>
        <a:lstStyle/>
        <a:p>
          <a:endParaRPr lang="en-US" sz="2400" b="1">
            <a:solidFill>
              <a:schemeClr val="tx1"/>
            </a:solidFill>
          </a:endParaRPr>
        </a:p>
      </dgm:t>
    </dgm:pt>
    <dgm:pt modelId="{F8F7DDD9-9FE3-4B16-B4EF-CB5994734D52}" type="sibTrans" cxnId="{9C1B163C-497C-41C6-BDA4-36DB022EAAE7}">
      <dgm:prSet custT="1"/>
      <dgm:spPr/>
      <dgm:t>
        <a:bodyPr/>
        <a:lstStyle/>
        <a:p>
          <a:endParaRPr lang="en-US" sz="900" b="1">
            <a:solidFill>
              <a:schemeClr val="tx1"/>
            </a:solidFill>
          </a:endParaRPr>
        </a:p>
      </dgm:t>
    </dgm:pt>
    <dgm:pt modelId="{AB61B9A3-F549-46C0-8531-5ABFFC438D45}">
      <dgm:prSet phldrT="[Text]" custT="1"/>
      <dgm:spPr/>
      <dgm:t>
        <a:bodyPr/>
        <a:lstStyle/>
        <a:p>
          <a:r>
            <a:rPr lang="en-US" sz="1050" b="1" dirty="0"/>
            <a:t>Service</a:t>
          </a:r>
        </a:p>
        <a:p>
          <a:r>
            <a:rPr lang="en-US" sz="1050" b="1" dirty="0"/>
            <a:t>Providers/</a:t>
          </a:r>
        </a:p>
        <a:p>
          <a:r>
            <a:rPr lang="en-US" sz="1050" b="1" dirty="0"/>
            <a:t>Suppliers</a:t>
          </a:r>
        </a:p>
      </dgm:t>
    </dgm:pt>
    <dgm:pt modelId="{4A6AD45C-DFAE-4E6E-A519-F43FF7179DEE}" type="parTrans" cxnId="{B4E62C11-1053-4318-B1F4-A064FDE442E1}">
      <dgm:prSet/>
      <dgm:spPr/>
      <dgm:t>
        <a:bodyPr/>
        <a:lstStyle/>
        <a:p>
          <a:endParaRPr lang="en-US" sz="2400" b="1">
            <a:solidFill>
              <a:schemeClr val="tx1"/>
            </a:solidFill>
          </a:endParaRPr>
        </a:p>
      </dgm:t>
    </dgm:pt>
    <dgm:pt modelId="{567A74A5-0924-4294-BD22-C44A2A9BC1F3}" type="sibTrans" cxnId="{B4E62C11-1053-4318-B1F4-A064FDE442E1}">
      <dgm:prSet custT="1"/>
      <dgm:spPr/>
      <dgm:t>
        <a:bodyPr/>
        <a:lstStyle/>
        <a:p>
          <a:endParaRPr lang="en-US" sz="900" b="1">
            <a:solidFill>
              <a:schemeClr val="tx1"/>
            </a:solidFill>
          </a:endParaRPr>
        </a:p>
      </dgm:t>
    </dgm:pt>
    <dgm:pt modelId="{9A7F8904-43D8-4F4B-8C92-BE49E206A901}" type="pres">
      <dgm:prSet presAssocID="{63DC6CD7-7FFB-4C2E-8401-5C950017DBC1}" presName="cycle" presStyleCnt="0">
        <dgm:presLayoutVars>
          <dgm:dir/>
          <dgm:resizeHandles val="exact"/>
        </dgm:presLayoutVars>
      </dgm:prSet>
      <dgm:spPr/>
    </dgm:pt>
    <dgm:pt modelId="{299BBC29-8D34-488C-89F6-879B303B8A39}" type="pres">
      <dgm:prSet presAssocID="{486F44E3-F439-4577-9E0D-6928CEAB9739}" presName="node" presStyleLbl="node1" presStyleIdx="0" presStyleCnt="5" custRadScaleRad="92193" custRadScaleInc="34047">
        <dgm:presLayoutVars>
          <dgm:bulletEnabled val="1"/>
        </dgm:presLayoutVars>
      </dgm:prSet>
      <dgm:spPr/>
    </dgm:pt>
    <dgm:pt modelId="{2D71CE26-3603-4DC8-86F0-4FF15F13D74A}" type="pres">
      <dgm:prSet presAssocID="{C761D36B-9729-41DC-ACE9-F2662D2151EE}" presName="sibTrans" presStyleLbl="sibTrans2D1" presStyleIdx="0" presStyleCnt="5"/>
      <dgm:spPr/>
    </dgm:pt>
    <dgm:pt modelId="{FB1725ED-EF9F-441E-A839-6C6540F4999F}" type="pres">
      <dgm:prSet presAssocID="{C761D36B-9729-41DC-ACE9-F2662D2151EE}" presName="connectorText" presStyleLbl="sibTrans2D1" presStyleIdx="0" presStyleCnt="5"/>
      <dgm:spPr/>
    </dgm:pt>
    <dgm:pt modelId="{FF2F357F-A61F-4712-9536-4CE350B44630}" type="pres">
      <dgm:prSet presAssocID="{E2B12E1A-6C43-41B9-BE97-CDED6ECC5B5E}" presName="node" presStyleLbl="node1" presStyleIdx="1" presStyleCnt="5" custRadScaleRad="146813" custRadScaleInc="1045">
        <dgm:presLayoutVars>
          <dgm:bulletEnabled val="1"/>
        </dgm:presLayoutVars>
      </dgm:prSet>
      <dgm:spPr/>
    </dgm:pt>
    <dgm:pt modelId="{77161237-00A0-403A-B10A-718066E3CE06}" type="pres">
      <dgm:prSet presAssocID="{293AC020-8E66-416D-B0A5-95E4EA1FDF88}" presName="sibTrans" presStyleLbl="sibTrans2D1" presStyleIdx="1" presStyleCnt="5"/>
      <dgm:spPr/>
    </dgm:pt>
    <dgm:pt modelId="{EAD342D1-3291-4D05-BDFD-1F1D609897C1}" type="pres">
      <dgm:prSet presAssocID="{293AC020-8E66-416D-B0A5-95E4EA1FDF88}" presName="connectorText" presStyleLbl="sibTrans2D1" presStyleIdx="1" presStyleCnt="5"/>
      <dgm:spPr/>
    </dgm:pt>
    <dgm:pt modelId="{F666960E-6EAF-43C2-8B20-B3CDAF8D1554}" type="pres">
      <dgm:prSet presAssocID="{D9A2486C-A94C-4204-A2D2-35491C5E0BD4}" presName="node" presStyleLbl="node1" presStyleIdx="2" presStyleCnt="5" custScaleX="118469" custRadScaleRad="117856" custRadScaleInc="-31243">
        <dgm:presLayoutVars>
          <dgm:bulletEnabled val="1"/>
        </dgm:presLayoutVars>
      </dgm:prSet>
      <dgm:spPr/>
    </dgm:pt>
    <dgm:pt modelId="{17B00E7B-1E26-4CA8-86B9-CE88E7DA2840}" type="pres">
      <dgm:prSet presAssocID="{92FADB75-FF55-43B0-AED9-995AA602A7E2}" presName="sibTrans" presStyleLbl="sibTrans2D1" presStyleIdx="2" presStyleCnt="5"/>
      <dgm:spPr/>
    </dgm:pt>
    <dgm:pt modelId="{4F99A004-27BF-40D8-A9CE-45C9078B4A71}" type="pres">
      <dgm:prSet presAssocID="{92FADB75-FF55-43B0-AED9-995AA602A7E2}" presName="connectorText" presStyleLbl="sibTrans2D1" presStyleIdx="2" presStyleCnt="5"/>
      <dgm:spPr/>
    </dgm:pt>
    <dgm:pt modelId="{DA66B0E0-42B6-41B5-9A10-FE0356E728E6}" type="pres">
      <dgm:prSet presAssocID="{039FB3E6-6468-4349-A40A-67E187A1F3F3}" presName="node" presStyleLbl="node1" presStyleIdx="3" presStyleCnt="5" custRadScaleRad="98038" custRadScaleInc="31128">
        <dgm:presLayoutVars>
          <dgm:bulletEnabled val="1"/>
        </dgm:presLayoutVars>
      </dgm:prSet>
      <dgm:spPr/>
    </dgm:pt>
    <dgm:pt modelId="{7CECD06A-EBC2-4BCF-9E01-EB314898B877}" type="pres">
      <dgm:prSet presAssocID="{F8F7DDD9-9FE3-4B16-B4EF-CB5994734D52}" presName="sibTrans" presStyleLbl="sibTrans2D1" presStyleIdx="3" presStyleCnt="5"/>
      <dgm:spPr/>
    </dgm:pt>
    <dgm:pt modelId="{9D535BBF-A70F-4F86-9E5D-2D315EA692A3}" type="pres">
      <dgm:prSet presAssocID="{F8F7DDD9-9FE3-4B16-B4EF-CB5994734D52}" presName="connectorText" presStyleLbl="sibTrans2D1" presStyleIdx="3" presStyleCnt="5"/>
      <dgm:spPr/>
    </dgm:pt>
    <dgm:pt modelId="{F524EADB-87D1-4DA9-9B5D-2A7B9018174D}" type="pres">
      <dgm:prSet presAssocID="{AB61B9A3-F549-46C0-8531-5ABFFC438D45}" presName="node" presStyleLbl="node1" presStyleIdx="4" presStyleCnt="5" custRadScaleRad="117355" custRadScaleInc="25677">
        <dgm:presLayoutVars>
          <dgm:bulletEnabled val="1"/>
        </dgm:presLayoutVars>
      </dgm:prSet>
      <dgm:spPr/>
    </dgm:pt>
    <dgm:pt modelId="{92EEF169-8A2E-4BBE-BDBE-0D384CABEFE6}" type="pres">
      <dgm:prSet presAssocID="{567A74A5-0924-4294-BD22-C44A2A9BC1F3}" presName="sibTrans" presStyleLbl="sibTrans2D1" presStyleIdx="4" presStyleCnt="5"/>
      <dgm:spPr/>
    </dgm:pt>
    <dgm:pt modelId="{22780D09-F86D-496D-85F8-8D1692A105D6}" type="pres">
      <dgm:prSet presAssocID="{567A74A5-0924-4294-BD22-C44A2A9BC1F3}" presName="connectorText" presStyleLbl="sibTrans2D1" presStyleIdx="4" presStyleCnt="5"/>
      <dgm:spPr/>
    </dgm:pt>
  </dgm:ptLst>
  <dgm:cxnLst>
    <dgm:cxn modelId="{37267406-9E15-4643-B729-CC3213951B8F}" type="presOf" srcId="{567A74A5-0924-4294-BD22-C44A2A9BC1F3}" destId="{92EEF169-8A2E-4BBE-BDBE-0D384CABEFE6}" srcOrd="0" destOrd="0" presId="urn:microsoft.com/office/officeart/2005/8/layout/cycle2"/>
    <dgm:cxn modelId="{B4E62C11-1053-4318-B1F4-A064FDE442E1}" srcId="{63DC6CD7-7FFB-4C2E-8401-5C950017DBC1}" destId="{AB61B9A3-F549-46C0-8531-5ABFFC438D45}" srcOrd="4" destOrd="0" parTransId="{4A6AD45C-DFAE-4E6E-A519-F43FF7179DEE}" sibTransId="{567A74A5-0924-4294-BD22-C44A2A9BC1F3}"/>
    <dgm:cxn modelId="{E3E56314-9470-4DAE-BD17-1D71FA015922}" type="presOf" srcId="{F8F7DDD9-9FE3-4B16-B4EF-CB5994734D52}" destId="{9D535BBF-A70F-4F86-9E5D-2D315EA692A3}" srcOrd="1" destOrd="0" presId="urn:microsoft.com/office/officeart/2005/8/layout/cycle2"/>
    <dgm:cxn modelId="{FF070C23-5FC2-4ED8-BED4-D6450E8A37A4}" type="presOf" srcId="{92FADB75-FF55-43B0-AED9-995AA602A7E2}" destId="{4F99A004-27BF-40D8-A9CE-45C9078B4A71}" srcOrd="1" destOrd="0" presId="urn:microsoft.com/office/officeart/2005/8/layout/cycle2"/>
    <dgm:cxn modelId="{25DEB22D-1761-4DD8-BA0E-DF56176F6C18}" type="presOf" srcId="{92FADB75-FF55-43B0-AED9-995AA602A7E2}" destId="{17B00E7B-1E26-4CA8-86B9-CE88E7DA2840}" srcOrd="0" destOrd="0" presId="urn:microsoft.com/office/officeart/2005/8/layout/cycle2"/>
    <dgm:cxn modelId="{CB5AF636-6763-4983-AEE3-2BE03F638709}" type="presOf" srcId="{F8F7DDD9-9FE3-4B16-B4EF-CB5994734D52}" destId="{7CECD06A-EBC2-4BCF-9E01-EB314898B877}" srcOrd="0" destOrd="0" presId="urn:microsoft.com/office/officeart/2005/8/layout/cycle2"/>
    <dgm:cxn modelId="{9C1B163C-497C-41C6-BDA4-36DB022EAAE7}" srcId="{63DC6CD7-7FFB-4C2E-8401-5C950017DBC1}" destId="{039FB3E6-6468-4349-A40A-67E187A1F3F3}" srcOrd="3" destOrd="0" parTransId="{A6A01676-F151-4DD6-83DE-895D8B48C7A3}" sibTransId="{F8F7DDD9-9FE3-4B16-B4EF-CB5994734D52}"/>
    <dgm:cxn modelId="{26BE4D67-41FD-42EB-8EAA-A300000BF7A6}" type="presOf" srcId="{567A74A5-0924-4294-BD22-C44A2A9BC1F3}" destId="{22780D09-F86D-496D-85F8-8D1692A105D6}" srcOrd="1" destOrd="0" presId="urn:microsoft.com/office/officeart/2005/8/layout/cycle2"/>
    <dgm:cxn modelId="{B6071F52-0328-4CEA-B16D-046E45BE944C}" type="presOf" srcId="{63DC6CD7-7FFB-4C2E-8401-5C950017DBC1}" destId="{9A7F8904-43D8-4F4B-8C92-BE49E206A901}" srcOrd="0" destOrd="0" presId="urn:microsoft.com/office/officeart/2005/8/layout/cycle2"/>
    <dgm:cxn modelId="{3F557579-364A-4091-86C2-5B1C2E0AC452}" type="presOf" srcId="{486F44E3-F439-4577-9E0D-6928CEAB9739}" destId="{299BBC29-8D34-488C-89F6-879B303B8A39}" srcOrd="0" destOrd="0" presId="urn:microsoft.com/office/officeart/2005/8/layout/cycle2"/>
    <dgm:cxn modelId="{5FA74585-EC94-4C4C-9C7A-8AFA0AFD83AD}" type="presOf" srcId="{AB61B9A3-F549-46C0-8531-5ABFFC438D45}" destId="{F524EADB-87D1-4DA9-9B5D-2A7B9018174D}" srcOrd="0" destOrd="0" presId="urn:microsoft.com/office/officeart/2005/8/layout/cycle2"/>
    <dgm:cxn modelId="{AABFBB8C-D4A1-4E58-806A-0623538F91C6}" srcId="{63DC6CD7-7FFB-4C2E-8401-5C950017DBC1}" destId="{E2B12E1A-6C43-41B9-BE97-CDED6ECC5B5E}" srcOrd="1" destOrd="0" parTransId="{655D2E28-6D54-40CA-83FD-B590EDA8E0E2}" sibTransId="{293AC020-8E66-416D-B0A5-95E4EA1FDF88}"/>
    <dgm:cxn modelId="{C44A5C9B-8E9A-4790-B1EA-D2F5C96324DC}" type="presOf" srcId="{039FB3E6-6468-4349-A40A-67E187A1F3F3}" destId="{DA66B0E0-42B6-41B5-9A10-FE0356E728E6}" srcOrd="0" destOrd="0" presId="urn:microsoft.com/office/officeart/2005/8/layout/cycle2"/>
    <dgm:cxn modelId="{5E5B92A4-BB90-4BB8-8E84-3715CDB8962F}" srcId="{63DC6CD7-7FFB-4C2E-8401-5C950017DBC1}" destId="{486F44E3-F439-4577-9E0D-6928CEAB9739}" srcOrd="0" destOrd="0" parTransId="{7F23AC9C-1595-4E3A-965C-377F15A74FDF}" sibTransId="{C761D36B-9729-41DC-ACE9-F2662D2151EE}"/>
    <dgm:cxn modelId="{0E77D6AC-3817-48CF-8C5B-6354F5A278B1}" type="presOf" srcId="{E2B12E1A-6C43-41B9-BE97-CDED6ECC5B5E}" destId="{FF2F357F-A61F-4712-9536-4CE350B44630}" srcOrd="0" destOrd="0" presId="urn:microsoft.com/office/officeart/2005/8/layout/cycle2"/>
    <dgm:cxn modelId="{1F6C86C8-5917-4B0F-AB13-6B891276021C}" type="presOf" srcId="{293AC020-8E66-416D-B0A5-95E4EA1FDF88}" destId="{EAD342D1-3291-4D05-BDFD-1F1D609897C1}" srcOrd="1" destOrd="0" presId="urn:microsoft.com/office/officeart/2005/8/layout/cycle2"/>
    <dgm:cxn modelId="{6D8114CE-5109-41A7-B35E-D2BB13F3119C}" srcId="{63DC6CD7-7FFB-4C2E-8401-5C950017DBC1}" destId="{D9A2486C-A94C-4204-A2D2-35491C5E0BD4}" srcOrd="2" destOrd="0" parTransId="{D7C32E1E-3EA4-42FF-9788-952AF246FEFC}" sibTransId="{92FADB75-FF55-43B0-AED9-995AA602A7E2}"/>
    <dgm:cxn modelId="{2BFD8DD1-6E14-4D11-8542-97B3FA94A2FC}" type="presOf" srcId="{C761D36B-9729-41DC-ACE9-F2662D2151EE}" destId="{FB1725ED-EF9F-441E-A839-6C6540F4999F}" srcOrd="1" destOrd="0" presId="urn:microsoft.com/office/officeart/2005/8/layout/cycle2"/>
    <dgm:cxn modelId="{2248C8D6-D157-4E53-8A0B-D8880F4B2318}" type="presOf" srcId="{D9A2486C-A94C-4204-A2D2-35491C5E0BD4}" destId="{F666960E-6EAF-43C2-8B20-B3CDAF8D1554}" srcOrd="0" destOrd="0" presId="urn:microsoft.com/office/officeart/2005/8/layout/cycle2"/>
    <dgm:cxn modelId="{8F6C54E3-EB68-4C63-811F-5FE3082C7946}" type="presOf" srcId="{293AC020-8E66-416D-B0A5-95E4EA1FDF88}" destId="{77161237-00A0-403A-B10A-718066E3CE06}" srcOrd="0" destOrd="0" presId="urn:microsoft.com/office/officeart/2005/8/layout/cycle2"/>
    <dgm:cxn modelId="{BCAC98E7-DA28-4175-B26C-8EB032E59620}" type="presOf" srcId="{C761D36B-9729-41DC-ACE9-F2662D2151EE}" destId="{2D71CE26-3603-4DC8-86F0-4FF15F13D74A}" srcOrd="0" destOrd="0" presId="urn:microsoft.com/office/officeart/2005/8/layout/cycle2"/>
    <dgm:cxn modelId="{3DE99F1E-FD03-429F-A0CE-641787ADA52D}" type="presParOf" srcId="{9A7F8904-43D8-4F4B-8C92-BE49E206A901}" destId="{299BBC29-8D34-488C-89F6-879B303B8A39}" srcOrd="0" destOrd="0" presId="urn:microsoft.com/office/officeart/2005/8/layout/cycle2"/>
    <dgm:cxn modelId="{E57279DE-E03F-47F8-B7E6-BC4C6F46928B}" type="presParOf" srcId="{9A7F8904-43D8-4F4B-8C92-BE49E206A901}" destId="{2D71CE26-3603-4DC8-86F0-4FF15F13D74A}" srcOrd="1" destOrd="0" presId="urn:microsoft.com/office/officeart/2005/8/layout/cycle2"/>
    <dgm:cxn modelId="{28A6D416-B773-4A4A-B7AC-B4868C1E9B9D}" type="presParOf" srcId="{2D71CE26-3603-4DC8-86F0-4FF15F13D74A}" destId="{FB1725ED-EF9F-441E-A839-6C6540F4999F}" srcOrd="0" destOrd="0" presId="urn:microsoft.com/office/officeart/2005/8/layout/cycle2"/>
    <dgm:cxn modelId="{C01F4571-A585-4D6E-9B0D-04FAB3CF50CF}" type="presParOf" srcId="{9A7F8904-43D8-4F4B-8C92-BE49E206A901}" destId="{FF2F357F-A61F-4712-9536-4CE350B44630}" srcOrd="2" destOrd="0" presId="urn:microsoft.com/office/officeart/2005/8/layout/cycle2"/>
    <dgm:cxn modelId="{BDC50B4E-3E41-4899-9FCC-577543DBEEBF}" type="presParOf" srcId="{9A7F8904-43D8-4F4B-8C92-BE49E206A901}" destId="{77161237-00A0-403A-B10A-718066E3CE06}" srcOrd="3" destOrd="0" presId="urn:microsoft.com/office/officeart/2005/8/layout/cycle2"/>
    <dgm:cxn modelId="{BC2C581B-748C-48F8-8ED4-0C0F3E3EF907}" type="presParOf" srcId="{77161237-00A0-403A-B10A-718066E3CE06}" destId="{EAD342D1-3291-4D05-BDFD-1F1D609897C1}" srcOrd="0" destOrd="0" presId="urn:microsoft.com/office/officeart/2005/8/layout/cycle2"/>
    <dgm:cxn modelId="{49AB1411-BD64-42FD-AE70-83F83186F7D0}" type="presParOf" srcId="{9A7F8904-43D8-4F4B-8C92-BE49E206A901}" destId="{F666960E-6EAF-43C2-8B20-B3CDAF8D1554}" srcOrd="4" destOrd="0" presId="urn:microsoft.com/office/officeart/2005/8/layout/cycle2"/>
    <dgm:cxn modelId="{0E1CB18E-CAEC-4E49-BED5-8860A5C4FA6B}" type="presParOf" srcId="{9A7F8904-43D8-4F4B-8C92-BE49E206A901}" destId="{17B00E7B-1E26-4CA8-86B9-CE88E7DA2840}" srcOrd="5" destOrd="0" presId="urn:microsoft.com/office/officeart/2005/8/layout/cycle2"/>
    <dgm:cxn modelId="{AD1EB928-FBDA-4ED3-9A54-F1FE04626E4D}" type="presParOf" srcId="{17B00E7B-1E26-4CA8-86B9-CE88E7DA2840}" destId="{4F99A004-27BF-40D8-A9CE-45C9078B4A71}" srcOrd="0" destOrd="0" presId="urn:microsoft.com/office/officeart/2005/8/layout/cycle2"/>
    <dgm:cxn modelId="{091A18C5-939C-4FF0-8A4D-BA947D760948}" type="presParOf" srcId="{9A7F8904-43D8-4F4B-8C92-BE49E206A901}" destId="{DA66B0E0-42B6-41B5-9A10-FE0356E728E6}" srcOrd="6" destOrd="0" presId="urn:microsoft.com/office/officeart/2005/8/layout/cycle2"/>
    <dgm:cxn modelId="{682FE80A-6454-4E67-8850-11C7BD97E557}" type="presParOf" srcId="{9A7F8904-43D8-4F4B-8C92-BE49E206A901}" destId="{7CECD06A-EBC2-4BCF-9E01-EB314898B877}" srcOrd="7" destOrd="0" presId="urn:microsoft.com/office/officeart/2005/8/layout/cycle2"/>
    <dgm:cxn modelId="{BB33B542-0728-4048-841B-2D56A1C57F9F}" type="presParOf" srcId="{7CECD06A-EBC2-4BCF-9E01-EB314898B877}" destId="{9D535BBF-A70F-4F86-9E5D-2D315EA692A3}" srcOrd="0" destOrd="0" presId="urn:microsoft.com/office/officeart/2005/8/layout/cycle2"/>
    <dgm:cxn modelId="{A700B64C-53DF-410C-86D4-491ED3C8C0CD}" type="presParOf" srcId="{9A7F8904-43D8-4F4B-8C92-BE49E206A901}" destId="{F524EADB-87D1-4DA9-9B5D-2A7B9018174D}" srcOrd="8" destOrd="0" presId="urn:microsoft.com/office/officeart/2005/8/layout/cycle2"/>
    <dgm:cxn modelId="{CF570B8E-E6B2-4E2F-AA6B-FD4EDE5F68AE}" type="presParOf" srcId="{9A7F8904-43D8-4F4B-8C92-BE49E206A901}" destId="{92EEF169-8A2E-4BBE-BDBE-0D384CABEFE6}" srcOrd="9" destOrd="0" presId="urn:microsoft.com/office/officeart/2005/8/layout/cycle2"/>
    <dgm:cxn modelId="{C252DA91-72AA-4179-8684-5B8C0317AFD6}" type="presParOf" srcId="{92EEF169-8A2E-4BBE-BDBE-0D384CABEFE6}" destId="{22780D09-F86D-496D-85F8-8D1692A105D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D81D1-E3FE-46AA-B16C-CC0A5565FD85}"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US"/>
        </a:p>
      </dgm:t>
    </dgm:pt>
    <dgm:pt modelId="{4CD57C58-CAB7-48B7-805E-4E5FA120AB0F}">
      <dgm:prSet phldrT="[Text]"/>
      <dgm:spPr/>
      <dgm:t>
        <a:bodyPr/>
        <a:lstStyle/>
        <a:p>
          <a:r>
            <a:rPr lang="en-US" b="1" dirty="0">
              <a:solidFill>
                <a:schemeClr val="bg1"/>
              </a:solidFill>
            </a:rPr>
            <a:t>The Act</a:t>
          </a:r>
        </a:p>
      </dgm:t>
    </dgm:pt>
    <dgm:pt modelId="{7D9436BB-61B7-4EBB-8F98-701DE9DC0983}" type="parTrans" cxnId="{FF13FDA5-5EFE-4C18-99CC-7BD7E1EAB88F}">
      <dgm:prSet/>
      <dgm:spPr/>
      <dgm:t>
        <a:bodyPr/>
        <a:lstStyle/>
        <a:p>
          <a:endParaRPr lang="en-US" b="1">
            <a:solidFill>
              <a:schemeClr val="bg1"/>
            </a:solidFill>
          </a:endParaRPr>
        </a:p>
      </dgm:t>
    </dgm:pt>
    <dgm:pt modelId="{28167E5D-FB96-4140-9E3F-03CB4A224271}" type="sibTrans" cxnId="{FF13FDA5-5EFE-4C18-99CC-7BD7E1EAB88F}">
      <dgm:prSet/>
      <dgm:spPr/>
      <dgm:t>
        <a:bodyPr/>
        <a:lstStyle/>
        <a:p>
          <a:endParaRPr lang="en-US" b="1">
            <a:solidFill>
              <a:schemeClr val="bg1"/>
            </a:solidFill>
          </a:endParaRPr>
        </a:p>
      </dgm:t>
    </dgm:pt>
    <dgm:pt modelId="{1A132FA0-C930-4BE6-8E38-5E963021C2DA}">
      <dgm:prSet phldrT="[Text]"/>
      <dgm:spPr/>
      <dgm:t>
        <a:bodyPr/>
        <a:lstStyle/>
        <a:p>
          <a:r>
            <a:rPr lang="en-US" b="1" dirty="0">
              <a:solidFill>
                <a:schemeClr val="bg1"/>
              </a:solidFill>
            </a:rPr>
            <a:t>The Means</a:t>
          </a:r>
        </a:p>
      </dgm:t>
    </dgm:pt>
    <dgm:pt modelId="{FA08730E-95E2-4147-9690-BF809F5C97C5}" type="parTrans" cxnId="{2FDA9DD4-6318-4B14-A66E-B21E6B5469A7}">
      <dgm:prSet/>
      <dgm:spPr/>
      <dgm:t>
        <a:bodyPr/>
        <a:lstStyle/>
        <a:p>
          <a:endParaRPr lang="en-US" b="1">
            <a:solidFill>
              <a:schemeClr val="bg1"/>
            </a:solidFill>
          </a:endParaRPr>
        </a:p>
      </dgm:t>
    </dgm:pt>
    <dgm:pt modelId="{3193C5AA-72BB-494C-B779-2B7B69415E8B}" type="sibTrans" cxnId="{2FDA9DD4-6318-4B14-A66E-B21E6B5469A7}">
      <dgm:prSet/>
      <dgm:spPr/>
      <dgm:t>
        <a:bodyPr/>
        <a:lstStyle/>
        <a:p>
          <a:endParaRPr lang="en-US" b="1">
            <a:solidFill>
              <a:schemeClr val="bg1"/>
            </a:solidFill>
          </a:endParaRPr>
        </a:p>
      </dgm:t>
    </dgm:pt>
    <dgm:pt modelId="{2D474FA6-5B38-4040-B7C3-33DECEF09E15}">
      <dgm:prSet phldrT="[Text]"/>
      <dgm:spPr/>
      <dgm:t>
        <a:bodyPr/>
        <a:lstStyle/>
        <a:p>
          <a:r>
            <a:rPr lang="en-US" b="1" dirty="0">
              <a:solidFill>
                <a:schemeClr val="bg1"/>
              </a:solidFill>
            </a:rPr>
            <a:t>The Purpose</a:t>
          </a:r>
        </a:p>
      </dgm:t>
    </dgm:pt>
    <dgm:pt modelId="{C6FFC83A-EFC4-439D-83F8-FFA043357BD6}" type="parTrans" cxnId="{DB029037-9DF0-48D8-9AA1-7472CA2163F7}">
      <dgm:prSet/>
      <dgm:spPr/>
      <dgm:t>
        <a:bodyPr/>
        <a:lstStyle/>
        <a:p>
          <a:endParaRPr lang="en-US" b="1">
            <a:solidFill>
              <a:schemeClr val="bg1"/>
            </a:solidFill>
          </a:endParaRPr>
        </a:p>
      </dgm:t>
    </dgm:pt>
    <dgm:pt modelId="{C54DAE88-FC17-4962-8C61-9E1F4A62A76B}" type="sibTrans" cxnId="{DB029037-9DF0-48D8-9AA1-7472CA2163F7}">
      <dgm:prSet/>
      <dgm:spPr/>
      <dgm:t>
        <a:bodyPr/>
        <a:lstStyle/>
        <a:p>
          <a:endParaRPr lang="en-US" b="1">
            <a:solidFill>
              <a:schemeClr val="bg1"/>
            </a:solidFill>
          </a:endParaRPr>
        </a:p>
      </dgm:t>
    </dgm:pt>
    <dgm:pt modelId="{7BDC3EBF-7692-4578-94DB-7D6C8277FB23}">
      <dgm:prSet phldrT="[Text]"/>
      <dgm:spPr/>
      <dgm:t>
        <a:bodyPr/>
        <a:lstStyle/>
        <a:p>
          <a:r>
            <a:rPr lang="en-US" b="1" dirty="0">
              <a:solidFill>
                <a:schemeClr val="tx1"/>
              </a:solidFill>
            </a:rPr>
            <a:t>TIP</a:t>
          </a:r>
        </a:p>
      </dgm:t>
    </dgm:pt>
    <dgm:pt modelId="{8C4FF65C-8E39-4D29-852C-BD90863F7ABF}" type="parTrans" cxnId="{BE59F430-0999-4B86-BE39-8C771CD44644}">
      <dgm:prSet/>
      <dgm:spPr/>
      <dgm:t>
        <a:bodyPr/>
        <a:lstStyle/>
        <a:p>
          <a:endParaRPr lang="en-US" b="1">
            <a:solidFill>
              <a:schemeClr val="bg1"/>
            </a:solidFill>
          </a:endParaRPr>
        </a:p>
      </dgm:t>
    </dgm:pt>
    <dgm:pt modelId="{6B6E50A5-7226-40FF-8722-6D6069897109}" type="sibTrans" cxnId="{BE59F430-0999-4B86-BE39-8C771CD44644}">
      <dgm:prSet/>
      <dgm:spPr/>
      <dgm:t>
        <a:bodyPr/>
        <a:lstStyle/>
        <a:p>
          <a:endParaRPr lang="en-US" b="1">
            <a:solidFill>
              <a:schemeClr val="bg1"/>
            </a:solidFill>
          </a:endParaRPr>
        </a:p>
      </dgm:t>
    </dgm:pt>
    <dgm:pt modelId="{233AB73D-65E8-45D3-84E1-C921DDFCC508}" type="pres">
      <dgm:prSet presAssocID="{443D81D1-E3FE-46AA-B16C-CC0A5565FD85}" presName="Name0" presStyleCnt="0">
        <dgm:presLayoutVars>
          <dgm:chMax val="4"/>
          <dgm:resizeHandles val="exact"/>
        </dgm:presLayoutVars>
      </dgm:prSet>
      <dgm:spPr/>
    </dgm:pt>
    <dgm:pt modelId="{5B8950F1-AEB7-454D-A4DF-CBB9EEC240ED}" type="pres">
      <dgm:prSet presAssocID="{443D81D1-E3FE-46AA-B16C-CC0A5565FD85}" presName="ellipse" presStyleLbl="trBgShp" presStyleIdx="0" presStyleCnt="1"/>
      <dgm:spPr/>
    </dgm:pt>
    <dgm:pt modelId="{304E98F3-530A-4BBE-80B5-AFE0DC39178F}" type="pres">
      <dgm:prSet presAssocID="{443D81D1-E3FE-46AA-B16C-CC0A5565FD85}" presName="arrow1" presStyleLbl="fgShp" presStyleIdx="0" presStyleCnt="1"/>
      <dgm:spPr/>
    </dgm:pt>
    <dgm:pt modelId="{B364D6FD-442E-4C19-B206-98EB42448C32}" type="pres">
      <dgm:prSet presAssocID="{443D81D1-E3FE-46AA-B16C-CC0A5565FD85}" presName="rectangle" presStyleLbl="revTx" presStyleIdx="0" presStyleCnt="1">
        <dgm:presLayoutVars>
          <dgm:bulletEnabled val="1"/>
        </dgm:presLayoutVars>
      </dgm:prSet>
      <dgm:spPr/>
    </dgm:pt>
    <dgm:pt modelId="{6FECFEBC-44FA-4C73-8C89-2045120B85EB}" type="pres">
      <dgm:prSet presAssocID="{1A132FA0-C930-4BE6-8E38-5E963021C2DA}" presName="item1" presStyleLbl="node1" presStyleIdx="0" presStyleCnt="3" custLinFactNeighborX="-7111" custLinFactNeighborY="22756">
        <dgm:presLayoutVars>
          <dgm:bulletEnabled val="1"/>
        </dgm:presLayoutVars>
      </dgm:prSet>
      <dgm:spPr/>
    </dgm:pt>
    <dgm:pt modelId="{E470E522-8AA7-47CE-991D-4E5DC567BBA8}" type="pres">
      <dgm:prSet presAssocID="{2D474FA6-5B38-4040-B7C3-33DECEF09E15}" presName="item2" presStyleLbl="node1" presStyleIdx="1" presStyleCnt="3">
        <dgm:presLayoutVars>
          <dgm:bulletEnabled val="1"/>
        </dgm:presLayoutVars>
      </dgm:prSet>
      <dgm:spPr/>
    </dgm:pt>
    <dgm:pt modelId="{DBB883D3-FE10-4509-9080-1D4FB15EF642}" type="pres">
      <dgm:prSet presAssocID="{7BDC3EBF-7692-4578-94DB-7D6C8277FB23}" presName="item3" presStyleLbl="node1" presStyleIdx="2" presStyleCnt="3">
        <dgm:presLayoutVars>
          <dgm:bulletEnabled val="1"/>
        </dgm:presLayoutVars>
      </dgm:prSet>
      <dgm:spPr/>
    </dgm:pt>
    <dgm:pt modelId="{DABFB345-3CC2-4262-A89E-5F944244D579}" type="pres">
      <dgm:prSet presAssocID="{443D81D1-E3FE-46AA-B16C-CC0A5565FD85}" presName="funnel" presStyleLbl="trAlignAcc1" presStyleIdx="0" presStyleCnt="1" custLinFactNeighborX="1308" custLinFactNeighborY="-37297"/>
      <dgm:spPr/>
    </dgm:pt>
  </dgm:ptLst>
  <dgm:cxnLst>
    <dgm:cxn modelId="{1A865413-8184-4D1F-83EE-B271AAB510E5}" type="presOf" srcId="{4CD57C58-CAB7-48B7-805E-4E5FA120AB0F}" destId="{DBB883D3-FE10-4509-9080-1D4FB15EF642}" srcOrd="0" destOrd="0" presId="urn:microsoft.com/office/officeart/2005/8/layout/funnel1"/>
    <dgm:cxn modelId="{517E951B-DD58-45F7-99F7-F7A68178CC44}" type="presOf" srcId="{7BDC3EBF-7692-4578-94DB-7D6C8277FB23}" destId="{B364D6FD-442E-4C19-B206-98EB42448C32}" srcOrd="0" destOrd="0" presId="urn:microsoft.com/office/officeart/2005/8/layout/funnel1"/>
    <dgm:cxn modelId="{BE59F430-0999-4B86-BE39-8C771CD44644}" srcId="{443D81D1-E3FE-46AA-B16C-CC0A5565FD85}" destId="{7BDC3EBF-7692-4578-94DB-7D6C8277FB23}" srcOrd="3" destOrd="0" parTransId="{8C4FF65C-8E39-4D29-852C-BD90863F7ABF}" sibTransId="{6B6E50A5-7226-40FF-8722-6D6069897109}"/>
    <dgm:cxn modelId="{DB029037-9DF0-48D8-9AA1-7472CA2163F7}" srcId="{443D81D1-E3FE-46AA-B16C-CC0A5565FD85}" destId="{2D474FA6-5B38-4040-B7C3-33DECEF09E15}" srcOrd="2" destOrd="0" parTransId="{C6FFC83A-EFC4-439D-83F8-FFA043357BD6}" sibTransId="{C54DAE88-FC17-4962-8C61-9E1F4A62A76B}"/>
    <dgm:cxn modelId="{41670776-1EBC-461D-917B-492565ADBD9E}" type="presOf" srcId="{1A132FA0-C930-4BE6-8E38-5E963021C2DA}" destId="{E470E522-8AA7-47CE-991D-4E5DC567BBA8}" srcOrd="0" destOrd="0" presId="urn:microsoft.com/office/officeart/2005/8/layout/funnel1"/>
    <dgm:cxn modelId="{FF13FDA5-5EFE-4C18-99CC-7BD7E1EAB88F}" srcId="{443D81D1-E3FE-46AA-B16C-CC0A5565FD85}" destId="{4CD57C58-CAB7-48B7-805E-4E5FA120AB0F}" srcOrd="0" destOrd="0" parTransId="{7D9436BB-61B7-4EBB-8F98-701DE9DC0983}" sibTransId="{28167E5D-FB96-4140-9E3F-03CB4A224271}"/>
    <dgm:cxn modelId="{F7D87DB0-1F97-401C-ABD2-544991FB9D94}" type="presOf" srcId="{2D474FA6-5B38-4040-B7C3-33DECEF09E15}" destId="{6FECFEBC-44FA-4C73-8C89-2045120B85EB}" srcOrd="0" destOrd="0" presId="urn:microsoft.com/office/officeart/2005/8/layout/funnel1"/>
    <dgm:cxn modelId="{D554EFB3-51CD-4D1E-8E39-1F5AF8F35656}" type="presOf" srcId="{443D81D1-E3FE-46AA-B16C-CC0A5565FD85}" destId="{233AB73D-65E8-45D3-84E1-C921DDFCC508}" srcOrd="0" destOrd="0" presId="urn:microsoft.com/office/officeart/2005/8/layout/funnel1"/>
    <dgm:cxn modelId="{2FDA9DD4-6318-4B14-A66E-B21E6B5469A7}" srcId="{443D81D1-E3FE-46AA-B16C-CC0A5565FD85}" destId="{1A132FA0-C930-4BE6-8E38-5E963021C2DA}" srcOrd="1" destOrd="0" parTransId="{FA08730E-95E2-4147-9690-BF809F5C97C5}" sibTransId="{3193C5AA-72BB-494C-B779-2B7B69415E8B}"/>
    <dgm:cxn modelId="{B82AECFC-1E81-4BFC-AD56-12EEE0942DC4}" type="presParOf" srcId="{233AB73D-65E8-45D3-84E1-C921DDFCC508}" destId="{5B8950F1-AEB7-454D-A4DF-CBB9EEC240ED}" srcOrd="0" destOrd="0" presId="urn:microsoft.com/office/officeart/2005/8/layout/funnel1"/>
    <dgm:cxn modelId="{39A43B90-E448-4BBF-9F09-14CAEB933EEB}" type="presParOf" srcId="{233AB73D-65E8-45D3-84E1-C921DDFCC508}" destId="{304E98F3-530A-4BBE-80B5-AFE0DC39178F}" srcOrd="1" destOrd="0" presId="urn:microsoft.com/office/officeart/2005/8/layout/funnel1"/>
    <dgm:cxn modelId="{9B937AF4-D517-4B19-9050-3958363EAEA6}" type="presParOf" srcId="{233AB73D-65E8-45D3-84E1-C921DDFCC508}" destId="{B364D6FD-442E-4C19-B206-98EB42448C32}" srcOrd="2" destOrd="0" presId="urn:microsoft.com/office/officeart/2005/8/layout/funnel1"/>
    <dgm:cxn modelId="{906A2201-A384-4382-A90B-186B7EFB8497}" type="presParOf" srcId="{233AB73D-65E8-45D3-84E1-C921DDFCC508}" destId="{6FECFEBC-44FA-4C73-8C89-2045120B85EB}" srcOrd="3" destOrd="0" presId="urn:microsoft.com/office/officeart/2005/8/layout/funnel1"/>
    <dgm:cxn modelId="{0B3D087C-8653-434F-8F6D-F6490F6E9EA2}" type="presParOf" srcId="{233AB73D-65E8-45D3-84E1-C921DDFCC508}" destId="{E470E522-8AA7-47CE-991D-4E5DC567BBA8}" srcOrd="4" destOrd="0" presId="urn:microsoft.com/office/officeart/2005/8/layout/funnel1"/>
    <dgm:cxn modelId="{F5F94CDD-F96E-4DC2-AB79-71ABA2671181}" type="presParOf" srcId="{233AB73D-65E8-45D3-84E1-C921DDFCC508}" destId="{DBB883D3-FE10-4509-9080-1D4FB15EF642}" srcOrd="5" destOrd="0" presId="urn:microsoft.com/office/officeart/2005/8/layout/funnel1"/>
    <dgm:cxn modelId="{834FED81-94B6-4CCC-B23F-D4F60AE17BA0}" type="presParOf" srcId="{233AB73D-65E8-45D3-84E1-C921DDFCC508}" destId="{DABFB345-3CC2-4262-A89E-5F944244D579}"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2CBA2B-8097-4641-8A35-A16121B0394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9C564C49-D173-45DA-9771-71562B3D454E}">
      <dgm:prSet phldrT="[Text]" custT="1"/>
      <dgm:spPr/>
      <dgm:t>
        <a:bodyPr/>
        <a:lstStyle/>
        <a:p>
          <a:r>
            <a:rPr lang="en-GB" sz="2800" b="1" dirty="0">
              <a:solidFill>
                <a:srgbClr val="2C119F"/>
              </a:solidFill>
              <a:latin typeface="Cambria" panose="02040503050406030204" pitchFamily="18" charset="0"/>
            </a:rPr>
            <a:t>Common Features</a:t>
          </a:r>
        </a:p>
      </dgm:t>
    </dgm:pt>
    <dgm:pt modelId="{514C6984-8417-47C4-99FD-7CA910A6219D}" type="parTrans" cxnId="{3CD30C97-F131-43DD-A136-00DC1B4BF79C}">
      <dgm:prSet/>
      <dgm:spPr/>
      <dgm:t>
        <a:bodyPr/>
        <a:lstStyle/>
        <a:p>
          <a:endParaRPr lang="en-GB" sz="2800" b="0">
            <a:latin typeface="Cambria" panose="02040503050406030204" pitchFamily="18" charset="0"/>
          </a:endParaRPr>
        </a:p>
      </dgm:t>
    </dgm:pt>
    <dgm:pt modelId="{4F28807B-8D9A-4886-B296-5580FE6BB05E}" type="sibTrans" cxnId="{3CD30C97-F131-43DD-A136-00DC1B4BF79C}">
      <dgm:prSet/>
      <dgm:spPr/>
      <dgm:t>
        <a:bodyPr/>
        <a:lstStyle/>
        <a:p>
          <a:endParaRPr lang="en-GB" sz="2800" b="0">
            <a:latin typeface="Cambria" panose="02040503050406030204" pitchFamily="18" charset="0"/>
          </a:endParaRPr>
        </a:p>
      </dgm:t>
    </dgm:pt>
    <dgm:pt modelId="{D369F7C1-2B86-427B-8463-5075AFADF6A4}">
      <dgm:prSet phldrT="[Text]" custT="1"/>
      <dgm:spPr/>
      <dgm:t>
        <a:bodyPr/>
        <a:lstStyle/>
        <a:p>
          <a:r>
            <a:rPr lang="en-ZA" sz="2400" b="0" dirty="0">
              <a:latin typeface="Cambria" panose="02040503050406030204" pitchFamily="18" charset="0"/>
            </a:rPr>
            <a:t>Both  are </a:t>
          </a:r>
          <a:r>
            <a:rPr lang="en-ZA" sz="2400" b="0" dirty="0">
              <a:solidFill>
                <a:srgbClr val="C00000"/>
              </a:solidFill>
              <a:latin typeface="Cambria" panose="02040503050406030204" pitchFamily="18" charset="0"/>
            </a:rPr>
            <a:t>transnational organized </a:t>
          </a:r>
          <a:r>
            <a:rPr lang="en-ZA" sz="2400" b="0" dirty="0">
              <a:latin typeface="Cambria" panose="02040503050406030204" pitchFamily="18" charset="0"/>
            </a:rPr>
            <a:t>crimes</a:t>
          </a:r>
          <a:endParaRPr lang="en-GB" sz="2400" b="0" dirty="0">
            <a:latin typeface="Cambria" panose="02040503050406030204" pitchFamily="18" charset="0"/>
          </a:endParaRPr>
        </a:p>
      </dgm:t>
    </dgm:pt>
    <dgm:pt modelId="{66B4FC41-A73B-4479-B0E7-B2B2AEBF3DFB}" type="parTrans" cxnId="{AC1ED430-3B43-4FB1-898E-6824902450C3}">
      <dgm:prSet/>
      <dgm:spPr/>
      <dgm:t>
        <a:bodyPr/>
        <a:lstStyle/>
        <a:p>
          <a:endParaRPr lang="en-GB" sz="2800" b="0">
            <a:latin typeface="Cambria" panose="02040503050406030204" pitchFamily="18" charset="0"/>
          </a:endParaRPr>
        </a:p>
      </dgm:t>
    </dgm:pt>
    <dgm:pt modelId="{D5F441C6-BC7A-4799-ADD8-1A3A4CDEDE80}" type="sibTrans" cxnId="{AC1ED430-3B43-4FB1-898E-6824902450C3}">
      <dgm:prSet/>
      <dgm:spPr/>
      <dgm:t>
        <a:bodyPr/>
        <a:lstStyle/>
        <a:p>
          <a:endParaRPr lang="en-GB" sz="2800" b="0">
            <a:latin typeface="Cambria" panose="02040503050406030204" pitchFamily="18" charset="0"/>
          </a:endParaRPr>
        </a:p>
      </dgm:t>
    </dgm:pt>
    <dgm:pt modelId="{B6FB90FE-4AA0-4F49-8784-7468E4D1B7BF}">
      <dgm:prSet phldrT="[Text]" custT="1"/>
      <dgm:spPr/>
      <dgm:t>
        <a:bodyPr/>
        <a:lstStyle/>
        <a:p>
          <a:pPr algn="ctr"/>
          <a:r>
            <a:rPr lang="en-GB" sz="2800" b="1" dirty="0">
              <a:solidFill>
                <a:srgbClr val="2C119F"/>
              </a:solidFill>
              <a:latin typeface="Cambria" panose="02040503050406030204" pitchFamily="18" charset="0"/>
            </a:rPr>
            <a:t>Differences</a:t>
          </a:r>
        </a:p>
      </dgm:t>
    </dgm:pt>
    <dgm:pt modelId="{33A5A193-092E-4092-B621-53CD715538B7}" type="parTrans" cxnId="{EDC7D789-0B75-4F44-99E7-FBC3BFFEF0BD}">
      <dgm:prSet/>
      <dgm:spPr/>
      <dgm:t>
        <a:bodyPr/>
        <a:lstStyle/>
        <a:p>
          <a:endParaRPr lang="en-GB" sz="2800" b="0">
            <a:latin typeface="Cambria" panose="02040503050406030204" pitchFamily="18" charset="0"/>
          </a:endParaRPr>
        </a:p>
      </dgm:t>
    </dgm:pt>
    <dgm:pt modelId="{06BAA888-839F-4A20-9A64-08289C11C95D}" type="sibTrans" cxnId="{EDC7D789-0B75-4F44-99E7-FBC3BFFEF0BD}">
      <dgm:prSet/>
      <dgm:spPr/>
      <dgm:t>
        <a:bodyPr/>
        <a:lstStyle/>
        <a:p>
          <a:endParaRPr lang="en-GB" sz="2800" b="0">
            <a:latin typeface="Cambria" panose="02040503050406030204" pitchFamily="18" charset="0"/>
          </a:endParaRPr>
        </a:p>
      </dgm:t>
    </dgm:pt>
    <dgm:pt modelId="{383D476A-48F7-4B13-9B70-6EC735F76880}">
      <dgm:prSet phldrT="[Text]" custT="1"/>
      <dgm:spPr/>
      <dgm:t>
        <a:bodyPr/>
        <a:lstStyle/>
        <a:p>
          <a:r>
            <a:rPr lang="en-GB" sz="2400" b="0" dirty="0">
              <a:latin typeface="Cambria" panose="02040503050406030204" pitchFamily="18" charset="0"/>
            </a:rPr>
            <a:t>Consent</a:t>
          </a:r>
        </a:p>
      </dgm:t>
    </dgm:pt>
    <dgm:pt modelId="{AE1AABEA-BC96-4123-B181-5CEE5A9C7E58}" type="parTrans" cxnId="{30A15541-EF71-4B67-88A4-20F878AE79D9}">
      <dgm:prSet/>
      <dgm:spPr/>
      <dgm:t>
        <a:bodyPr/>
        <a:lstStyle/>
        <a:p>
          <a:endParaRPr lang="en-GB" sz="2800" b="0">
            <a:latin typeface="Cambria" panose="02040503050406030204" pitchFamily="18" charset="0"/>
          </a:endParaRPr>
        </a:p>
      </dgm:t>
    </dgm:pt>
    <dgm:pt modelId="{CC6F21F8-E5A7-4208-AB2E-3AE1FA949479}" type="sibTrans" cxnId="{30A15541-EF71-4B67-88A4-20F878AE79D9}">
      <dgm:prSet/>
      <dgm:spPr/>
      <dgm:t>
        <a:bodyPr/>
        <a:lstStyle/>
        <a:p>
          <a:endParaRPr lang="en-GB" sz="2800" b="0">
            <a:latin typeface="Cambria" panose="02040503050406030204" pitchFamily="18" charset="0"/>
          </a:endParaRPr>
        </a:p>
      </dgm:t>
    </dgm:pt>
    <dgm:pt modelId="{C517AC71-316B-4CD9-8437-ED624A1BB5B8}">
      <dgm:prSet custT="1"/>
      <dgm:spPr/>
      <dgm:t>
        <a:bodyPr/>
        <a:lstStyle/>
        <a:p>
          <a:r>
            <a:rPr lang="en-GB" sz="2400" b="0" dirty="0" err="1">
              <a:latin typeface="Cambria" panose="02040503050406030204" pitchFamily="18" charset="0"/>
            </a:rPr>
            <a:t>Transnationality</a:t>
          </a:r>
          <a:r>
            <a:rPr lang="en-GB" sz="2400" b="0" dirty="0">
              <a:latin typeface="Cambria" panose="02040503050406030204" pitchFamily="18" charset="0"/>
            </a:rPr>
            <a:t> &amp; </a:t>
          </a:r>
        </a:p>
      </dgm:t>
    </dgm:pt>
    <dgm:pt modelId="{B115E9D2-9959-4F2A-AD34-7345AF907F65}" type="parTrans" cxnId="{4FDFC9EC-76FB-424A-BC68-21CDEE531242}">
      <dgm:prSet/>
      <dgm:spPr/>
      <dgm:t>
        <a:bodyPr/>
        <a:lstStyle/>
        <a:p>
          <a:endParaRPr lang="en-GB" sz="2800" b="0">
            <a:latin typeface="Cambria" panose="02040503050406030204" pitchFamily="18" charset="0"/>
          </a:endParaRPr>
        </a:p>
      </dgm:t>
    </dgm:pt>
    <dgm:pt modelId="{B3B0A14D-5BEB-4918-98C3-E274C4B3B695}" type="sibTrans" cxnId="{4FDFC9EC-76FB-424A-BC68-21CDEE531242}">
      <dgm:prSet/>
      <dgm:spPr/>
      <dgm:t>
        <a:bodyPr/>
        <a:lstStyle/>
        <a:p>
          <a:endParaRPr lang="en-GB" sz="2800" b="0">
            <a:latin typeface="Cambria" panose="02040503050406030204" pitchFamily="18" charset="0"/>
          </a:endParaRPr>
        </a:p>
      </dgm:t>
    </dgm:pt>
    <dgm:pt modelId="{45ABC416-94EF-4E7C-B69A-AF8A9A9BFFF8}">
      <dgm:prSet custT="1"/>
      <dgm:spPr/>
      <dgm:t>
        <a:bodyPr/>
        <a:lstStyle/>
        <a:p>
          <a:r>
            <a:rPr lang="en-GB" sz="2400" b="0" dirty="0">
              <a:latin typeface="Cambria" panose="02040503050406030204" pitchFamily="18" charset="0"/>
            </a:rPr>
            <a:t>Source of profit</a:t>
          </a:r>
        </a:p>
      </dgm:t>
    </dgm:pt>
    <dgm:pt modelId="{F6900B0A-5A77-493F-BF6B-DCFCD78E1F5C}" type="parTrans" cxnId="{4AB54BDE-6208-409D-8EBD-DD2C8BBBBD69}">
      <dgm:prSet/>
      <dgm:spPr/>
      <dgm:t>
        <a:bodyPr/>
        <a:lstStyle/>
        <a:p>
          <a:endParaRPr lang="en-GB" sz="2800" b="0">
            <a:latin typeface="Cambria" panose="02040503050406030204" pitchFamily="18" charset="0"/>
          </a:endParaRPr>
        </a:p>
      </dgm:t>
    </dgm:pt>
    <dgm:pt modelId="{253F8759-708C-4506-B787-A0E15F159608}" type="sibTrans" cxnId="{4AB54BDE-6208-409D-8EBD-DD2C8BBBBD69}">
      <dgm:prSet/>
      <dgm:spPr/>
      <dgm:t>
        <a:bodyPr/>
        <a:lstStyle/>
        <a:p>
          <a:endParaRPr lang="en-GB" sz="2800" b="0">
            <a:latin typeface="Cambria" panose="02040503050406030204" pitchFamily="18" charset="0"/>
          </a:endParaRPr>
        </a:p>
      </dgm:t>
    </dgm:pt>
    <dgm:pt modelId="{D99667A5-E754-4B46-9198-14602FDCE347}">
      <dgm:prSet custT="1"/>
      <dgm:spPr/>
      <dgm:t>
        <a:bodyPr/>
        <a:lstStyle/>
        <a:p>
          <a:r>
            <a:rPr lang="en-ZA" sz="2400" b="0" dirty="0">
              <a:latin typeface="Cambria" panose="02040503050406030204" pitchFamily="18" charset="0"/>
            </a:rPr>
            <a:t>It is generally noteworthy to state that what may begin as a smuggling operation can quickly transform into human trafficking.</a:t>
          </a:r>
          <a:r>
            <a:rPr lang="en-GB" sz="2400" b="0" dirty="0">
              <a:latin typeface="Cambria" panose="02040503050406030204" pitchFamily="18" charset="0"/>
            </a:rPr>
            <a:t> </a:t>
          </a:r>
        </a:p>
      </dgm:t>
    </dgm:pt>
    <dgm:pt modelId="{CC8E50AB-5425-4F51-8162-A1AF0B687672}" type="sibTrans" cxnId="{77064E45-2A6E-4437-9B74-5DE607F6E588}">
      <dgm:prSet/>
      <dgm:spPr/>
      <dgm:t>
        <a:bodyPr/>
        <a:lstStyle/>
        <a:p>
          <a:endParaRPr lang="en-GB" sz="2800" b="0">
            <a:latin typeface="Cambria" panose="02040503050406030204" pitchFamily="18" charset="0"/>
          </a:endParaRPr>
        </a:p>
      </dgm:t>
    </dgm:pt>
    <dgm:pt modelId="{3C23A4A4-89D3-40C3-AF8A-0802B69933B1}" type="parTrans" cxnId="{77064E45-2A6E-4437-9B74-5DE607F6E588}">
      <dgm:prSet/>
      <dgm:spPr/>
      <dgm:t>
        <a:bodyPr/>
        <a:lstStyle/>
        <a:p>
          <a:endParaRPr lang="en-GB" sz="2800" b="0">
            <a:latin typeface="Cambria" panose="02040503050406030204" pitchFamily="18" charset="0"/>
          </a:endParaRPr>
        </a:p>
      </dgm:t>
    </dgm:pt>
    <dgm:pt modelId="{8A84EDDA-46C5-4017-9FE5-AE4285BFE04D}" type="pres">
      <dgm:prSet presAssocID="{2B2CBA2B-8097-4641-8A35-A16121B0394D}" presName="linear" presStyleCnt="0">
        <dgm:presLayoutVars>
          <dgm:animLvl val="lvl"/>
          <dgm:resizeHandles val="exact"/>
        </dgm:presLayoutVars>
      </dgm:prSet>
      <dgm:spPr/>
    </dgm:pt>
    <dgm:pt modelId="{3E1B0579-8225-43B1-9924-DE7878AF785B}" type="pres">
      <dgm:prSet presAssocID="{9C564C49-D173-45DA-9771-71562B3D454E}" presName="parentText" presStyleLbl="node1" presStyleIdx="0" presStyleCnt="2" custScaleX="82503" custScaleY="58988" custLinFactNeighborX="-11125" custLinFactNeighborY="-6490">
        <dgm:presLayoutVars>
          <dgm:chMax val="0"/>
          <dgm:bulletEnabled val="1"/>
        </dgm:presLayoutVars>
      </dgm:prSet>
      <dgm:spPr/>
    </dgm:pt>
    <dgm:pt modelId="{AE252651-46B7-4862-8F96-966900A23CDB}" type="pres">
      <dgm:prSet presAssocID="{9C564C49-D173-45DA-9771-71562B3D454E}" presName="childText" presStyleLbl="revTx" presStyleIdx="0" presStyleCnt="2" custScaleY="119879">
        <dgm:presLayoutVars>
          <dgm:bulletEnabled val="1"/>
        </dgm:presLayoutVars>
      </dgm:prSet>
      <dgm:spPr/>
    </dgm:pt>
    <dgm:pt modelId="{44515167-00D5-45D8-A489-79C6337168FF}" type="pres">
      <dgm:prSet presAssocID="{B6FB90FE-4AA0-4F49-8784-7468E4D1B7BF}" presName="parentText" presStyleLbl="node1" presStyleIdx="1" presStyleCnt="2" custScaleX="60000" custScaleY="34986" custLinFactNeighborX="-12357" custLinFactNeighborY="-18029">
        <dgm:presLayoutVars>
          <dgm:chMax val="0"/>
          <dgm:bulletEnabled val="1"/>
        </dgm:presLayoutVars>
      </dgm:prSet>
      <dgm:spPr/>
    </dgm:pt>
    <dgm:pt modelId="{F7BADAFD-A9E9-4FF1-9600-782E0BD13F94}" type="pres">
      <dgm:prSet presAssocID="{B6FB90FE-4AA0-4F49-8784-7468E4D1B7BF}" presName="childText" presStyleLbl="revTx" presStyleIdx="1" presStyleCnt="2">
        <dgm:presLayoutVars>
          <dgm:bulletEnabled val="1"/>
        </dgm:presLayoutVars>
      </dgm:prSet>
      <dgm:spPr/>
    </dgm:pt>
  </dgm:ptLst>
  <dgm:cxnLst>
    <dgm:cxn modelId="{4C07AA18-B908-493B-A7FD-C78FF63B3F92}" type="presOf" srcId="{9C564C49-D173-45DA-9771-71562B3D454E}" destId="{3E1B0579-8225-43B1-9924-DE7878AF785B}" srcOrd="0" destOrd="0" presId="urn:microsoft.com/office/officeart/2005/8/layout/vList2"/>
    <dgm:cxn modelId="{94B64621-B78A-41E3-A62A-46164D3DA134}" type="presOf" srcId="{D369F7C1-2B86-427B-8463-5075AFADF6A4}" destId="{AE252651-46B7-4862-8F96-966900A23CDB}" srcOrd="0" destOrd="0" presId="urn:microsoft.com/office/officeart/2005/8/layout/vList2"/>
    <dgm:cxn modelId="{F1F6C423-DBC3-4636-ABC5-781C65E419C1}" type="presOf" srcId="{45ABC416-94EF-4E7C-B69A-AF8A9A9BFFF8}" destId="{F7BADAFD-A9E9-4FF1-9600-782E0BD13F94}" srcOrd="0" destOrd="2" presId="urn:microsoft.com/office/officeart/2005/8/layout/vList2"/>
    <dgm:cxn modelId="{EFE15629-4A07-456A-B3E7-D2E5FCFC52FC}" type="presOf" srcId="{D99667A5-E754-4B46-9198-14602FDCE347}" destId="{AE252651-46B7-4862-8F96-966900A23CDB}" srcOrd="0" destOrd="1" presId="urn:microsoft.com/office/officeart/2005/8/layout/vList2"/>
    <dgm:cxn modelId="{AC1ED430-3B43-4FB1-898E-6824902450C3}" srcId="{9C564C49-D173-45DA-9771-71562B3D454E}" destId="{D369F7C1-2B86-427B-8463-5075AFADF6A4}" srcOrd="0" destOrd="0" parTransId="{66B4FC41-A73B-4479-B0E7-B2B2AEBF3DFB}" sibTransId="{D5F441C6-BC7A-4799-ADD8-1A3A4CDEDE80}"/>
    <dgm:cxn modelId="{30A15541-EF71-4B67-88A4-20F878AE79D9}" srcId="{B6FB90FE-4AA0-4F49-8784-7468E4D1B7BF}" destId="{383D476A-48F7-4B13-9B70-6EC735F76880}" srcOrd="0" destOrd="0" parTransId="{AE1AABEA-BC96-4123-B181-5CEE5A9C7E58}" sibTransId="{CC6F21F8-E5A7-4208-AB2E-3AE1FA949479}"/>
    <dgm:cxn modelId="{77064E45-2A6E-4437-9B74-5DE607F6E588}" srcId="{9C564C49-D173-45DA-9771-71562B3D454E}" destId="{D99667A5-E754-4B46-9198-14602FDCE347}" srcOrd="1" destOrd="0" parTransId="{3C23A4A4-89D3-40C3-AF8A-0802B69933B1}" sibTransId="{CC8E50AB-5425-4F51-8162-A1AF0B687672}"/>
    <dgm:cxn modelId="{29B07A4F-7A19-4E35-AF10-0A737B56525E}" type="presOf" srcId="{2B2CBA2B-8097-4641-8A35-A16121B0394D}" destId="{8A84EDDA-46C5-4017-9FE5-AE4285BFE04D}" srcOrd="0" destOrd="0" presId="urn:microsoft.com/office/officeart/2005/8/layout/vList2"/>
    <dgm:cxn modelId="{36531879-EDD2-446A-9DBE-C57D94E88D97}" type="presOf" srcId="{383D476A-48F7-4B13-9B70-6EC735F76880}" destId="{F7BADAFD-A9E9-4FF1-9600-782E0BD13F94}" srcOrd="0" destOrd="0" presId="urn:microsoft.com/office/officeart/2005/8/layout/vList2"/>
    <dgm:cxn modelId="{EDC7D789-0B75-4F44-99E7-FBC3BFFEF0BD}" srcId="{2B2CBA2B-8097-4641-8A35-A16121B0394D}" destId="{B6FB90FE-4AA0-4F49-8784-7468E4D1B7BF}" srcOrd="1" destOrd="0" parTransId="{33A5A193-092E-4092-B621-53CD715538B7}" sibTransId="{06BAA888-839F-4A20-9A64-08289C11C95D}"/>
    <dgm:cxn modelId="{3CD30C97-F131-43DD-A136-00DC1B4BF79C}" srcId="{2B2CBA2B-8097-4641-8A35-A16121B0394D}" destId="{9C564C49-D173-45DA-9771-71562B3D454E}" srcOrd="0" destOrd="0" parTransId="{514C6984-8417-47C4-99FD-7CA910A6219D}" sibTransId="{4F28807B-8D9A-4886-B296-5580FE6BB05E}"/>
    <dgm:cxn modelId="{A2F39BBB-3855-48C2-8772-C927E9E17946}" type="presOf" srcId="{B6FB90FE-4AA0-4F49-8784-7468E4D1B7BF}" destId="{44515167-00D5-45D8-A489-79C6337168FF}" srcOrd="0" destOrd="0" presId="urn:microsoft.com/office/officeart/2005/8/layout/vList2"/>
    <dgm:cxn modelId="{AFA5DDD6-CF2B-4CFD-9DDB-EEF05264DEC5}" type="presOf" srcId="{C517AC71-316B-4CD9-8437-ED624A1BB5B8}" destId="{F7BADAFD-A9E9-4FF1-9600-782E0BD13F94}" srcOrd="0" destOrd="1" presId="urn:microsoft.com/office/officeart/2005/8/layout/vList2"/>
    <dgm:cxn modelId="{4AB54BDE-6208-409D-8EBD-DD2C8BBBBD69}" srcId="{B6FB90FE-4AA0-4F49-8784-7468E4D1B7BF}" destId="{45ABC416-94EF-4E7C-B69A-AF8A9A9BFFF8}" srcOrd="2" destOrd="0" parTransId="{F6900B0A-5A77-493F-BF6B-DCFCD78E1F5C}" sibTransId="{253F8759-708C-4506-B787-A0E15F159608}"/>
    <dgm:cxn modelId="{4FDFC9EC-76FB-424A-BC68-21CDEE531242}" srcId="{B6FB90FE-4AA0-4F49-8784-7468E4D1B7BF}" destId="{C517AC71-316B-4CD9-8437-ED624A1BB5B8}" srcOrd="1" destOrd="0" parTransId="{B115E9D2-9959-4F2A-AD34-7345AF907F65}" sibTransId="{B3B0A14D-5BEB-4918-98C3-E274C4B3B695}"/>
    <dgm:cxn modelId="{3BA48551-F8C1-41B5-8A4F-92D86BFAE997}" type="presParOf" srcId="{8A84EDDA-46C5-4017-9FE5-AE4285BFE04D}" destId="{3E1B0579-8225-43B1-9924-DE7878AF785B}" srcOrd="0" destOrd="0" presId="urn:microsoft.com/office/officeart/2005/8/layout/vList2"/>
    <dgm:cxn modelId="{A70B6DE5-7C37-43E7-9623-C7F1761EE878}" type="presParOf" srcId="{8A84EDDA-46C5-4017-9FE5-AE4285BFE04D}" destId="{AE252651-46B7-4862-8F96-966900A23CDB}" srcOrd="1" destOrd="0" presId="urn:microsoft.com/office/officeart/2005/8/layout/vList2"/>
    <dgm:cxn modelId="{45AC5208-B144-4BA9-A2CA-A139ED5F0093}" type="presParOf" srcId="{8A84EDDA-46C5-4017-9FE5-AE4285BFE04D}" destId="{44515167-00D5-45D8-A489-79C6337168FF}" srcOrd="2" destOrd="0" presId="urn:microsoft.com/office/officeart/2005/8/layout/vList2"/>
    <dgm:cxn modelId="{987AEC83-C4C0-49DE-BCB7-0005E4C18249}" type="presParOf" srcId="{8A84EDDA-46C5-4017-9FE5-AE4285BFE04D}" destId="{F7BADAFD-A9E9-4FF1-9600-782E0BD13F9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2CD9EA-5940-41B3-B693-15F7B884DD73}" type="doc">
      <dgm:prSet loTypeId="urn:microsoft.com/office/officeart/2005/8/layout/pyramid2" loCatId="list" qsTypeId="urn:microsoft.com/office/officeart/2005/8/quickstyle/simple5" qsCatId="simple" csTypeId="urn:microsoft.com/office/officeart/2005/8/colors/accent1_2" csCatId="accent1" phldr="0"/>
      <dgm:spPr/>
    </dgm:pt>
    <dgm:pt modelId="{9C0F1499-2770-4F7E-AEB8-6E9634A8B3CE}">
      <dgm:prSet phldrT="[Text]" phldr="1"/>
      <dgm:spPr/>
      <dgm:t>
        <a:bodyPr/>
        <a:lstStyle/>
        <a:p>
          <a:endParaRPr lang="en-US"/>
        </a:p>
      </dgm:t>
    </dgm:pt>
    <dgm:pt modelId="{CC42CBD7-BDAE-47A1-B635-0CAA3CC17557}" type="parTrans" cxnId="{908BF8EE-BC06-4A5E-960E-ED90AC99EAAA}">
      <dgm:prSet/>
      <dgm:spPr/>
      <dgm:t>
        <a:bodyPr/>
        <a:lstStyle/>
        <a:p>
          <a:endParaRPr lang="en-US"/>
        </a:p>
      </dgm:t>
    </dgm:pt>
    <dgm:pt modelId="{35D4EA25-47D1-4581-8737-23D25B0D2134}" type="sibTrans" cxnId="{908BF8EE-BC06-4A5E-960E-ED90AC99EAAA}">
      <dgm:prSet/>
      <dgm:spPr/>
      <dgm:t>
        <a:bodyPr/>
        <a:lstStyle/>
        <a:p>
          <a:endParaRPr lang="en-US"/>
        </a:p>
      </dgm:t>
    </dgm:pt>
    <dgm:pt modelId="{15D3CDF8-0D7C-4EF1-834F-5A28F5F19C27}">
      <dgm:prSet phldrT="[Text]" phldr="1"/>
      <dgm:spPr/>
      <dgm:t>
        <a:bodyPr/>
        <a:lstStyle/>
        <a:p>
          <a:endParaRPr lang="en-US"/>
        </a:p>
      </dgm:t>
    </dgm:pt>
    <dgm:pt modelId="{C8D6FAA0-93B1-40C7-B58B-05FDD14155CC}" type="parTrans" cxnId="{F1CFED0A-F101-43BF-92CC-CC9FF6A872EB}">
      <dgm:prSet/>
      <dgm:spPr/>
      <dgm:t>
        <a:bodyPr/>
        <a:lstStyle/>
        <a:p>
          <a:endParaRPr lang="en-US"/>
        </a:p>
      </dgm:t>
    </dgm:pt>
    <dgm:pt modelId="{AD044282-A3E2-4EEC-A055-FA86F5CEB5DB}" type="sibTrans" cxnId="{F1CFED0A-F101-43BF-92CC-CC9FF6A872EB}">
      <dgm:prSet/>
      <dgm:spPr/>
      <dgm:t>
        <a:bodyPr/>
        <a:lstStyle/>
        <a:p>
          <a:endParaRPr lang="en-US"/>
        </a:p>
      </dgm:t>
    </dgm:pt>
    <dgm:pt modelId="{CAF9A150-16C1-4523-AC1E-AF672D531E8A}">
      <dgm:prSet phldrT="[Text]" phldr="1"/>
      <dgm:spPr/>
      <dgm:t>
        <a:bodyPr/>
        <a:lstStyle/>
        <a:p>
          <a:endParaRPr lang="en-US"/>
        </a:p>
      </dgm:t>
    </dgm:pt>
    <dgm:pt modelId="{8168C060-ADF9-4541-B678-E5C288CB826B}" type="parTrans" cxnId="{8E74F5D4-CD30-4B4B-AF78-058A87B2951E}">
      <dgm:prSet/>
      <dgm:spPr/>
      <dgm:t>
        <a:bodyPr/>
        <a:lstStyle/>
        <a:p>
          <a:endParaRPr lang="en-US"/>
        </a:p>
      </dgm:t>
    </dgm:pt>
    <dgm:pt modelId="{9C79B3FB-EC0F-4785-A519-750EA47EE916}" type="sibTrans" cxnId="{8E74F5D4-CD30-4B4B-AF78-058A87B2951E}">
      <dgm:prSet/>
      <dgm:spPr/>
      <dgm:t>
        <a:bodyPr/>
        <a:lstStyle/>
        <a:p>
          <a:endParaRPr lang="en-US"/>
        </a:p>
      </dgm:t>
    </dgm:pt>
    <dgm:pt modelId="{649391EC-EEE1-4EDB-9E21-AA9C363DC6D9}" type="pres">
      <dgm:prSet presAssocID="{3D2CD9EA-5940-41B3-B693-15F7B884DD73}" presName="compositeShape" presStyleCnt="0">
        <dgm:presLayoutVars>
          <dgm:dir/>
          <dgm:resizeHandles/>
        </dgm:presLayoutVars>
      </dgm:prSet>
      <dgm:spPr/>
    </dgm:pt>
    <dgm:pt modelId="{A6A60B4F-D33D-4159-A24E-E135B751475D}" type="pres">
      <dgm:prSet presAssocID="{3D2CD9EA-5940-41B3-B693-15F7B884DD73}" presName="pyramid" presStyleLbl="node1" presStyleIdx="0" presStyleCnt="1"/>
      <dgm:spPr/>
    </dgm:pt>
    <dgm:pt modelId="{D23A349C-D6FC-481F-8F56-1D4C313D10D2}" type="pres">
      <dgm:prSet presAssocID="{3D2CD9EA-5940-41B3-B693-15F7B884DD73}" presName="theList" presStyleCnt="0"/>
      <dgm:spPr/>
    </dgm:pt>
    <dgm:pt modelId="{A619B470-72F8-4166-ACBF-98B2711B565F}" type="pres">
      <dgm:prSet presAssocID="{9C0F1499-2770-4F7E-AEB8-6E9634A8B3CE}" presName="aNode" presStyleLbl="fgAcc1" presStyleIdx="0" presStyleCnt="3">
        <dgm:presLayoutVars>
          <dgm:bulletEnabled val="1"/>
        </dgm:presLayoutVars>
      </dgm:prSet>
      <dgm:spPr/>
    </dgm:pt>
    <dgm:pt modelId="{2E5117EF-EC90-4476-A9F2-014776A4EB11}" type="pres">
      <dgm:prSet presAssocID="{9C0F1499-2770-4F7E-AEB8-6E9634A8B3CE}" presName="aSpace" presStyleCnt="0"/>
      <dgm:spPr/>
    </dgm:pt>
    <dgm:pt modelId="{B2406AF6-40CE-402C-BC1F-A21A953D2D47}" type="pres">
      <dgm:prSet presAssocID="{15D3CDF8-0D7C-4EF1-834F-5A28F5F19C27}" presName="aNode" presStyleLbl="fgAcc1" presStyleIdx="1" presStyleCnt="3">
        <dgm:presLayoutVars>
          <dgm:bulletEnabled val="1"/>
        </dgm:presLayoutVars>
      </dgm:prSet>
      <dgm:spPr/>
    </dgm:pt>
    <dgm:pt modelId="{9A01FBE8-F2F3-4C7B-87B4-1EA013C655D8}" type="pres">
      <dgm:prSet presAssocID="{15D3CDF8-0D7C-4EF1-834F-5A28F5F19C27}" presName="aSpace" presStyleCnt="0"/>
      <dgm:spPr/>
    </dgm:pt>
    <dgm:pt modelId="{EC639573-F8BB-4077-A086-50D73AB1CA65}" type="pres">
      <dgm:prSet presAssocID="{CAF9A150-16C1-4523-AC1E-AF672D531E8A}" presName="aNode" presStyleLbl="fgAcc1" presStyleIdx="2" presStyleCnt="3">
        <dgm:presLayoutVars>
          <dgm:bulletEnabled val="1"/>
        </dgm:presLayoutVars>
      </dgm:prSet>
      <dgm:spPr/>
    </dgm:pt>
    <dgm:pt modelId="{EF838A7A-F7D3-49D7-9DF4-151F7D06425A}" type="pres">
      <dgm:prSet presAssocID="{CAF9A150-16C1-4523-AC1E-AF672D531E8A}" presName="aSpace" presStyleCnt="0"/>
      <dgm:spPr/>
    </dgm:pt>
  </dgm:ptLst>
  <dgm:cxnLst>
    <dgm:cxn modelId="{F1CFED0A-F101-43BF-92CC-CC9FF6A872EB}" srcId="{3D2CD9EA-5940-41B3-B693-15F7B884DD73}" destId="{15D3CDF8-0D7C-4EF1-834F-5A28F5F19C27}" srcOrd="1" destOrd="0" parTransId="{C8D6FAA0-93B1-40C7-B58B-05FDD14155CC}" sibTransId="{AD044282-A3E2-4EEC-A055-FA86F5CEB5DB}"/>
    <dgm:cxn modelId="{1F9CA235-8D54-4B1D-9C35-99DA9D3F84EF}" type="presOf" srcId="{CAF9A150-16C1-4523-AC1E-AF672D531E8A}" destId="{EC639573-F8BB-4077-A086-50D73AB1CA65}" srcOrd="0" destOrd="0" presId="urn:microsoft.com/office/officeart/2005/8/layout/pyramid2"/>
    <dgm:cxn modelId="{D1336186-BC1A-4D42-9FF4-4E35060DB6FC}" type="presOf" srcId="{15D3CDF8-0D7C-4EF1-834F-5A28F5F19C27}" destId="{B2406AF6-40CE-402C-BC1F-A21A953D2D47}" srcOrd="0" destOrd="0" presId="urn:microsoft.com/office/officeart/2005/8/layout/pyramid2"/>
    <dgm:cxn modelId="{83899186-C7A7-4A00-B170-FB67A1DCBBA9}" type="presOf" srcId="{9C0F1499-2770-4F7E-AEB8-6E9634A8B3CE}" destId="{A619B470-72F8-4166-ACBF-98B2711B565F}" srcOrd="0" destOrd="0" presId="urn:microsoft.com/office/officeart/2005/8/layout/pyramid2"/>
    <dgm:cxn modelId="{87671DA3-EC33-4D3B-9EFF-347B3A6EED50}" type="presOf" srcId="{3D2CD9EA-5940-41B3-B693-15F7B884DD73}" destId="{649391EC-EEE1-4EDB-9E21-AA9C363DC6D9}" srcOrd="0" destOrd="0" presId="urn:microsoft.com/office/officeart/2005/8/layout/pyramid2"/>
    <dgm:cxn modelId="{8E74F5D4-CD30-4B4B-AF78-058A87B2951E}" srcId="{3D2CD9EA-5940-41B3-B693-15F7B884DD73}" destId="{CAF9A150-16C1-4523-AC1E-AF672D531E8A}" srcOrd="2" destOrd="0" parTransId="{8168C060-ADF9-4541-B678-E5C288CB826B}" sibTransId="{9C79B3FB-EC0F-4785-A519-750EA47EE916}"/>
    <dgm:cxn modelId="{908BF8EE-BC06-4A5E-960E-ED90AC99EAAA}" srcId="{3D2CD9EA-5940-41B3-B693-15F7B884DD73}" destId="{9C0F1499-2770-4F7E-AEB8-6E9634A8B3CE}" srcOrd="0" destOrd="0" parTransId="{CC42CBD7-BDAE-47A1-B635-0CAA3CC17557}" sibTransId="{35D4EA25-47D1-4581-8737-23D25B0D2134}"/>
    <dgm:cxn modelId="{14361EE7-4783-4C73-8C5E-9505BB5D6DCA}" type="presParOf" srcId="{649391EC-EEE1-4EDB-9E21-AA9C363DC6D9}" destId="{A6A60B4F-D33D-4159-A24E-E135B751475D}" srcOrd="0" destOrd="0" presId="urn:microsoft.com/office/officeart/2005/8/layout/pyramid2"/>
    <dgm:cxn modelId="{DA89CD11-5EAD-4574-8007-796D1B4EF0CD}" type="presParOf" srcId="{649391EC-EEE1-4EDB-9E21-AA9C363DC6D9}" destId="{D23A349C-D6FC-481F-8F56-1D4C313D10D2}" srcOrd="1" destOrd="0" presId="urn:microsoft.com/office/officeart/2005/8/layout/pyramid2"/>
    <dgm:cxn modelId="{7E1E0C5B-740F-4746-B5BD-45127B3FE4F4}" type="presParOf" srcId="{D23A349C-D6FC-481F-8F56-1D4C313D10D2}" destId="{A619B470-72F8-4166-ACBF-98B2711B565F}" srcOrd="0" destOrd="0" presId="urn:microsoft.com/office/officeart/2005/8/layout/pyramid2"/>
    <dgm:cxn modelId="{3CC42696-749F-4B6E-B22B-342345E192F6}" type="presParOf" srcId="{D23A349C-D6FC-481F-8F56-1D4C313D10D2}" destId="{2E5117EF-EC90-4476-A9F2-014776A4EB11}" srcOrd="1" destOrd="0" presId="urn:microsoft.com/office/officeart/2005/8/layout/pyramid2"/>
    <dgm:cxn modelId="{CA000FEA-C6F6-4C97-A232-CA57A0312617}" type="presParOf" srcId="{D23A349C-D6FC-481F-8F56-1D4C313D10D2}" destId="{B2406AF6-40CE-402C-BC1F-A21A953D2D47}" srcOrd="2" destOrd="0" presId="urn:microsoft.com/office/officeart/2005/8/layout/pyramid2"/>
    <dgm:cxn modelId="{28477AFD-2EB2-4759-91AC-FB5820F25396}" type="presParOf" srcId="{D23A349C-D6FC-481F-8F56-1D4C313D10D2}" destId="{9A01FBE8-F2F3-4C7B-87B4-1EA013C655D8}" srcOrd="3" destOrd="0" presId="urn:microsoft.com/office/officeart/2005/8/layout/pyramid2"/>
    <dgm:cxn modelId="{F38F8287-20DD-46E7-91BC-686842174DB9}" type="presParOf" srcId="{D23A349C-D6FC-481F-8F56-1D4C313D10D2}" destId="{EC639573-F8BB-4077-A086-50D73AB1CA65}" srcOrd="4" destOrd="0" presId="urn:microsoft.com/office/officeart/2005/8/layout/pyramid2"/>
    <dgm:cxn modelId="{52556730-46D0-40E2-96C8-8F41B8758964}" type="presParOf" srcId="{D23A349C-D6FC-481F-8F56-1D4C313D10D2}" destId="{EF838A7A-F7D3-49D7-9DF4-151F7D06425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7F1494-8DCF-4654-9406-CA58F1ABB938}" type="doc">
      <dgm:prSet loTypeId="urn:microsoft.com/office/officeart/2005/8/layout/pyramid2" loCatId="list" qsTypeId="urn:microsoft.com/office/officeart/2005/8/quickstyle/simple1" qsCatId="simple" csTypeId="urn:microsoft.com/office/officeart/2005/8/colors/accent1_2" csCatId="accent1" phldr="1"/>
      <dgm:spPr/>
    </dgm:pt>
    <dgm:pt modelId="{63DA53BC-61BB-4E97-B4E3-D0FF24E8B897}">
      <dgm:prSet phldrT="[Text]" custT="1"/>
      <dgm:spPr/>
      <dgm:t>
        <a:bodyPr/>
        <a:lstStyle/>
        <a:p>
          <a:r>
            <a:rPr lang="en-US" sz="2000" b="1" dirty="0">
              <a:latin typeface="Baskerville Old Face" pitchFamily="18" charset="0"/>
            </a:rPr>
            <a:t>Provides huge wealth to the criminal sub-culture abroad  hence undermining development  of home country</a:t>
          </a:r>
          <a:endParaRPr lang="en-US" sz="2000" dirty="0"/>
        </a:p>
      </dgm:t>
    </dgm:pt>
    <dgm:pt modelId="{D16AED3C-0C16-4C83-88BD-2958E042B277}" type="parTrans" cxnId="{960866FE-6945-4B58-A2BA-DE57520B155D}">
      <dgm:prSet/>
      <dgm:spPr/>
      <dgm:t>
        <a:bodyPr/>
        <a:lstStyle/>
        <a:p>
          <a:endParaRPr lang="en-US" sz="2000"/>
        </a:p>
      </dgm:t>
    </dgm:pt>
    <dgm:pt modelId="{2C5FBC31-FE78-4E85-9D09-4694C994A951}" type="sibTrans" cxnId="{960866FE-6945-4B58-A2BA-DE57520B155D}">
      <dgm:prSet/>
      <dgm:spPr/>
      <dgm:t>
        <a:bodyPr/>
        <a:lstStyle/>
        <a:p>
          <a:endParaRPr lang="en-US" sz="2000"/>
        </a:p>
      </dgm:t>
    </dgm:pt>
    <dgm:pt modelId="{AD98E4B2-41E9-4317-9F7E-B75533F77D7C}">
      <dgm:prSet phldrT="[Text]" custT="1"/>
      <dgm:spPr/>
      <dgm:t>
        <a:bodyPr/>
        <a:lstStyle/>
        <a:p>
          <a:r>
            <a:rPr lang="en-US" sz="2000" b="1" dirty="0">
              <a:latin typeface="Baskerville Old Face" pitchFamily="18" charset="0"/>
            </a:rPr>
            <a:t>Leads to other crimes which portends a threat to national security</a:t>
          </a:r>
          <a:endParaRPr lang="en-US" sz="2000" dirty="0"/>
        </a:p>
      </dgm:t>
    </dgm:pt>
    <dgm:pt modelId="{A84C90E2-2947-461E-B733-1CDEBD06580B}" type="parTrans" cxnId="{DB3C2F1E-C2FA-4211-83D3-959F48C7B157}">
      <dgm:prSet/>
      <dgm:spPr/>
      <dgm:t>
        <a:bodyPr/>
        <a:lstStyle/>
        <a:p>
          <a:endParaRPr lang="en-US" sz="2000"/>
        </a:p>
      </dgm:t>
    </dgm:pt>
    <dgm:pt modelId="{B9CB52CF-DAFF-4C72-A18F-B9CEFF0AF8EC}" type="sibTrans" cxnId="{DB3C2F1E-C2FA-4211-83D3-959F48C7B157}">
      <dgm:prSet/>
      <dgm:spPr/>
      <dgm:t>
        <a:bodyPr/>
        <a:lstStyle/>
        <a:p>
          <a:endParaRPr lang="en-US" sz="2000"/>
        </a:p>
      </dgm:t>
    </dgm:pt>
    <dgm:pt modelId="{51DDCB06-7CD4-4054-8A3C-8A51A3EC8790}">
      <dgm:prSet phldrT="[Text]" custT="1"/>
      <dgm:spPr/>
      <dgm:t>
        <a:bodyPr/>
        <a:lstStyle/>
        <a:p>
          <a:r>
            <a:rPr lang="en-US" sz="2000" b="1" dirty="0">
              <a:solidFill>
                <a:schemeClr val="tx1"/>
              </a:solidFill>
              <a:latin typeface="Baskerville Old Face" pitchFamily="18" charset="0"/>
            </a:rPr>
            <a:t>Fuels corruption among public officers</a:t>
          </a:r>
          <a:endParaRPr lang="en-US" sz="2000" dirty="0">
            <a:solidFill>
              <a:schemeClr val="tx1"/>
            </a:solidFill>
          </a:endParaRPr>
        </a:p>
      </dgm:t>
    </dgm:pt>
    <dgm:pt modelId="{0E6DA5BB-8514-4DAB-89FA-1FFFDD28B91C}" type="parTrans" cxnId="{A5C931FC-35B2-497F-A847-1CDDA42EC12A}">
      <dgm:prSet/>
      <dgm:spPr/>
      <dgm:t>
        <a:bodyPr/>
        <a:lstStyle/>
        <a:p>
          <a:endParaRPr lang="en-US" sz="2000"/>
        </a:p>
      </dgm:t>
    </dgm:pt>
    <dgm:pt modelId="{6DC2F6B5-C6AE-4AEE-9E78-77CA16892A03}" type="sibTrans" cxnId="{A5C931FC-35B2-497F-A847-1CDDA42EC12A}">
      <dgm:prSet/>
      <dgm:spPr/>
      <dgm:t>
        <a:bodyPr/>
        <a:lstStyle/>
        <a:p>
          <a:endParaRPr lang="en-US" sz="2000"/>
        </a:p>
      </dgm:t>
    </dgm:pt>
    <dgm:pt modelId="{1D7AC1B9-9D41-41E4-94D1-CDB48F6B9365}">
      <dgm:prSet custT="1"/>
      <dgm:spPr/>
      <dgm:t>
        <a:bodyPr/>
        <a:lstStyle/>
        <a:p>
          <a:r>
            <a:rPr lang="en-US" sz="2000" b="1">
              <a:latin typeface="Baskerville Old Face" pitchFamily="18" charset="0"/>
            </a:rPr>
            <a:t>Fuels irregular immigration which is a security threat</a:t>
          </a:r>
          <a:endParaRPr lang="en-US" sz="2000" b="1" dirty="0"/>
        </a:p>
      </dgm:t>
    </dgm:pt>
    <dgm:pt modelId="{60871D51-6757-49A9-B3AF-151D6DBAC910}" type="parTrans" cxnId="{CBECB22F-96E7-4A3A-9541-C667052FA5B8}">
      <dgm:prSet/>
      <dgm:spPr/>
      <dgm:t>
        <a:bodyPr/>
        <a:lstStyle/>
        <a:p>
          <a:endParaRPr lang="en-US" sz="2000"/>
        </a:p>
      </dgm:t>
    </dgm:pt>
    <dgm:pt modelId="{7B01703D-87F2-4896-8944-F2E131C8F116}" type="sibTrans" cxnId="{CBECB22F-96E7-4A3A-9541-C667052FA5B8}">
      <dgm:prSet/>
      <dgm:spPr/>
      <dgm:t>
        <a:bodyPr/>
        <a:lstStyle/>
        <a:p>
          <a:endParaRPr lang="en-US" sz="2000"/>
        </a:p>
      </dgm:t>
    </dgm:pt>
    <dgm:pt modelId="{32E117EC-F086-415F-9AEF-EB6EB3318ADF}">
      <dgm:prSet/>
      <dgm:spPr/>
      <dgm:t>
        <a:bodyPr/>
        <a:lstStyle/>
        <a:p>
          <a:r>
            <a:rPr lang="en-US" b="1" dirty="0">
              <a:latin typeface="Baskerville Old Face" pitchFamily="18" charset="0"/>
            </a:rPr>
            <a:t>Tarnishes the international reputation of a country</a:t>
          </a:r>
        </a:p>
      </dgm:t>
    </dgm:pt>
    <dgm:pt modelId="{86F1B7A3-2A14-4E93-A62C-0FB9F030260F}" type="parTrans" cxnId="{4D17F63A-175A-4F7E-971D-D20E55458A8A}">
      <dgm:prSet/>
      <dgm:spPr/>
      <dgm:t>
        <a:bodyPr/>
        <a:lstStyle/>
        <a:p>
          <a:endParaRPr lang="en-US"/>
        </a:p>
      </dgm:t>
    </dgm:pt>
    <dgm:pt modelId="{5DDDE49A-2D51-4813-BE23-0DBA925982C7}" type="sibTrans" cxnId="{4D17F63A-175A-4F7E-971D-D20E55458A8A}">
      <dgm:prSet/>
      <dgm:spPr/>
      <dgm:t>
        <a:bodyPr/>
        <a:lstStyle/>
        <a:p>
          <a:endParaRPr lang="en-US"/>
        </a:p>
      </dgm:t>
    </dgm:pt>
    <dgm:pt modelId="{53A14531-E799-4213-BF71-55CDAA615F47}" type="pres">
      <dgm:prSet presAssocID="{7D7F1494-8DCF-4654-9406-CA58F1ABB938}" presName="compositeShape" presStyleCnt="0">
        <dgm:presLayoutVars>
          <dgm:dir/>
          <dgm:resizeHandles/>
        </dgm:presLayoutVars>
      </dgm:prSet>
      <dgm:spPr/>
    </dgm:pt>
    <dgm:pt modelId="{059D8A3E-55BB-481C-95DA-0038D8DA2183}" type="pres">
      <dgm:prSet presAssocID="{7D7F1494-8DCF-4654-9406-CA58F1ABB938}" presName="pyramid" presStyleLbl="node1" presStyleIdx="0" presStyleCnt="1" custLinFactNeighborX="35651" custLinFactNeighborY="-3110"/>
      <dgm:spPr/>
    </dgm:pt>
    <dgm:pt modelId="{6779782F-25B7-44F2-82D2-8DB8CF2F5094}" type="pres">
      <dgm:prSet presAssocID="{7D7F1494-8DCF-4654-9406-CA58F1ABB938}" presName="theList" presStyleCnt="0"/>
      <dgm:spPr/>
    </dgm:pt>
    <dgm:pt modelId="{F2E6D6DF-A17D-48A0-9C9B-109C5F17FBDF}" type="pres">
      <dgm:prSet presAssocID="{63DA53BC-61BB-4E97-B4E3-D0FF24E8B897}" presName="aNode" presStyleLbl="fgAcc1" presStyleIdx="0" presStyleCnt="5" custScaleX="137314" custScaleY="177252">
        <dgm:presLayoutVars>
          <dgm:bulletEnabled val="1"/>
        </dgm:presLayoutVars>
      </dgm:prSet>
      <dgm:spPr/>
    </dgm:pt>
    <dgm:pt modelId="{CEDC5AB7-21BB-4F97-90A7-CEC47CCA7855}" type="pres">
      <dgm:prSet presAssocID="{63DA53BC-61BB-4E97-B4E3-D0FF24E8B897}" presName="aSpace" presStyleCnt="0"/>
      <dgm:spPr/>
    </dgm:pt>
    <dgm:pt modelId="{18A38112-7B31-4CB1-8662-27980CF77A08}" type="pres">
      <dgm:prSet presAssocID="{1D7AC1B9-9D41-41E4-94D1-CDB48F6B9365}" presName="aNode" presStyleLbl="fgAcc1" presStyleIdx="1" presStyleCnt="5" custScaleX="148909">
        <dgm:presLayoutVars>
          <dgm:bulletEnabled val="1"/>
        </dgm:presLayoutVars>
      </dgm:prSet>
      <dgm:spPr/>
    </dgm:pt>
    <dgm:pt modelId="{3AB904A0-8D92-4D5F-93FC-67424EC71524}" type="pres">
      <dgm:prSet presAssocID="{1D7AC1B9-9D41-41E4-94D1-CDB48F6B9365}" presName="aSpace" presStyleCnt="0"/>
      <dgm:spPr/>
    </dgm:pt>
    <dgm:pt modelId="{86768487-BF78-4411-BE9D-B7C306F8E150}" type="pres">
      <dgm:prSet presAssocID="{AD98E4B2-41E9-4317-9F7E-B75533F77D7C}" presName="aNode" presStyleLbl="fgAcc1" presStyleIdx="2" presStyleCnt="5" custScaleX="137497">
        <dgm:presLayoutVars>
          <dgm:bulletEnabled val="1"/>
        </dgm:presLayoutVars>
      </dgm:prSet>
      <dgm:spPr/>
    </dgm:pt>
    <dgm:pt modelId="{996906B6-9DD9-498B-881D-97B5DB24E57F}" type="pres">
      <dgm:prSet presAssocID="{AD98E4B2-41E9-4317-9F7E-B75533F77D7C}" presName="aSpace" presStyleCnt="0"/>
      <dgm:spPr/>
    </dgm:pt>
    <dgm:pt modelId="{042E394B-CA92-49CA-AA95-76479167F353}" type="pres">
      <dgm:prSet presAssocID="{51DDCB06-7CD4-4054-8A3C-8A51A3EC8790}" presName="aNode" presStyleLbl="fgAcc1" presStyleIdx="3" presStyleCnt="5" custScaleX="133720">
        <dgm:presLayoutVars>
          <dgm:bulletEnabled val="1"/>
        </dgm:presLayoutVars>
      </dgm:prSet>
      <dgm:spPr/>
    </dgm:pt>
    <dgm:pt modelId="{D95ECA58-A961-457A-801D-ED38B35DF8DA}" type="pres">
      <dgm:prSet presAssocID="{51DDCB06-7CD4-4054-8A3C-8A51A3EC8790}" presName="aSpace" presStyleCnt="0"/>
      <dgm:spPr/>
    </dgm:pt>
    <dgm:pt modelId="{71D1F8DC-6E4D-4FE2-B5C1-D3300E1327A9}" type="pres">
      <dgm:prSet presAssocID="{32E117EC-F086-415F-9AEF-EB6EB3318ADF}" presName="aNode" presStyleLbl="fgAcc1" presStyleIdx="4" presStyleCnt="5" custScaleX="176019">
        <dgm:presLayoutVars>
          <dgm:bulletEnabled val="1"/>
        </dgm:presLayoutVars>
      </dgm:prSet>
      <dgm:spPr/>
    </dgm:pt>
    <dgm:pt modelId="{079693B7-937C-45CA-B4F3-DA687B5914CA}" type="pres">
      <dgm:prSet presAssocID="{32E117EC-F086-415F-9AEF-EB6EB3318ADF}" presName="aSpace" presStyleCnt="0"/>
      <dgm:spPr/>
    </dgm:pt>
  </dgm:ptLst>
  <dgm:cxnLst>
    <dgm:cxn modelId="{DB3C2F1E-C2FA-4211-83D3-959F48C7B157}" srcId="{7D7F1494-8DCF-4654-9406-CA58F1ABB938}" destId="{AD98E4B2-41E9-4317-9F7E-B75533F77D7C}" srcOrd="2" destOrd="0" parTransId="{A84C90E2-2947-461E-B733-1CDEBD06580B}" sibTransId="{B9CB52CF-DAFF-4C72-A18F-B9CEFF0AF8EC}"/>
    <dgm:cxn modelId="{15CDA822-8E3C-416C-8044-49C69BBF5B08}" type="presOf" srcId="{1D7AC1B9-9D41-41E4-94D1-CDB48F6B9365}" destId="{18A38112-7B31-4CB1-8662-27980CF77A08}" srcOrd="0" destOrd="0" presId="urn:microsoft.com/office/officeart/2005/8/layout/pyramid2"/>
    <dgm:cxn modelId="{2998D324-8117-4862-A4B0-F1043D457F09}" type="presOf" srcId="{7D7F1494-8DCF-4654-9406-CA58F1ABB938}" destId="{53A14531-E799-4213-BF71-55CDAA615F47}" srcOrd="0" destOrd="0" presId="urn:microsoft.com/office/officeart/2005/8/layout/pyramid2"/>
    <dgm:cxn modelId="{CBECB22F-96E7-4A3A-9541-C667052FA5B8}" srcId="{7D7F1494-8DCF-4654-9406-CA58F1ABB938}" destId="{1D7AC1B9-9D41-41E4-94D1-CDB48F6B9365}" srcOrd="1" destOrd="0" parTransId="{60871D51-6757-49A9-B3AF-151D6DBAC910}" sibTransId="{7B01703D-87F2-4896-8944-F2E131C8F116}"/>
    <dgm:cxn modelId="{4D17F63A-175A-4F7E-971D-D20E55458A8A}" srcId="{7D7F1494-8DCF-4654-9406-CA58F1ABB938}" destId="{32E117EC-F086-415F-9AEF-EB6EB3318ADF}" srcOrd="4" destOrd="0" parTransId="{86F1B7A3-2A14-4E93-A62C-0FB9F030260F}" sibTransId="{5DDDE49A-2D51-4813-BE23-0DBA925982C7}"/>
    <dgm:cxn modelId="{1CDB8B5C-D7EA-45EA-B140-89707325BBEF}" type="presOf" srcId="{32E117EC-F086-415F-9AEF-EB6EB3318ADF}" destId="{71D1F8DC-6E4D-4FE2-B5C1-D3300E1327A9}" srcOrd="0" destOrd="0" presId="urn:microsoft.com/office/officeart/2005/8/layout/pyramid2"/>
    <dgm:cxn modelId="{15E5166B-ECE5-4B48-A9C8-5A23682A4DA6}" type="presOf" srcId="{51DDCB06-7CD4-4054-8A3C-8A51A3EC8790}" destId="{042E394B-CA92-49CA-AA95-76479167F353}" srcOrd="0" destOrd="0" presId="urn:microsoft.com/office/officeart/2005/8/layout/pyramid2"/>
    <dgm:cxn modelId="{BFA08382-6CC0-4A10-B426-F32C4B2087CC}" type="presOf" srcId="{63DA53BC-61BB-4E97-B4E3-D0FF24E8B897}" destId="{F2E6D6DF-A17D-48A0-9C9B-109C5F17FBDF}" srcOrd="0" destOrd="0" presId="urn:microsoft.com/office/officeart/2005/8/layout/pyramid2"/>
    <dgm:cxn modelId="{2170F58F-0B95-4D34-AEE5-4DAE709DC04E}" type="presOf" srcId="{AD98E4B2-41E9-4317-9F7E-B75533F77D7C}" destId="{86768487-BF78-4411-BE9D-B7C306F8E150}" srcOrd="0" destOrd="0" presId="urn:microsoft.com/office/officeart/2005/8/layout/pyramid2"/>
    <dgm:cxn modelId="{A5C931FC-35B2-497F-A847-1CDDA42EC12A}" srcId="{7D7F1494-8DCF-4654-9406-CA58F1ABB938}" destId="{51DDCB06-7CD4-4054-8A3C-8A51A3EC8790}" srcOrd="3" destOrd="0" parTransId="{0E6DA5BB-8514-4DAB-89FA-1FFFDD28B91C}" sibTransId="{6DC2F6B5-C6AE-4AEE-9E78-77CA16892A03}"/>
    <dgm:cxn modelId="{960866FE-6945-4B58-A2BA-DE57520B155D}" srcId="{7D7F1494-8DCF-4654-9406-CA58F1ABB938}" destId="{63DA53BC-61BB-4E97-B4E3-D0FF24E8B897}" srcOrd="0" destOrd="0" parTransId="{D16AED3C-0C16-4C83-88BD-2958E042B277}" sibTransId="{2C5FBC31-FE78-4E85-9D09-4694C994A951}"/>
    <dgm:cxn modelId="{27D650E2-3C34-405A-AF4C-C102E64AB0E8}" type="presParOf" srcId="{53A14531-E799-4213-BF71-55CDAA615F47}" destId="{059D8A3E-55BB-481C-95DA-0038D8DA2183}" srcOrd="0" destOrd="0" presId="urn:microsoft.com/office/officeart/2005/8/layout/pyramid2"/>
    <dgm:cxn modelId="{2EF0D8B6-0C09-4A7A-A0CA-B2039895297F}" type="presParOf" srcId="{53A14531-E799-4213-BF71-55CDAA615F47}" destId="{6779782F-25B7-44F2-82D2-8DB8CF2F5094}" srcOrd="1" destOrd="0" presId="urn:microsoft.com/office/officeart/2005/8/layout/pyramid2"/>
    <dgm:cxn modelId="{566B4402-F364-40A6-890E-2C51F9367E85}" type="presParOf" srcId="{6779782F-25B7-44F2-82D2-8DB8CF2F5094}" destId="{F2E6D6DF-A17D-48A0-9C9B-109C5F17FBDF}" srcOrd="0" destOrd="0" presId="urn:microsoft.com/office/officeart/2005/8/layout/pyramid2"/>
    <dgm:cxn modelId="{F719256F-CD84-4CB2-9236-36225303A339}" type="presParOf" srcId="{6779782F-25B7-44F2-82D2-8DB8CF2F5094}" destId="{CEDC5AB7-21BB-4F97-90A7-CEC47CCA7855}" srcOrd="1" destOrd="0" presId="urn:microsoft.com/office/officeart/2005/8/layout/pyramid2"/>
    <dgm:cxn modelId="{DAC957C8-5794-484A-9717-5B7055A99B8F}" type="presParOf" srcId="{6779782F-25B7-44F2-82D2-8DB8CF2F5094}" destId="{18A38112-7B31-4CB1-8662-27980CF77A08}" srcOrd="2" destOrd="0" presId="urn:microsoft.com/office/officeart/2005/8/layout/pyramid2"/>
    <dgm:cxn modelId="{BA985A3B-C48B-4EC4-A601-C6665649866F}" type="presParOf" srcId="{6779782F-25B7-44F2-82D2-8DB8CF2F5094}" destId="{3AB904A0-8D92-4D5F-93FC-67424EC71524}" srcOrd="3" destOrd="0" presId="urn:microsoft.com/office/officeart/2005/8/layout/pyramid2"/>
    <dgm:cxn modelId="{AAB36EB3-5EFD-4E3C-B4B4-94A0EDF104F0}" type="presParOf" srcId="{6779782F-25B7-44F2-82D2-8DB8CF2F5094}" destId="{86768487-BF78-4411-BE9D-B7C306F8E150}" srcOrd="4" destOrd="0" presId="urn:microsoft.com/office/officeart/2005/8/layout/pyramid2"/>
    <dgm:cxn modelId="{3F0B1ABC-86B2-4D66-89E1-3BBE0A76DBEA}" type="presParOf" srcId="{6779782F-25B7-44F2-82D2-8DB8CF2F5094}" destId="{996906B6-9DD9-498B-881D-97B5DB24E57F}" srcOrd="5" destOrd="0" presId="urn:microsoft.com/office/officeart/2005/8/layout/pyramid2"/>
    <dgm:cxn modelId="{15782D00-E37C-49ED-A8A6-634505B2972D}" type="presParOf" srcId="{6779782F-25B7-44F2-82D2-8DB8CF2F5094}" destId="{042E394B-CA92-49CA-AA95-76479167F353}" srcOrd="6" destOrd="0" presId="urn:microsoft.com/office/officeart/2005/8/layout/pyramid2"/>
    <dgm:cxn modelId="{724993A1-E3C7-4858-BEEB-E3C92A004020}" type="presParOf" srcId="{6779782F-25B7-44F2-82D2-8DB8CF2F5094}" destId="{D95ECA58-A961-457A-801D-ED38B35DF8DA}" srcOrd="7" destOrd="0" presId="urn:microsoft.com/office/officeart/2005/8/layout/pyramid2"/>
    <dgm:cxn modelId="{5C090521-97CB-421B-A99A-224AB75A7D71}" type="presParOf" srcId="{6779782F-25B7-44F2-82D2-8DB8CF2F5094}" destId="{71D1F8DC-6E4D-4FE2-B5C1-D3300E1327A9}" srcOrd="8" destOrd="0" presId="urn:microsoft.com/office/officeart/2005/8/layout/pyramid2"/>
    <dgm:cxn modelId="{11BFF2BC-6592-435B-B1CF-7F62D2F91772}" type="presParOf" srcId="{6779782F-25B7-44F2-82D2-8DB8CF2F5094}" destId="{079693B7-937C-45CA-B4F3-DA687B5914CA}" srcOrd="9"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2CD9EA-5940-41B3-B693-15F7B884DD73}" type="doc">
      <dgm:prSet loTypeId="urn:microsoft.com/office/officeart/2005/8/layout/pyramid2" loCatId="list" qsTypeId="urn:microsoft.com/office/officeart/2005/8/quickstyle/simple5" qsCatId="simple" csTypeId="urn:microsoft.com/office/officeart/2005/8/colors/accent1_2" csCatId="accent1" phldr="0"/>
      <dgm:spPr/>
    </dgm:pt>
    <dgm:pt modelId="{9C0F1499-2770-4F7E-AEB8-6E9634A8B3CE}">
      <dgm:prSet phldrT="[Text]" phldr="1"/>
      <dgm:spPr/>
      <dgm:t>
        <a:bodyPr/>
        <a:lstStyle/>
        <a:p>
          <a:endParaRPr lang="en-US" dirty="0"/>
        </a:p>
      </dgm:t>
    </dgm:pt>
    <dgm:pt modelId="{CC42CBD7-BDAE-47A1-B635-0CAA3CC17557}" type="parTrans" cxnId="{908BF8EE-BC06-4A5E-960E-ED90AC99EAAA}">
      <dgm:prSet/>
      <dgm:spPr/>
      <dgm:t>
        <a:bodyPr/>
        <a:lstStyle/>
        <a:p>
          <a:endParaRPr lang="en-US"/>
        </a:p>
      </dgm:t>
    </dgm:pt>
    <dgm:pt modelId="{35D4EA25-47D1-4581-8737-23D25B0D2134}" type="sibTrans" cxnId="{908BF8EE-BC06-4A5E-960E-ED90AC99EAAA}">
      <dgm:prSet/>
      <dgm:spPr/>
      <dgm:t>
        <a:bodyPr/>
        <a:lstStyle/>
        <a:p>
          <a:endParaRPr lang="en-US"/>
        </a:p>
      </dgm:t>
    </dgm:pt>
    <dgm:pt modelId="{15D3CDF8-0D7C-4EF1-834F-5A28F5F19C27}">
      <dgm:prSet phldrT="[Text]" phldr="1"/>
      <dgm:spPr/>
      <dgm:t>
        <a:bodyPr/>
        <a:lstStyle/>
        <a:p>
          <a:endParaRPr lang="en-US" dirty="0"/>
        </a:p>
      </dgm:t>
    </dgm:pt>
    <dgm:pt modelId="{C8D6FAA0-93B1-40C7-B58B-05FDD14155CC}" type="parTrans" cxnId="{F1CFED0A-F101-43BF-92CC-CC9FF6A872EB}">
      <dgm:prSet/>
      <dgm:spPr/>
      <dgm:t>
        <a:bodyPr/>
        <a:lstStyle/>
        <a:p>
          <a:endParaRPr lang="en-US"/>
        </a:p>
      </dgm:t>
    </dgm:pt>
    <dgm:pt modelId="{AD044282-A3E2-4EEC-A055-FA86F5CEB5DB}" type="sibTrans" cxnId="{F1CFED0A-F101-43BF-92CC-CC9FF6A872EB}">
      <dgm:prSet/>
      <dgm:spPr/>
      <dgm:t>
        <a:bodyPr/>
        <a:lstStyle/>
        <a:p>
          <a:endParaRPr lang="en-US"/>
        </a:p>
      </dgm:t>
    </dgm:pt>
    <dgm:pt modelId="{CAF9A150-16C1-4523-AC1E-AF672D531E8A}">
      <dgm:prSet phldrT="[Text]" phldr="1"/>
      <dgm:spPr/>
      <dgm:t>
        <a:bodyPr/>
        <a:lstStyle/>
        <a:p>
          <a:endParaRPr lang="en-US" dirty="0"/>
        </a:p>
      </dgm:t>
    </dgm:pt>
    <dgm:pt modelId="{8168C060-ADF9-4541-B678-E5C288CB826B}" type="parTrans" cxnId="{8E74F5D4-CD30-4B4B-AF78-058A87B2951E}">
      <dgm:prSet/>
      <dgm:spPr/>
      <dgm:t>
        <a:bodyPr/>
        <a:lstStyle/>
        <a:p>
          <a:endParaRPr lang="en-US"/>
        </a:p>
      </dgm:t>
    </dgm:pt>
    <dgm:pt modelId="{9C79B3FB-EC0F-4785-A519-750EA47EE916}" type="sibTrans" cxnId="{8E74F5D4-CD30-4B4B-AF78-058A87B2951E}">
      <dgm:prSet/>
      <dgm:spPr/>
      <dgm:t>
        <a:bodyPr/>
        <a:lstStyle/>
        <a:p>
          <a:endParaRPr lang="en-US"/>
        </a:p>
      </dgm:t>
    </dgm:pt>
    <dgm:pt modelId="{649391EC-EEE1-4EDB-9E21-AA9C363DC6D9}" type="pres">
      <dgm:prSet presAssocID="{3D2CD9EA-5940-41B3-B693-15F7B884DD73}" presName="compositeShape" presStyleCnt="0">
        <dgm:presLayoutVars>
          <dgm:dir/>
          <dgm:resizeHandles/>
        </dgm:presLayoutVars>
      </dgm:prSet>
      <dgm:spPr/>
    </dgm:pt>
    <dgm:pt modelId="{A6A60B4F-D33D-4159-A24E-E135B751475D}" type="pres">
      <dgm:prSet presAssocID="{3D2CD9EA-5940-41B3-B693-15F7B884DD73}" presName="pyramid" presStyleLbl="node1" presStyleIdx="0" presStyleCnt="1"/>
      <dgm:spPr/>
    </dgm:pt>
    <dgm:pt modelId="{D23A349C-D6FC-481F-8F56-1D4C313D10D2}" type="pres">
      <dgm:prSet presAssocID="{3D2CD9EA-5940-41B3-B693-15F7B884DD73}" presName="theList" presStyleCnt="0"/>
      <dgm:spPr/>
    </dgm:pt>
    <dgm:pt modelId="{A619B470-72F8-4166-ACBF-98B2711B565F}" type="pres">
      <dgm:prSet presAssocID="{9C0F1499-2770-4F7E-AEB8-6E9634A8B3CE}" presName="aNode" presStyleLbl="fgAcc1" presStyleIdx="0" presStyleCnt="3">
        <dgm:presLayoutVars>
          <dgm:bulletEnabled val="1"/>
        </dgm:presLayoutVars>
      </dgm:prSet>
      <dgm:spPr/>
    </dgm:pt>
    <dgm:pt modelId="{2E5117EF-EC90-4476-A9F2-014776A4EB11}" type="pres">
      <dgm:prSet presAssocID="{9C0F1499-2770-4F7E-AEB8-6E9634A8B3CE}" presName="aSpace" presStyleCnt="0"/>
      <dgm:spPr/>
    </dgm:pt>
    <dgm:pt modelId="{B2406AF6-40CE-402C-BC1F-A21A953D2D47}" type="pres">
      <dgm:prSet presAssocID="{15D3CDF8-0D7C-4EF1-834F-5A28F5F19C27}" presName="aNode" presStyleLbl="fgAcc1" presStyleIdx="1" presStyleCnt="3">
        <dgm:presLayoutVars>
          <dgm:bulletEnabled val="1"/>
        </dgm:presLayoutVars>
      </dgm:prSet>
      <dgm:spPr/>
    </dgm:pt>
    <dgm:pt modelId="{9A01FBE8-F2F3-4C7B-87B4-1EA013C655D8}" type="pres">
      <dgm:prSet presAssocID="{15D3CDF8-0D7C-4EF1-834F-5A28F5F19C27}" presName="aSpace" presStyleCnt="0"/>
      <dgm:spPr/>
    </dgm:pt>
    <dgm:pt modelId="{EC639573-F8BB-4077-A086-50D73AB1CA65}" type="pres">
      <dgm:prSet presAssocID="{CAF9A150-16C1-4523-AC1E-AF672D531E8A}" presName="aNode" presStyleLbl="fgAcc1" presStyleIdx="2" presStyleCnt="3">
        <dgm:presLayoutVars>
          <dgm:bulletEnabled val="1"/>
        </dgm:presLayoutVars>
      </dgm:prSet>
      <dgm:spPr/>
    </dgm:pt>
    <dgm:pt modelId="{EF838A7A-F7D3-49D7-9DF4-151F7D06425A}" type="pres">
      <dgm:prSet presAssocID="{CAF9A150-16C1-4523-AC1E-AF672D531E8A}" presName="aSpace" presStyleCnt="0"/>
      <dgm:spPr/>
    </dgm:pt>
  </dgm:ptLst>
  <dgm:cxnLst>
    <dgm:cxn modelId="{F1CFED0A-F101-43BF-92CC-CC9FF6A872EB}" srcId="{3D2CD9EA-5940-41B3-B693-15F7B884DD73}" destId="{15D3CDF8-0D7C-4EF1-834F-5A28F5F19C27}" srcOrd="1" destOrd="0" parTransId="{C8D6FAA0-93B1-40C7-B58B-05FDD14155CC}" sibTransId="{AD044282-A3E2-4EEC-A055-FA86F5CEB5DB}"/>
    <dgm:cxn modelId="{13E39144-D2C7-407E-9F81-20AD9367AECC}" type="presOf" srcId="{9C0F1499-2770-4F7E-AEB8-6E9634A8B3CE}" destId="{A619B470-72F8-4166-ACBF-98B2711B565F}" srcOrd="0" destOrd="0" presId="urn:microsoft.com/office/officeart/2005/8/layout/pyramid2"/>
    <dgm:cxn modelId="{EF05FC4F-B184-428E-BDE8-28CC19C0BE9D}" type="presOf" srcId="{CAF9A150-16C1-4523-AC1E-AF672D531E8A}" destId="{EC639573-F8BB-4077-A086-50D73AB1CA65}" srcOrd="0" destOrd="0" presId="urn:microsoft.com/office/officeart/2005/8/layout/pyramid2"/>
    <dgm:cxn modelId="{8E74F5D4-CD30-4B4B-AF78-058A87B2951E}" srcId="{3D2CD9EA-5940-41B3-B693-15F7B884DD73}" destId="{CAF9A150-16C1-4523-AC1E-AF672D531E8A}" srcOrd="2" destOrd="0" parTransId="{8168C060-ADF9-4541-B678-E5C288CB826B}" sibTransId="{9C79B3FB-EC0F-4785-A519-750EA47EE916}"/>
    <dgm:cxn modelId="{4B5866D8-32A4-42FA-8A54-8D2BFE980A98}" type="presOf" srcId="{3D2CD9EA-5940-41B3-B693-15F7B884DD73}" destId="{649391EC-EEE1-4EDB-9E21-AA9C363DC6D9}" srcOrd="0" destOrd="0" presId="urn:microsoft.com/office/officeart/2005/8/layout/pyramid2"/>
    <dgm:cxn modelId="{09B7F1E2-D12B-4A7A-AEFE-360A690BC752}" type="presOf" srcId="{15D3CDF8-0D7C-4EF1-834F-5A28F5F19C27}" destId="{B2406AF6-40CE-402C-BC1F-A21A953D2D47}" srcOrd="0" destOrd="0" presId="urn:microsoft.com/office/officeart/2005/8/layout/pyramid2"/>
    <dgm:cxn modelId="{908BF8EE-BC06-4A5E-960E-ED90AC99EAAA}" srcId="{3D2CD9EA-5940-41B3-B693-15F7B884DD73}" destId="{9C0F1499-2770-4F7E-AEB8-6E9634A8B3CE}" srcOrd="0" destOrd="0" parTransId="{CC42CBD7-BDAE-47A1-B635-0CAA3CC17557}" sibTransId="{35D4EA25-47D1-4581-8737-23D25B0D2134}"/>
    <dgm:cxn modelId="{9735085E-015A-45BB-BF57-9F1B2072DE13}" type="presParOf" srcId="{649391EC-EEE1-4EDB-9E21-AA9C363DC6D9}" destId="{A6A60B4F-D33D-4159-A24E-E135B751475D}" srcOrd="0" destOrd="0" presId="urn:microsoft.com/office/officeart/2005/8/layout/pyramid2"/>
    <dgm:cxn modelId="{4E710150-04B6-48A8-BCCF-4FA4106324DD}" type="presParOf" srcId="{649391EC-EEE1-4EDB-9E21-AA9C363DC6D9}" destId="{D23A349C-D6FC-481F-8F56-1D4C313D10D2}" srcOrd="1" destOrd="0" presId="urn:microsoft.com/office/officeart/2005/8/layout/pyramid2"/>
    <dgm:cxn modelId="{F2EAF6C1-6D13-482B-A37E-8328874682E8}" type="presParOf" srcId="{D23A349C-D6FC-481F-8F56-1D4C313D10D2}" destId="{A619B470-72F8-4166-ACBF-98B2711B565F}" srcOrd="0" destOrd="0" presId="urn:microsoft.com/office/officeart/2005/8/layout/pyramid2"/>
    <dgm:cxn modelId="{FAAE0128-656A-4138-8FE5-CD5B8BF53FC1}" type="presParOf" srcId="{D23A349C-D6FC-481F-8F56-1D4C313D10D2}" destId="{2E5117EF-EC90-4476-A9F2-014776A4EB11}" srcOrd="1" destOrd="0" presId="urn:microsoft.com/office/officeart/2005/8/layout/pyramid2"/>
    <dgm:cxn modelId="{CD864D8F-58D3-451E-AE5F-85D012884654}" type="presParOf" srcId="{D23A349C-D6FC-481F-8F56-1D4C313D10D2}" destId="{B2406AF6-40CE-402C-BC1F-A21A953D2D47}" srcOrd="2" destOrd="0" presId="urn:microsoft.com/office/officeart/2005/8/layout/pyramid2"/>
    <dgm:cxn modelId="{BBCF2C8D-01BA-4BA7-91BC-41E1E2D49471}" type="presParOf" srcId="{D23A349C-D6FC-481F-8F56-1D4C313D10D2}" destId="{9A01FBE8-F2F3-4C7B-87B4-1EA013C655D8}" srcOrd="3" destOrd="0" presId="urn:microsoft.com/office/officeart/2005/8/layout/pyramid2"/>
    <dgm:cxn modelId="{8BC693D3-4303-4079-BD8A-9D80DA779978}" type="presParOf" srcId="{D23A349C-D6FC-481F-8F56-1D4C313D10D2}" destId="{EC639573-F8BB-4077-A086-50D73AB1CA65}" srcOrd="4" destOrd="0" presId="urn:microsoft.com/office/officeart/2005/8/layout/pyramid2"/>
    <dgm:cxn modelId="{0007E839-7F3F-4352-8050-8090CA683F6F}" type="presParOf" srcId="{D23A349C-D6FC-481F-8F56-1D4C313D10D2}" destId="{EF838A7A-F7D3-49D7-9DF4-151F7D06425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7F1494-8DCF-4654-9406-CA58F1ABB938}" type="doc">
      <dgm:prSet loTypeId="urn:microsoft.com/office/officeart/2005/8/layout/vList3#1" loCatId="list" qsTypeId="urn:microsoft.com/office/officeart/2005/8/quickstyle/simple1" qsCatId="simple" csTypeId="urn:microsoft.com/office/officeart/2005/8/colors/accent1_2" csCatId="accent1" phldr="1"/>
      <dgm:spPr/>
    </dgm:pt>
    <dgm:pt modelId="{63DA53BC-61BB-4E97-B4E3-D0FF24E8B897}">
      <dgm:prSet phldrT="[Text]" custT="1"/>
      <dgm:spPr/>
      <dgm:t>
        <a:bodyPr/>
        <a:lstStyle/>
        <a:p>
          <a:r>
            <a:rPr lang="en-US" sz="2000" b="1" dirty="0">
              <a:latin typeface="Baskerville Old Face" pitchFamily="18" charset="0"/>
            </a:rPr>
            <a:t>Impedes human capital development of the  sending nation by depleting its workforce</a:t>
          </a:r>
          <a:endParaRPr lang="en-US" sz="2000" dirty="0"/>
        </a:p>
      </dgm:t>
    </dgm:pt>
    <dgm:pt modelId="{D16AED3C-0C16-4C83-88BD-2958E042B277}" type="parTrans" cxnId="{960866FE-6945-4B58-A2BA-DE57520B155D}">
      <dgm:prSet/>
      <dgm:spPr/>
      <dgm:t>
        <a:bodyPr/>
        <a:lstStyle/>
        <a:p>
          <a:endParaRPr lang="en-US" sz="2000"/>
        </a:p>
      </dgm:t>
    </dgm:pt>
    <dgm:pt modelId="{2C5FBC31-FE78-4E85-9D09-4694C994A951}" type="sibTrans" cxnId="{960866FE-6945-4B58-A2BA-DE57520B155D}">
      <dgm:prSet/>
      <dgm:spPr/>
      <dgm:t>
        <a:bodyPr/>
        <a:lstStyle/>
        <a:p>
          <a:endParaRPr lang="en-US" sz="2000"/>
        </a:p>
      </dgm:t>
    </dgm:pt>
    <dgm:pt modelId="{AD98E4B2-41E9-4317-9F7E-B75533F77D7C}">
      <dgm:prSet phldrT="[Text]" custT="1"/>
      <dgm:spPr/>
      <dgm:t>
        <a:bodyPr/>
        <a:lstStyle/>
        <a:p>
          <a:r>
            <a:rPr lang="en-US" sz="2000" b="1" dirty="0">
              <a:latin typeface="Baskerville Old Face" pitchFamily="18" charset="0"/>
            </a:rPr>
            <a:t>Results in the spread of deadly diseases</a:t>
          </a:r>
        </a:p>
      </dgm:t>
    </dgm:pt>
    <dgm:pt modelId="{A84C90E2-2947-461E-B733-1CDEBD06580B}" type="parTrans" cxnId="{DB3C2F1E-C2FA-4211-83D3-959F48C7B157}">
      <dgm:prSet/>
      <dgm:spPr/>
      <dgm:t>
        <a:bodyPr/>
        <a:lstStyle/>
        <a:p>
          <a:endParaRPr lang="en-US" sz="2000"/>
        </a:p>
      </dgm:t>
    </dgm:pt>
    <dgm:pt modelId="{B9CB52CF-DAFF-4C72-A18F-B9CEFF0AF8EC}" type="sibTrans" cxnId="{DB3C2F1E-C2FA-4211-83D3-959F48C7B157}">
      <dgm:prSet/>
      <dgm:spPr/>
      <dgm:t>
        <a:bodyPr/>
        <a:lstStyle/>
        <a:p>
          <a:endParaRPr lang="en-US" sz="2000"/>
        </a:p>
      </dgm:t>
    </dgm:pt>
    <dgm:pt modelId="{51DDCB06-7CD4-4054-8A3C-8A51A3EC8790}">
      <dgm:prSet phldrT="[Text]" custT="1"/>
      <dgm:spPr/>
      <dgm:t>
        <a:bodyPr/>
        <a:lstStyle/>
        <a:p>
          <a:r>
            <a:rPr lang="en-US" sz="2000" b="1" dirty="0">
              <a:solidFill>
                <a:schemeClr val="bg1"/>
              </a:solidFill>
              <a:latin typeface="Baskerville Old Face" pitchFamily="18" charset="0"/>
            </a:rPr>
            <a:t>Results in the death of key family members such as breadwinners, hence exposing the family to extreme poverty </a:t>
          </a:r>
        </a:p>
      </dgm:t>
    </dgm:pt>
    <dgm:pt modelId="{0E6DA5BB-8514-4DAB-89FA-1FFFDD28B91C}" type="parTrans" cxnId="{A5C931FC-35B2-497F-A847-1CDDA42EC12A}">
      <dgm:prSet/>
      <dgm:spPr/>
      <dgm:t>
        <a:bodyPr/>
        <a:lstStyle/>
        <a:p>
          <a:endParaRPr lang="en-US" sz="2000"/>
        </a:p>
      </dgm:t>
    </dgm:pt>
    <dgm:pt modelId="{6DC2F6B5-C6AE-4AEE-9E78-77CA16892A03}" type="sibTrans" cxnId="{A5C931FC-35B2-497F-A847-1CDDA42EC12A}">
      <dgm:prSet/>
      <dgm:spPr/>
      <dgm:t>
        <a:bodyPr/>
        <a:lstStyle/>
        <a:p>
          <a:endParaRPr lang="en-US" sz="2000"/>
        </a:p>
      </dgm:t>
    </dgm:pt>
    <dgm:pt modelId="{1D7AC1B9-9D41-41E4-94D1-CDB48F6B9365}">
      <dgm:prSet custT="1"/>
      <dgm:spPr/>
      <dgm:t>
        <a:bodyPr/>
        <a:lstStyle/>
        <a:p>
          <a:r>
            <a:rPr lang="en-US" sz="2000" b="1" dirty="0">
              <a:latin typeface="Baskerville Old Face" pitchFamily="18" charset="0"/>
            </a:rPr>
            <a:t>Reduction of the nation’s active Population</a:t>
          </a:r>
          <a:endParaRPr lang="en-US" sz="2000" b="1" dirty="0"/>
        </a:p>
      </dgm:t>
    </dgm:pt>
    <dgm:pt modelId="{60871D51-6757-49A9-B3AF-151D6DBAC910}" type="parTrans" cxnId="{CBECB22F-96E7-4A3A-9541-C667052FA5B8}">
      <dgm:prSet/>
      <dgm:spPr/>
      <dgm:t>
        <a:bodyPr/>
        <a:lstStyle/>
        <a:p>
          <a:endParaRPr lang="en-US" sz="2000"/>
        </a:p>
      </dgm:t>
    </dgm:pt>
    <dgm:pt modelId="{7B01703D-87F2-4896-8944-F2E131C8F116}" type="sibTrans" cxnId="{CBECB22F-96E7-4A3A-9541-C667052FA5B8}">
      <dgm:prSet/>
      <dgm:spPr/>
      <dgm:t>
        <a:bodyPr/>
        <a:lstStyle/>
        <a:p>
          <a:endParaRPr lang="en-US" sz="2000"/>
        </a:p>
      </dgm:t>
    </dgm:pt>
    <dgm:pt modelId="{2AF3E989-6446-45E3-8939-FC2BD4F1C3C4}">
      <dgm:prSet/>
      <dgm:spPr/>
      <dgm:t>
        <a:bodyPr/>
        <a:lstStyle/>
        <a:p>
          <a:r>
            <a:rPr lang="en-US" b="1" dirty="0">
              <a:latin typeface="Baskerville Old Face" pitchFamily="18" charset="0"/>
            </a:rPr>
            <a:t>Destroys international relations which impedes international trade/investments </a:t>
          </a:r>
          <a:endParaRPr lang="en-US" b="1" dirty="0"/>
        </a:p>
      </dgm:t>
    </dgm:pt>
    <dgm:pt modelId="{05E3F52B-7136-4BEE-9D9A-DF5B56A4DFE5}" type="parTrans" cxnId="{204E7FF1-0172-4E0E-83FC-4FDFE7EB6816}">
      <dgm:prSet/>
      <dgm:spPr/>
      <dgm:t>
        <a:bodyPr/>
        <a:lstStyle/>
        <a:p>
          <a:endParaRPr lang="en-US"/>
        </a:p>
      </dgm:t>
    </dgm:pt>
    <dgm:pt modelId="{0C54F322-E404-490D-B599-73665F597457}" type="sibTrans" cxnId="{204E7FF1-0172-4E0E-83FC-4FDFE7EB6816}">
      <dgm:prSet/>
      <dgm:spPr/>
      <dgm:t>
        <a:bodyPr/>
        <a:lstStyle/>
        <a:p>
          <a:endParaRPr lang="en-US"/>
        </a:p>
      </dgm:t>
    </dgm:pt>
    <dgm:pt modelId="{47FC6BAA-C8D1-42CF-B896-7D211EC21356}" type="pres">
      <dgm:prSet presAssocID="{7D7F1494-8DCF-4654-9406-CA58F1ABB938}" presName="linearFlow" presStyleCnt="0">
        <dgm:presLayoutVars>
          <dgm:dir/>
          <dgm:resizeHandles val="exact"/>
        </dgm:presLayoutVars>
      </dgm:prSet>
      <dgm:spPr/>
    </dgm:pt>
    <dgm:pt modelId="{A5536AE4-FA38-401E-BA4D-F05E1CEF2BF1}" type="pres">
      <dgm:prSet presAssocID="{63DA53BC-61BB-4E97-B4E3-D0FF24E8B897}" presName="composite" presStyleCnt="0"/>
      <dgm:spPr/>
    </dgm:pt>
    <dgm:pt modelId="{56E41884-FF14-435D-A059-FE384736098A}" type="pres">
      <dgm:prSet presAssocID="{63DA53BC-61BB-4E97-B4E3-D0FF24E8B897}" presName="imgShp" presStyleLbl="fgImgPlace1" presStyleIdx="0" presStyleCnt="5" custLinFactNeighborX="-66118" custLinFactNeighborY="4565"/>
      <dgm:spPr/>
    </dgm:pt>
    <dgm:pt modelId="{550C04EE-0DC7-4771-9977-A0C97C174139}" type="pres">
      <dgm:prSet presAssocID="{63DA53BC-61BB-4E97-B4E3-D0FF24E8B897}" presName="txShp" presStyleLbl="node1" presStyleIdx="0" presStyleCnt="5" custLinFactNeighborX="-2021" custLinFactNeighborY="3347">
        <dgm:presLayoutVars>
          <dgm:bulletEnabled val="1"/>
        </dgm:presLayoutVars>
      </dgm:prSet>
      <dgm:spPr/>
    </dgm:pt>
    <dgm:pt modelId="{641FEAD4-8D0D-4FEB-A83B-3A8EED1D9D0A}" type="pres">
      <dgm:prSet presAssocID="{2C5FBC31-FE78-4E85-9D09-4694C994A951}" presName="spacing" presStyleCnt="0"/>
      <dgm:spPr/>
    </dgm:pt>
    <dgm:pt modelId="{2D735CF6-A3CE-4620-B52A-417C1E8AB9C6}" type="pres">
      <dgm:prSet presAssocID="{1D7AC1B9-9D41-41E4-94D1-CDB48F6B9365}" presName="composite" presStyleCnt="0"/>
      <dgm:spPr/>
    </dgm:pt>
    <dgm:pt modelId="{DD92A085-83DC-4F06-BC40-5697D2423260}" type="pres">
      <dgm:prSet presAssocID="{1D7AC1B9-9D41-41E4-94D1-CDB48F6B9365}" presName="imgShp" presStyleLbl="fgImgPlace1" presStyleIdx="1" presStyleCnt="5" custLinFactX="46079" custLinFactNeighborX="100000" custLinFactNeighborY="1522"/>
      <dgm:spPr/>
    </dgm:pt>
    <dgm:pt modelId="{1A273A57-FBCB-4C02-9A3B-44EF100395AC}" type="pres">
      <dgm:prSet presAssocID="{1D7AC1B9-9D41-41E4-94D1-CDB48F6B9365}" presName="txShp" presStyleLbl="node1" presStyleIdx="1" presStyleCnt="5" custLinFactNeighborX="53168" custLinFactNeighborY="-1521">
        <dgm:presLayoutVars>
          <dgm:bulletEnabled val="1"/>
        </dgm:presLayoutVars>
      </dgm:prSet>
      <dgm:spPr/>
    </dgm:pt>
    <dgm:pt modelId="{69C210FD-2AEC-47DA-8010-AE9E31794D13}" type="pres">
      <dgm:prSet presAssocID="{7B01703D-87F2-4896-8944-F2E131C8F116}" presName="spacing" presStyleCnt="0"/>
      <dgm:spPr/>
    </dgm:pt>
    <dgm:pt modelId="{72053696-F97D-4366-AA22-62051B2FEF32}" type="pres">
      <dgm:prSet presAssocID="{AD98E4B2-41E9-4317-9F7E-B75533F77D7C}" presName="composite" presStyleCnt="0"/>
      <dgm:spPr/>
    </dgm:pt>
    <dgm:pt modelId="{D6C97B57-011F-4C6E-A488-746ADEC73B46}" type="pres">
      <dgm:prSet presAssocID="{AD98E4B2-41E9-4317-9F7E-B75533F77D7C}" presName="imgShp" presStyleLbl="fgImgPlace1" presStyleIdx="2" presStyleCnt="5" custLinFactNeighborX="-66118" custLinFactNeighborY="1522"/>
      <dgm:spPr/>
    </dgm:pt>
    <dgm:pt modelId="{14220DC1-4B90-4AC0-9297-235E8C989553}" type="pres">
      <dgm:prSet presAssocID="{AD98E4B2-41E9-4317-9F7E-B75533F77D7C}" presName="txShp" presStyleLbl="node1" presStyleIdx="2" presStyleCnt="5" custLinFactNeighborX="-1939" custLinFactNeighborY="4565">
        <dgm:presLayoutVars>
          <dgm:bulletEnabled val="1"/>
        </dgm:presLayoutVars>
      </dgm:prSet>
      <dgm:spPr/>
    </dgm:pt>
    <dgm:pt modelId="{545E01CB-9622-4A69-B2E5-0CA8361EBA8E}" type="pres">
      <dgm:prSet presAssocID="{B9CB52CF-DAFF-4C72-A18F-B9CEFF0AF8EC}" presName="spacing" presStyleCnt="0"/>
      <dgm:spPr/>
    </dgm:pt>
    <dgm:pt modelId="{4EBC8EC8-7ECE-419A-B08C-30B590A7255C}" type="pres">
      <dgm:prSet presAssocID="{51DDCB06-7CD4-4054-8A3C-8A51A3EC8790}" presName="composite" presStyleCnt="0"/>
      <dgm:spPr/>
    </dgm:pt>
    <dgm:pt modelId="{8BA0EB59-6615-49FB-B476-A355A2B33B59}" type="pres">
      <dgm:prSet presAssocID="{51DDCB06-7CD4-4054-8A3C-8A51A3EC8790}" presName="imgShp" presStyleLbl="fgImgPlace1" presStyleIdx="3" presStyleCnt="5" custLinFactNeighborX="86735" custLinFactNeighborY="-6087"/>
      <dgm:spPr/>
    </dgm:pt>
    <dgm:pt modelId="{531367F8-91CE-43AF-BD87-736EC2317756}" type="pres">
      <dgm:prSet presAssocID="{51DDCB06-7CD4-4054-8A3C-8A51A3EC8790}" presName="txShp" presStyleLbl="node1" presStyleIdx="3" presStyleCnt="5" custScaleX="108645" custLinFactNeighborX="20130" custLinFactNeighborY="-3043">
        <dgm:presLayoutVars>
          <dgm:bulletEnabled val="1"/>
        </dgm:presLayoutVars>
      </dgm:prSet>
      <dgm:spPr/>
    </dgm:pt>
    <dgm:pt modelId="{42B46E44-4A80-4759-AD59-8FEF986082FC}" type="pres">
      <dgm:prSet presAssocID="{6DC2F6B5-C6AE-4AEE-9E78-77CA16892A03}" presName="spacing" presStyleCnt="0"/>
      <dgm:spPr/>
    </dgm:pt>
    <dgm:pt modelId="{E395E1AB-A95B-481C-86FA-9B0C03386274}" type="pres">
      <dgm:prSet presAssocID="{2AF3E989-6446-45E3-8939-FC2BD4F1C3C4}" presName="composite" presStyleCnt="0"/>
      <dgm:spPr/>
    </dgm:pt>
    <dgm:pt modelId="{72AA7A1B-4D9D-4E66-A57D-94F9E39A0A0E}" type="pres">
      <dgm:prSet presAssocID="{2AF3E989-6446-45E3-8939-FC2BD4F1C3C4}" presName="imgShp" presStyleLbl="fgImgPlace1" presStyleIdx="4" presStyleCnt="5" custLinFactNeighborX="-66118" custLinFactNeighborY="-3043"/>
      <dgm:spPr/>
    </dgm:pt>
    <dgm:pt modelId="{2AB8A19D-37D4-4167-A1D8-5DC1C7C7AB06}" type="pres">
      <dgm:prSet presAssocID="{2AF3E989-6446-45E3-8939-FC2BD4F1C3C4}" presName="txShp" presStyleLbl="node1" presStyleIdx="4" presStyleCnt="5" custLinFactNeighborX="-2115" custLinFactNeighborY="6087">
        <dgm:presLayoutVars>
          <dgm:bulletEnabled val="1"/>
        </dgm:presLayoutVars>
      </dgm:prSet>
      <dgm:spPr/>
    </dgm:pt>
  </dgm:ptLst>
  <dgm:cxnLst>
    <dgm:cxn modelId="{DB3C2F1E-C2FA-4211-83D3-959F48C7B157}" srcId="{7D7F1494-8DCF-4654-9406-CA58F1ABB938}" destId="{AD98E4B2-41E9-4317-9F7E-B75533F77D7C}" srcOrd="2" destOrd="0" parTransId="{A84C90E2-2947-461E-B733-1CDEBD06580B}" sibTransId="{B9CB52CF-DAFF-4C72-A18F-B9CEFF0AF8EC}"/>
    <dgm:cxn modelId="{3A13022C-1D97-4530-93A1-63F7B1F94AC6}" type="presOf" srcId="{1D7AC1B9-9D41-41E4-94D1-CDB48F6B9365}" destId="{1A273A57-FBCB-4C02-9A3B-44EF100395AC}" srcOrd="0" destOrd="0" presId="urn:microsoft.com/office/officeart/2005/8/layout/vList3#1"/>
    <dgm:cxn modelId="{CBECB22F-96E7-4A3A-9541-C667052FA5B8}" srcId="{7D7F1494-8DCF-4654-9406-CA58F1ABB938}" destId="{1D7AC1B9-9D41-41E4-94D1-CDB48F6B9365}" srcOrd="1" destOrd="0" parTransId="{60871D51-6757-49A9-B3AF-151D6DBAC910}" sibTransId="{7B01703D-87F2-4896-8944-F2E131C8F116}"/>
    <dgm:cxn modelId="{45DB7A47-21C1-4444-B35E-56038A4BA00D}" type="presOf" srcId="{2AF3E989-6446-45E3-8939-FC2BD4F1C3C4}" destId="{2AB8A19D-37D4-4167-A1D8-5DC1C7C7AB06}" srcOrd="0" destOrd="0" presId="urn:microsoft.com/office/officeart/2005/8/layout/vList3#1"/>
    <dgm:cxn modelId="{EBDE394D-B311-4F52-BE0E-1F77878F8D6D}" type="presOf" srcId="{AD98E4B2-41E9-4317-9F7E-B75533F77D7C}" destId="{14220DC1-4B90-4AC0-9297-235E8C989553}" srcOrd="0" destOrd="0" presId="urn:microsoft.com/office/officeart/2005/8/layout/vList3#1"/>
    <dgm:cxn modelId="{EAF33CC1-3C43-455F-8BEC-0A54B222AB47}" type="presOf" srcId="{7D7F1494-8DCF-4654-9406-CA58F1ABB938}" destId="{47FC6BAA-C8D1-42CF-B896-7D211EC21356}" srcOrd="0" destOrd="0" presId="urn:microsoft.com/office/officeart/2005/8/layout/vList3#1"/>
    <dgm:cxn modelId="{204E7FF1-0172-4E0E-83FC-4FDFE7EB6816}" srcId="{7D7F1494-8DCF-4654-9406-CA58F1ABB938}" destId="{2AF3E989-6446-45E3-8939-FC2BD4F1C3C4}" srcOrd="4" destOrd="0" parTransId="{05E3F52B-7136-4BEE-9D9A-DF5B56A4DFE5}" sibTransId="{0C54F322-E404-490D-B599-73665F597457}"/>
    <dgm:cxn modelId="{A5C931FC-35B2-497F-A847-1CDDA42EC12A}" srcId="{7D7F1494-8DCF-4654-9406-CA58F1ABB938}" destId="{51DDCB06-7CD4-4054-8A3C-8A51A3EC8790}" srcOrd="3" destOrd="0" parTransId="{0E6DA5BB-8514-4DAB-89FA-1FFFDD28B91C}" sibTransId="{6DC2F6B5-C6AE-4AEE-9E78-77CA16892A03}"/>
    <dgm:cxn modelId="{C1C628FE-9DEF-43A2-9E61-8D0E854A2DEA}" type="presOf" srcId="{63DA53BC-61BB-4E97-B4E3-D0FF24E8B897}" destId="{550C04EE-0DC7-4771-9977-A0C97C174139}" srcOrd="0" destOrd="0" presId="urn:microsoft.com/office/officeart/2005/8/layout/vList3#1"/>
    <dgm:cxn modelId="{960866FE-6945-4B58-A2BA-DE57520B155D}" srcId="{7D7F1494-8DCF-4654-9406-CA58F1ABB938}" destId="{63DA53BC-61BB-4E97-B4E3-D0FF24E8B897}" srcOrd="0" destOrd="0" parTransId="{D16AED3C-0C16-4C83-88BD-2958E042B277}" sibTransId="{2C5FBC31-FE78-4E85-9D09-4694C994A951}"/>
    <dgm:cxn modelId="{29D685FF-40C1-4E9F-81FA-90112CDB1A27}" type="presOf" srcId="{51DDCB06-7CD4-4054-8A3C-8A51A3EC8790}" destId="{531367F8-91CE-43AF-BD87-736EC2317756}" srcOrd="0" destOrd="0" presId="urn:microsoft.com/office/officeart/2005/8/layout/vList3#1"/>
    <dgm:cxn modelId="{D9084105-51B9-45EC-A299-00C5D5A43C16}" type="presParOf" srcId="{47FC6BAA-C8D1-42CF-B896-7D211EC21356}" destId="{A5536AE4-FA38-401E-BA4D-F05E1CEF2BF1}" srcOrd="0" destOrd="0" presId="urn:microsoft.com/office/officeart/2005/8/layout/vList3#1"/>
    <dgm:cxn modelId="{0977891F-5EF1-4AD6-B2C8-F30C95F2DCAA}" type="presParOf" srcId="{A5536AE4-FA38-401E-BA4D-F05E1CEF2BF1}" destId="{56E41884-FF14-435D-A059-FE384736098A}" srcOrd="0" destOrd="0" presId="urn:microsoft.com/office/officeart/2005/8/layout/vList3#1"/>
    <dgm:cxn modelId="{4E89FE76-B5FC-42DF-8E76-E98A7B83D1FB}" type="presParOf" srcId="{A5536AE4-FA38-401E-BA4D-F05E1CEF2BF1}" destId="{550C04EE-0DC7-4771-9977-A0C97C174139}" srcOrd="1" destOrd="0" presId="urn:microsoft.com/office/officeart/2005/8/layout/vList3#1"/>
    <dgm:cxn modelId="{1AFF0438-2BFF-4E2E-8266-751A77392E97}" type="presParOf" srcId="{47FC6BAA-C8D1-42CF-B896-7D211EC21356}" destId="{641FEAD4-8D0D-4FEB-A83B-3A8EED1D9D0A}" srcOrd="1" destOrd="0" presId="urn:microsoft.com/office/officeart/2005/8/layout/vList3#1"/>
    <dgm:cxn modelId="{026EFA63-1832-40DD-8B76-5C849507C62F}" type="presParOf" srcId="{47FC6BAA-C8D1-42CF-B896-7D211EC21356}" destId="{2D735CF6-A3CE-4620-B52A-417C1E8AB9C6}" srcOrd="2" destOrd="0" presId="urn:microsoft.com/office/officeart/2005/8/layout/vList3#1"/>
    <dgm:cxn modelId="{68931315-56E9-4BE3-A575-C809A0EEFF4A}" type="presParOf" srcId="{2D735CF6-A3CE-4620-B52A-417C1E8AB9C6}" destId="{DD92A085-83DC-4F06-BC40-5697D2423260}" srcOrd="0" destOrd="0" presId="urn:microsoft.com/office/officeart/2005/8/layout/vList3#1"/>
    <dgm:cxn modelId="{C7F05474-F64A-4927-95CA-D67E341D860A}" type="presParOf" srcId="{2D735CF6-A3CE-4620-B52A-417C1E8AB9C6}" destId="{1A273A57-FBCB-4C02-9A3B-44EF100395AC}" srcOrd="1" destOrd="0" presId="urn:microsoft.com/office/officeart/2005/8/layout/vList3#1"/>
    <dgm:cxn modelId="{DA61BA41-560F-4C3D-A03C-D578FCD2A51A}" type="presParOf" srcId="{47FC6BAA-C8D1-42CF-B896-7D211EC21356}" destId="{69C210FD-2AEC-47DA-8010-AE9E31794D13}" srcOrd="3" destOrd="0" presId="urn:microsoft.com/office/officeart/2005/8/layout/vList3#1"/>
    <dgm:cxn modelId="{4EFA3DA8-53F2-479E-8382-2D1CABF85679}" type="presParOf" srcId="{47FC6BAA-C8D1-42CF-B896-7D211EC21356}" destId="{72053696-F97D-4366-AA22-62051B2FEF32}" srcOrd="4" destOrd="0" presId="urn:microsoft.com/office/officeart/2005/8/layout/vList3#1"/>
    <dgm:cxn modelId="{5B703562-6501-4354-989C-BB39D16F200D}" type="presParOf" srcId="{72053696-F97D-4366-AA22-62051B2FEF32}" destId="{D6C97B57-011F-4C6E-A488-746ADEC73B46}" srcOrd="0" destOrd="0" presId="urn:microsoft.com/office/officeart/2005/8/layout/vList3#1"/>
    <dgm:cxn modelId="{D2D802B6-5844-4447-BF56-46DE3E274005}" type="presParOf" srcId="{72053696-F97D-4366-AA22-62051B2FEF32}" destId="{14220DC1-4B90-4AC0-9297-235E8C989553}" srcOrd="1" destOrd="0" presId="urn:microsoft.com/office/officeart/2005/8/layout/vList3#1"/>
    <dgm:cxn modelId="{1029F46D-6067-40DE-8A09-C6469F736EE2}" type="presParOf" srcId="{47FC6BAA-C8D1-42CF-B896-7D211EC21356}" destId="{545E01CB-9622-4A69-B2E5-0CA8361EBA8E}" srcOrd="5" destOrd="0" presId="urn:microsoft.com/office/officeart/2005/8/layout/vList3#1"/>
    <dgm:cxn modelId="{A0A7F2A5-2837-4F7C-9301-D0B683BCD1B9}" type="presParOf" srcId="{47FC6BAA-C8D1-42CF-B896-7D211EC21356}" destId="{4EBC8EC8-7ECE-419A-B08C-30B590A7255C}" srcOrd="6" destOrd="0" presId="urn:microsoft.com/office/officeart/2005/8/layout/vList3#1"/>
    <dgm:cxn modelId="{6744BBEE-D086-4F75-B18E-89B108182766}" type="presParOf" srcId="{4EBC8EC8-7ECE-419A-B08C-30B590A7255C}" destId="{8BA0EB59-6615-49FB-B476-A355A2B33B59}" srcOrd="0" destOrd="0" presId="urn:microsoft.com/office/officeart/2005/8/layout/vList3#1"/>
    <dgm:cxn modelId="{B4C698C0-20B5-4540-8603-F94CC391D0BA}" type="presParOf" srcId="{4EBC8EC8-7ECE-419A-B08C-30B590A7255C}" destId="{531367F8-91CE-43AF-BD87-736EC2317756}" srcOrd="1" destOrd="0" presId="urn:microsoft.com/office/officeart/2005/8/layout/vList3#1"/>
    <dgm:cxn modelId="{CEC696E2-2B56-4457-90F1-CDF62BD7E382}" type="presParOf" srcId="{47FC6BAA-C8D1-42CF-B896-7D211EC21356}" destId="{42B46E44-4A80-4759-AD59-8FEF986082FC}" srcOrd="7" destOrd="0" presId="urn:microsoft.com/office/officeart/2005/8/layout/vList3#1"/>
    <dgm:cxn modelId="{FB084746-C41E-4E0D-B781-353D4B46F6D3}" type="presParOf" srcId="{47FC6BAA-C8D1-42CF-B896-7D211EC21356}" destId="{E395E1AB-A95B-481C-86FA-9B0C03386274}" srcOrd="8" destOrd="0" presId="urn:microsoft.com/office/officeart/2005/8/layout/vList3#1"/>
    <dgm:cxn modelId="{1ADC692A-FF4E-42DC-BF09-D235F7AD4C2B}" type="presParOf" srcId="{E395E1AB-A95B-481C-86FA-9B0C03386274}" destId="{72AA7A1B-4D9D-4E66-A57D-94F9E39A0A0E}" srcOrd="0" destOrd="0" presId="urn:microsoft.com/office/officeart/2005/8/layout/vList3#1"/>
    <dgm:cxn modelId="{C107A00B-CB3F-474B-862F-DB12B31B8328}" type="presParOf" srcId="{E395E1AB-A95B-481C-86FA-9B0C03386274}" destId="{2AB8A19D-37D4-4167-A1D8-5DC1C7C7AB06}" srcOrd="1" destOrd="0" presId="urn:microsoft.com/office/officeart/2005/8/layout/vList3#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3DD62D-1A55-439E-9B84-CEF52A397126}"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n-US"/>
        </a:p>
      </dgm:t>
    </dgm:pt>
    <dgm:pt modelId="{D026E44D-46CD-4E50-AE38-8C8580458512}">
      <dgm:prSet phldrT="[Text]"/>
      <dgm:spPr/>
      <dgm:t>
        <a:bodyPr/>
        <a:lstStyle/>
        <a:p>
          <a:r>
            <a:rPr lang="en-US" b="1" dirty="0"/>
            <a:t>NAPTIP’s 5 Ps Approach</a:t>
          </a:r>
        </a:p>
      </dgm:t>
    </dgm:pt>
    <dgm:pt modelId="{FA625068-05ED-47F6-96CF-DC194563F0B2}" type="parTrans" cxnId="{C4A2FFA9-CD70-4357-89E8-D3F09106D6E0}">
      <dgm:prSet/>
      <dgm:spPr/>
      <dgm:t>
        <a:bodyPr/>
        <a:lstStyle/>
        <a:p>
          <a:endParaRPr lang="en-US" b="1"/>
        </a:p>
      </dgm:t>
    </dgm:pt>
    <dgm:pt modelId="{6615A568-AA79-4C4A-9AD0-6FFC6047F0A1}" type="sibTrans" cxnId="{C4A2FFA9-CD70-4357-89E8-D3F09106D6E0}">
      <dgm:prSet/>
      <dgm:spPr/>
      <dgm:t>
        <a:bodyPr/>
        <a:lstStyle/>
        <a:p>
          <a:endParaRPr lang="en-US" b="1"/>
        </a:p>
      </dgm:t>
    </dgm:pt>
    <dgm:pt modelId="{9205677E-3573-4921-9F04-54BC60954642}">
      <dgm:prSet phldrT="[Text]"/>
      <dgm:spPr/>
      <dgm:t>
        <a:bodyPr/>
        <a:lstStyle/>
        <a:p>
          <a:r>
            <a:rPr lang="en-US" b="1" dirty="0"/>
            <a:t>Policy</a:t>
          </a:r>
        </a:p>
      </dgm:t>
    </dgm:pt>
    <dgm:pt modelId="{9E0B588E-9322-4D67-BDC1-2020C962439B}" type="parTrans" cxnId="{B0A038BC-9D5C-4B16-AE1B-AFEFE84E5E1C}">
      <dgm:prSet/>
      <dgm:spPr/>
      <dgm:t>
        <a:bodyPr/>
        <a:lstStyle/>
        <a:p>
          <a:endParaRPr lang="en-US" b="1"/>
        </a:p>
      </dgm:t>
    </dgm:pt>
    <dgm:pt modelId="{1CE86231-BB4A-4BB9-80CA-DCCE84EE4864}" type="sibTrans" cxnId="{B0A038BC-9D5C-4B16-AE1B-AFEFE84E5E1C}">
      <dgm:prSet/>
      <dgm:spPr/>
      <dgm:t>
        <a:bodyPr/>
        <a:lstStyle/>
        <a:p>
          <a:endParaRPr lang="en-US" b="1"/>
        </a:p>
      </dgm:t>
    </dgm:pt>
    <dgm:pt modelId="{E803A796-4255-4DA9-98B8-29B18D3F99C8}">
      <dgm:prSet phldrT="[Text]"/>
      <dgm:spPr/>
      <dgm:t>
        <a:bodyPr/>
        <a:lstStyle/>
        <a:p>
          <a:r>
            <a:rPr lang="en-US" b="1" dirty="0"/>
            <a:t>Prevention</a:t>
          </a:r>
        </a:p>
      </dgm:t>
    </dgm:pt>
    <dgm:pt modelId="{91281C04-25C8-4309-ACFC-C72AF251DF54}" type="parTrans" cxnId="{09041797-BDD2-48D4-9208-FC95A231ECC3}">
      <dgm:prSet/>
      <dgm:spPr/>
      <dgm:t>
        <a:bodyPr/>
        <a:lstStyle/>
        <a:p>
          <a:endParaRPr lang="en-US" b="1"/>
        </a:p>
      </dgm:t>
    </dgm:pt>
    <dgm:pt modelId="{ED54FF40-2C19-4FA1-8289-C056FEC4E1E7}" type="sibTrans" cxnId="{09041797-BDD2-48D4-9208-FC95A231ECC3}">
      <dgm:prSet/>
      <dgm:spPr/>
      <dgm:t>
        <a:bodyPr/>
        <a:lstStyle/>
        <a:p>
          <a:endParaRPr lang="en-US" b="1"/>
        </a:p>
      </dgm:t>
    </dgm:pt>
    <dgm:pt modelId="{A65F5F43-CFE0-4A2C-B484-EF1F0999FCDD}">
      <dgm:prSet phldrT="[Text]"/>
      <dgm:spPr/>
      <dgm:t>
        <a:bodyPr/>
        <a:lstStyle/>
        <a:p>
          <a:r>
            <a:rPr lang="en-US" b="1" dirty="0"/>
            <a:t>Protection</a:t>
          </a:r>
        </a:p>
      </dgm:t>
    </dgm:pt>
    <dgm:pt modelId="{1042AED7-11D1-4EA5-B1C4-CCA6F54F4B33}" type="parTrans" cxnId="{F08F4349-01D0-4098-B087-0944732120BB}">
      <dgm:prSet/>
      <dgm:spPr/>
      <dgm:t>
        <a:bodyPr/>
        <a:lstStyle/>
        <a:p>
          <a:endParaRPr lang="en-US" b="1"/>
        </a:p>
      </dgm:t>
    </dgm:pt>
    <dgm:pt modelId="{EBCB50C2-A780-47CC-AA45-CC53089B9941}" type="sibTrans" cxnId="{F08F4349-01D0-4098-B087-0944732120BB}">
      <dgm:prSet/>
      <dgm:spPr/>
      <dgm:t>
        <a:bodyPr/>
        <a:lstStyle/>
        <a:p>
          <a:endParaRPr lang="en-US" b="1"/>
        </a:p>
      </dgm:t>
    </dgm:pt>
    <dgm:pt modelId="{6B1EF5BF-0003-43D8-A57D-A9048A61DEEF}">
      <dgm:prSet phldrT="[Text]"/>
      <dgm:spPr/>
      <dgm:t>
        <a:bodyPr/>
        <a:lstStyle/>
        <a:p>
          <a:r>
            <a:rPr lang="en-US" b="1" dirty="0"/>
            <a:t>Prosecution</a:t>
          </a:r>
        </a:p>
      </dgm:t>
    </dgm:pt>
    <dgm:pt modelId="{D000EAE2-8BB5-4651-A629-0EA92DB144C7}" type="parTrans" cxnId="{76F3B92D-A80B-4E00-AEC8-CF7FFF26F3F2}">
      <dgm:prSet/>
      <dgm:spPr/>
      <dgm:t>
        <a:bodyPr/>
        <a:lstStyle/>
        <a:p>
          <a:endParaRPr lang="en-US" b="1"/>
        </a:p>
      </dgm:t>
    </dgm:pt>
    <dgm:pt modelId="{031A1EB6-4150-45AE-9BB0-F9A1D23887E2}" type="sibTrans" cxnId="{76F3B92D-A80B-4E00-AEC8-CF7FFF26F3F2}">
      <dgm:prSet/>
      <dgm:spPr/>
      <dgm:t>
        <a:bodyPr/>
        <a:lstStyle/>
        <a:p>
          <a:endParaRPr lang="en-US" b="1"/>
        </a:p>
      </dgm:t>
    </dgm:pt>
    <dgm:pt modelId="{9CEA6240-3EDE-48B6-BA96-E0EA700D224C}">
      <dgm:prSet phldrT="[Text]"/>
      <dgm:spPr/>
      <dgm:t>
        <a:bodyPr/>
        <a:lstStyle/>
        <a:p>
          <a:r>
            <a:rPr lang="en-US" b="1" dirty="0"/>
            <a:t>Partnership</a:t>
          </a:r>
        </a:p>
      </dgm:t>
    </dgm:pt>
    <dgm:pt modelId="{2254B55B-6319-4F23-8F51-C81CE6DD08D2}" type="parTrans" cxnId="{F4774C89-8A6B-4C5C-83C5-C892977A7570}">
      <dgm:prSet/>
      <dgm:spPr/>
      <dgm:t>
        <a:bodyPr/>
        <a:lstStyle/>
        <a:p>
          <a:endParaRPr lang="en-US" b="1"/>
        </a:p>
      </dgm:t>
    </dgm:pt>
    <dgm:pt modelId="{A0A42C77-E2C2-4512-BC22-A29E1865B153}" type="sibTrans" cxnId="{F4774C89-8A6B-4C5C-83C5-C892977A7570}">
      <dgm:prSet/>
      <dgm:spPr/>
      <dgm:t>
        <a:bodyPr/>
        <a:lstStyle/>
        <a:p>
          <a:endParaRPr lang="en-US" b="1"/>
        </a:p>
      </dgm:t>
    </dgm:pt>
    <dgm:pt modelId="{EC40CFA4-18BE-4709-85DA-F37FA8507422}" type="pres">
      <dgm:prSet presAssocID="{403DD62D-1A55-439E-9B84-CEF52A397126}" presName="Name0" presStyleCnt="0">
        <dgm:presLayoutVars>
          <dgm:chMax val="1"/>
          <dgm:dir/>
          <dgm:animLvl val="ctr"/>
          <dgm:resizeHandles val="exact"/>
        </dgm:presLayoutVars>
      </dgm:prSet>
      <dgm:spPr/>
    </dgm:pt>
    <dgm:pt modelId="{0FEBE45E-B429-46F8-9B05-070707BF3BFD}" type="pres">
      <dgm:prSet presAssocID="{D026E44D-46CD-4E50-AE38-8C8580458512}" presName="centerShape" presStyleLbl="node0" presStyleIdx="0" presStyleCnt="1"/>
      <dgm:spPr/>
    </dgm:pt>
    <dgm:pt modelId="{5D52FA0F-F43A-4D01-8B59-EB3781A24B13}" type="pres">
      <dgm:prSet presAssocID="{9E0B588E-9322-4D67-BDC1-2020C962439B}" presName="parTrans" presStyleLbl="sibTrans2D1" presStyleIdx="0" presStyleCnt="5"/>
      <dgm:spPr/>
    </dgm:pt>
    <dgm:pt modelId="{37D67479-5641-4C73-A4EE-B1A91CA72F92}" type="pres">
      <dgm:prSet presAssocID="{9E0B588E-9322-4D67-BDC1-2020C962439B}" presName="connectorText" presStyleLbl="sibTrans2D1" presStyleIdx="0" presStyleCnt="5"/>
      <dgm:spPr/>
    </dgm:pt>
    <dgm:pt modelId="{395B1D5D-0F3D-49C0-A1AF-798ED01692E8}" type="pres">
      <dgm:prSet presAssocID="{9205677E-3573-4921-9F04-54BC60954642}" presName="node" presStyleLbl="node1" presStyleIdx="0" presStyleCnt="5">
        <dgm:presLayoutVars>
          <dgm:bulletEnabled val="1"/>
        </dgm:presLayoutVars>
      </dgm:prSet>
      <dgm:spPr/>
    </dgm:pt>
    <dgm:pt modelId="{229C59BD-001D-44B7-9DA9-1EEB5C1955DF}" type="pres">
      <dgm:prSet presAssocID="{91281C04-25C8-4309-ACFC-C72AF251DF54}" presName="parTrans" presStyleLbl="sibTrans2D1" presStyleIdx="1" presStyleCnt="5"/>
      <dgm:spPr/>
    </dgm:pt>
    <dgm:pt modelId="{E5195799-B5BF-458E-AC29-1B5C0D90C49D}" type="pres">
      <dgm:prSet presAssocID="{91281C04-25C8-4309-ACFC-C72AF251DF54}" presName="connectorText" presStyleLbl="sibTrans2D1" presStyleIdx="1" presStyleCnt="5"/>
      <dgm:spPr/>
    </dgm:pt>
    <dgm:pt modelId="{5078D901-3C02-4633-8FD1-37986B036FB0}" type="pres">
      <dgm:prSet presAssocID="{E803A796-4255-4DA9-98B8-29B18D3F99C8}" presName="node" presStyleLbl="node1" presStyleIdx="1" presStyleCnt="5">
        <dgm:presLayoutVars>
          <dgm:bulletEnabled val="1"/>
        </dgm:presLayoutVars>
      </dgm:prSet>
      <dgm:spPr/>
    </dgm:pt>
    <dgm:pt modelId="{CC4B64D2-4D39-48A8-8F15-B67E6B82F394}" type="pres">
      <dgm:prSet presAssocID="{1042AED7-11D1-4EA5-B1C4-CCA6F54F4B33}" presName="parTrans" presStyleLbl="sibTrans2D1" presStyleIdx="2" presStyleCnt="5"/>
      <dgm:spPr/>
    </dgm:pt>
    <dgm:pt modelId="{B085FF9D-F244-4B68-924C-70B8ADB0C703}" type="pres">
      <dgm:prSet presAssocID="{1042AED7-11D1-4EA5-B1C4-CCA6F54F4B33}" presName="connectorText" presStyleLbl="sibTrans2D1" presStyleIdx="2" presStyleCnt="5"/>
      <dgm:spPr/>
    </dgm:pt>
    <dgm:pt modelId="{A30C9A8B-5130-470E-9907-0EEB042499FB}" type="pres">
      <dgm:prSet presAssocID="{A65F5F43-CFE0-4A2C-B484-EF1F0999FCDD}" presName="node" presStyleLbl="node1" presStyleIdx="2" presStyleCnt="5">
        <dgm:presLayoutVars>
          <dgm:bulletEnabled val="1"/>
        </dgm:presLayoutVars>
      </dgm:prSet>
      <dgm:spPr/>
    </dgm:pt>
    <dgm:pt modelId="{130F966C-8B5E-4D89-B53D-6E47B5A4FE52}" type="pres">
      <dgm:prSet presAssocID="{D000EAE2-8BB5-4651-A629-0EA92DB144C7}" presName="parTrans" presStyleLbl="sibTrans2D1" presStyleIdx="3" presStyleCnt="5"/>
      <dgm:spPr/>
    </dgm:pt>
    <dgm:pt modelId="{A8043154-80C4-43C8-8108-C6ECAE6B4331}" type="pres">
      <dgm:prSet presAssocID="{D000EAE2-8BB5-4651-A629-0EA92DB144C7}" presName="connectorText" presStyleLbl="sibTrans2D1" presStyleIdx="3" presStyleCnt="5"/>
      <dgm:spPr/>
    </dgm:pt>
    <dgm:pt modelId="{F6C21EA4-4AA9-4DE8-846E-91944675A8CD}" type="pres">
      <dgm:prSet presAssocID="{6B1EF5BF-0003-43D8-A57D-A9048A61DEEF}" presName="node" presStyleLbl="node1" presStyleIdx="3" presStyleCnt="5">
        <dgm:presLayoutVars>
          <dgm:bulletEnabled val="1"/>
        </dgm:presLayoutVars>
      </dgm:prSet>
      <dgm:spPr/>
    </dgm:pt>
    <dgm:pt modelId="{5DC14CC8-28CA-41D9-8A49-F04D6C2BB4AE}" type="pres">
      <dgm:prSet presAssocID="{2254B55B-6319-4F23-8F51-C81CE6DD08D2}" presName="parTrans" presStyleLbl="sibTrans2D1" presStyleIdx="4" presStyleCnt="5"/>
      <dgm:spPr/>
    </dgm:pt>
    <dgm:pt modelId="{92599C09-BBC2-45D1-83A9-7A6EF3B1D10F}" type="pres">
      <dgm:prSet presAssocID="{2254B55B-6319-4F23-8F51-C81CE6DD08D2}" presName="connectorText" presStyleLbl="sibTrans2D1" presStyleIdx="4" presStyleCnt="5"/>
      <dgm:spPr/>
    </dgm:pt>
    <dgm:pt modelId="{AFD4A58B-E8A8-460E-9F8F-D1552A767DD6}" type="pres">
      <dgm:prSet presAssocID="{9CEA6240-3EDE-48B6-BA96-E0EA700D224C}" presName="node" presStyleLbl="node1" presStyleIdx="4" presStyleCnt="5">
        <dgm:presLayoutVars>
          <dgm:bulletEnabled val="1"/>
        </dgm:presLayoutVars>
      </dgm:prSet>
      <dgm:spPr/>
    </dgm:pt>
  </dgm:ptLst>
  <dgm:cxnLst>
    <dgm:cxn modelId="{94175605-0B5D-400F-B45C-B4F89CF2E3F7}" type="presOf" srcId="{2254B55B-6319-4F23-8F51-C81CE6DD08D2}" destId="{5DC14CC8-28CA-41D9-8A49-F04D6C2BB4AE}" srcOrd="0" destOrd="0" presId="urn:microsoft.com/office/officeart/2005/8/layout/radial5"/>
    <dgm:cxn modelId="{76F3B92D-A80B-4E00-AEC8-CF7FFF26F3F2}" srcId="{D026E44D-46CD-4E50-AE38-8C8580458512}" destId="{6B1EF5BF-0003-43D8-A57D-A9048A61DEEF}" srcOrd="3" destOrd="0" parTransId="{D000EAE2-8BB5-4651-A629-0EA92DB144C7}" sibTransId="{031A1EB6-4150-45AE-9BB0-F9A1D23887E2}"/>
    <dgm:cxn modelId="{BBFA8C3B-87A2-4BCA-B19E-7C8291018EEB}" type="presOf" srcId="{D000EAE2-8BB5-4651-A629-0EA92DB144C7}" destId="{130F966C-8B5E-4D89-B53D-6E47B5A4FE52}" srcOrd="0" destOrd="0" presId="urn:microsoft.com/office/officeart/2005/8/layout/radial5"/>
    <dgm:cxn modelId="{CA5A0D5C-A990-496F-A3FF-8FF0D94B2480}" type="presOf" srcId="{403DD62D-1A55-439E-9B84-CEF52A397126}" destId="{EC40CFA4-18BE-4709-85DA-F37FA8507422}" srcOrd="0" destOrd="0" presId="urn:microsoft.com/office/officeart/2005/8/layout/radial5"/>
    <dgm:cxn modelId="{9BC44B5F-6FA6-481F-8BEE-2FE2E2205FF8}" type="presOf" srcId="{D000EAE2-8BB5-4651-A629-0EA92DB144C7}" destId="{A8043154-80C4-43C8-8108-C6ECAE6B4331}" srcOrd="1" destOrd="0" presId="urn:microsoft.com/office/officeart/2005/8/layout/radial5"/>
    <dgm:cxn modelId="{6B4CC048-AB26-4655-A62C-D21D37C70D71}" type="presOf" srcId="{91281C04-25C8-4309-ACFC-C72AF251DF54}" destId="{E5195799-B5BF-458E-AC29-1B5C0D90C49D}" srcOrd="1" destOrd="0" presId="urn:microsoft.com/office/officeart/2005/8/layout/radial5"/>
    <dgm:cxn modelId="{F08F4349-01D0-4098-B087-0944732120BB}" srcId="{D026E44D-46CD-4E50-AE38-8C8580458512}" destId="{A65F5F43-CFE0-4A2C-B484-EF1F0999FCDD}" srcOrd="2" destOrd="0" parTransId="{1042AED7-11D1-4EA5-B1C4-CCA6F54F4B33}" sibTransId="{EBCB50C2-A780-47CC-AA45-CC53089B9941}"/>
    <dgm:cxn modelId="{4A03B46C-80A3-4EE0-A01C-8AA751523F0D}" type="presOf" srcId="{9E0B588E-9322-4D67-BDC1-2020C962439B}" destId="{5D52FA0F-F43A-4D01-8B59-EB3781A24B13}" srcOrd="0" destOrd="0" presId="urn:microsoft.com/office/officeart/2005/8/layout/radial5"/>
    <dgm:cxn modelId="{CE751355-9FEE-4557-82B1-9EAC3455CA5E}" type="presOf" srcId="{6B1EF5BF-0003-43D8-A57D-A9048A61DEEF}" destId="{F6C21EA4-4AA9-4DE8-846E-91944675A8CD}" srcOrd="0" destOrd="0" presId="urn:microsoft.com/office/officeart/2005/8/layout/radial5"/>
    <dgm:cxn modelId="{F4774C89-8A6B-4C5C-83C5-C892977A7570}" srcId="{D026E44D-46CD-4E50-AE38-8C8580458512}" destId="{9CEA6240-3EDE-48B6-BA96-E0EA700D224C}" srcOrd="4" destOrd="0" parTransId="{2254B55B-6319-4F23-8F51-C81CE6DD08D2}" sibTransId="{A0A42C77-E2C2-4512-BC22-A29E1865B153}"/>
    <dgm:cxn modelId="{09041797-BDD2-48D4-9208-FC95A231ECC3}" srcId="{D026E44D-46CD-4E50-AE38-8C8580458512}" destId="{E803A796-4255-4DA9-98B8-29B18D3F99C8}" srcOrd="1" destOrd="0" parTransId="{91281C04-25C8-4309-ACFC-C72AF251DF54}" sibTransId="{ED54FF40-2C19-4FA1-8289-C056FEC4E1E7}"/>
    <dgm:cxn modelId="{D68F06A3-EC89-4CFC-BC1A-9666AB6F68EC}" type="presOf" srcId="{A65F5F43-CFE0-4A2C-B484-EF1F0999FCDD}" destId="{A30C9A8B-5130-470E-9907-0EEB042499FB}" srcOrd="0" destOrd="0" presId="urn:microsoft.com/office/officeart/2005/8/layout/radial5"/>
    <dgm:cxn modelId="{13535FA3-D22C-4F6F-BBAA-C7B67EE402E9}" type="presOf" srcId="{9CEA6240-3EDE-48B6-BA96-E0EA700D224C}" destId="{AFD4A58B-E8A8-460E-9F8F-D1552A767DD6}" srcOrd="0" destOrd="0" presId="urn:microsoft.com/office/officeart/2005/8/layout/radial5"/>
    <dgm:cxn modelId="{C4A2FFA9-CD70-4357-89E8-D3F09106D6E0}" srcId="{403DD62D-1A55-439E-9B84-CEF52A397126}" destId="{D026E44D-46CD-4E50-AE38-8C8580458512}" srcOrd="0" destOrd="0" parTransId="{FA625068-05ED-47F6-96CF-DC194563F0B2}" sibTransId="{6615A568-AA79-4C4A-9AD0-6FFC6047F0A1}"/>
    <dgm:cxn modelId="{02A12FAE-4A54-494D-8CC3-154CEAB3C521}" type="presOf" srcId="{9205677E-3573-4921-9F04-54BC60954642}" destId="{395B1D5D-0F3D-49C0-A1AF-798ED01692E8}" srcOrd="0" destOrd="0" presId="urn:microsoft.com/office/officeart/2005/8/layout/radial5"/>
    <dgm:cxn modelId="{D856E8B0-A5ED-481F-A03A-E4BB255C76A6}" type="presOf" srcId="{2254B55B-6319-4F23-8F51-C81CE6DD08D2}" destId="{92599C09-BBC2-45D1-83A9-7A6EF3B1D10F}" srcOrd="1" destOrd="0" presId="urn:microsoft.com/office/officeart/2005/8/layout/radial5"/>
    <dgm:cxn modelId="{B0A038BC-9D5C-4B16-AE1B-AFEFE84E5E1C}" srcId="{D026E44D-46CD-4E50-AE38-8C8580458512}" destId="{9205677E-3573-4921-9F04-54BC60954642}" srcOrd="0" destOrd="0" parTransId="{9E0B588E-9322-4D67-BDC1-2020C962439B}" sibTransId="{1CE86231-BB4A-4BB9-80CA-DCCE84EE4864}"/>
    <dgm:cxn modelId="{F87CD7BC-5BF2-4EAB-8A4F-88FC66FB786C}" type="presOf" srcId="{E803A796-4255-4DA9-98B8-29B18D3F99C8}" destId="{5078D901-3C02-4633-8FD1-37986B036FB0}" srcOrd="0" destOrd="0" presId="urn:microsoft.com/office/officeart/2005/8/layout/radial5"/>
    <dgm:cxn modelId="{556D70C6-B786-4E7D-BED8-81203E8615D9}" type="presOf" srcId="{91281C04-25C8-4309-ACFC-C72AF251DF54}" destId="{229C59BD-001D-44B7-9DA9-1EEB5C1955DF}" srcOrd="0" destOrd="0" presId="urn:microsoft.com/office/officeart/2005/8/layout/radial5"/>
    <dgm:cxn modelId="{B9F92BD1-3AF6-41CB-BB8E-9631CF61A5E7}" type="presOf" srcId="{1042AED7-11D1-4EA5-B1C4-CCA6F54F4B33}" destId="{B085FF9D-F244-4B68-924C-70B8ADB0C703}" srcOrd="1" destOrd="0" presId="urn:microsoft.com/office/officeart/2005/8/layout/radial5"/>
    <dgm:cxn modelId="{8D58BDE3-F9A4-4136-9810-A036F093E5B5}" type="presOf" srcId="{1042AED7-11D1-4EA5-B1C4-CCA6F54F4B33}" destId="{CC4B64D2-4D39-48A8-8F15-B67E6B82F394}" srcOrd="0" destOrd="0" presId="urn:microsoft.com/office/officeart/2005/8/layout/radial5"/>
    <dgm:cxn modelId="{26E5D3E6-9F8D-4BFC-A133-AB04CCF384DA}" type="presOf" srcId="{9E0B588E-9322-4D67-BDC1-2020C962439B}" destId="{37D67479-5641-4C73-A4EE-B1A91CA72F92}" srcOrd="1" destOrd="0" presId="urn:microsoft.com/office/officeart/2005/8/layout/radial5"/>
    <dgm:cxn modelId="{6B7F8CFD-9AC6-40F4-9E35-868D310C85DD}" type="presOf" srcId="{D026E44D-46CD-4E50-AE38-8C8580458512}" destId="{0FEBE45E-B429-46F8-9B05-070707BF3BFD}" srcOrd="0" destOrd="0" presId="urn:microsoft.com/office/officeart/2005/8/layout/radial5"/>
    <dgm:cxn modelId="{4425A8EB-40BE-4C0E-8800-046BA762AB99}" type="presParOf" srcId="{EC40CFA4-18BE-4709-85DA-F37FA8507422}" destId="{0FEBE45E-B429-46F8-9B05-070707BF3BFD}" srcOrd="0" destOrd="0" presId="urn:microsoft.com/office/officeart/2005/8/layout/radial5"/>
    <dgm:cxn modelId="{9F962961-9ABB-4817-A053-16F837CCABED}" type="presParOf" srcId="{EC40CFA4-18BE-4709-85DA-F37FA8507422}" destId="{5D52FA0F-F43A-4D01-8B59-EB3781A24B13}" srcOrd="1" destOrd="0" presId="urn:microsoft.com/office/officeart/2005/8/layout/radial5"/>
    <dgm:cxn modelId="{3F46B80A-F84C-4338-9B57-D18734E41175}" type="presParOf" srcId="{5D52FA0F-F43A-4D01-8B59-EB3781A24B13}" destId="{37D67479-5641-4C73-A4EE-B1A91CA72F92}" srcOrd="0" destOrd="0" presId="urn:microsoft.com/office/officeart/2005/8/layout/radial5"/>
    <dgm:cxn modelId="{F4C869B5-BC01-47C8-A482-F1C1D8AA86C8}" type="presParOf" srcId="{EC40CFA4-18BE-4709-85DA-F37FA8507422}" destId="{395B1D5D-0F3D-49C0-A1AF-798ED01692E8}" srcOrd="2" destOrd="0" presId="urn:microsoft.com/office/officeart/2005/8/layout/radial5"/>
    <dgm:cxn modelId="{A452A50E-E4C9-47E0-89A1-D3C60AB97E58}" type="presParOf" srcId="{EC40CFA4-18BE-4709-85DA-F37FA8507422}" destId="{229C59BD-001D-44B7-9DA9-1EEB5C1955DF}" srcOrd="3" destOrd="0" presId="urn:microsoft.com/office/officeart/2005/8/layout/radial5"/>
    <dgm:cxn modelId="{4FAA7203-E0B7-4B26-A758-819CED2E6AFC}" type="presParOf" srcId="{229C59BD-001D-44B7-9DA9-1EEB5C1955DF}" destId="{E5195799-B5BF-458E-AC29-1B5C0D90C49D}" srcOrd="0" destOrd="0" presId="urn:microsoft.com/office/officeart/2005/8/layout/radial5"/>
    <dgm:cxn modelId="{DB0641D2-042D-4427-B293-F5871A4E7B5B}" type="presParOf" srcId="{EC40CFA4-18BE-4709-85DA-F37FA8507422}" destId="{5078D901-3C02-4633-8FD1-37986B036FB0}" srcOrd="4" destOrd="0" presId="urn:microsoft.com/office/officeart/2005/8/layout/radial5"/>
    <dgm:cxn modelId="{EA38A6E6-5133-447A-A09D-286E576EF74F}" type="presParOf" srcId="{EC40CFA4-18BE-4709-85DA-F37FA8507422}" destId="{CC4B64D2-4D39-48A8-8F15-B67E6B82F394}" srcOrd="5" destOrd="0" presId="urn:microsoft.com/office/officeart/2005/8/layout/radial5"/>
    <dgm:cxn modelId="{C74A313F-2766-4AD1-8E2F-F242886B132F}" type="presParOf" srcId="{CC4B64D2-4D39-48A8-8F15-B67E6B82F394}" destId="{B085FF9D-F244-4B68-924C-70B8ADB0C703}" srcOrd="0" destOrd="0" presId="urn:microsoft.com/office/officeart/2005/8/layout/radial5"/>
    <dgm:cxn modelId="{DC963F9C-FD30-4168-9C73-3E38F66CF6AD}" type="presParOf" srcId="{EC40CFA4-18BE-4709-85DA-F37FA8507422}" destId="{A30C9A8B-5130-470E-9907-0EEB042499FB}" srcOrd="6" destOrd="0" presId="urn:microsoft.com/office/officeart/2005/8/layout/radial5"/>
    <dgm:cxn modelId="{39D2FDB0-32E7-4651-8102-898B55838445}" type="presParOf" srcId="{EC40CFA4-18BE-4709-85DA-F37FA8507422}" destId="{130F966C-8B5E-4D89-B53D-6E47B5A4FE52}" srcOrd="7" destOrd="0" presId="urn:microsoft.com/office/officeart/2005/8/layout/radial5"/>
    <dgm:cxn modelId="{94BF606E-F2D5-40BB-930F-A344519C6593}" type="presParOf" srcId="{130F966C-8B5E-4D89-B53D-6E47B5A4FE52}" destId="{A8043154-80C4-43C8-8108-C6ECAE6B4331}" srcOrd="0" destOrd="0" presId="urn:microsoft.com/office/officeart/2005/8/layout/radial5"/>
    <dgm:cxn modelId="{82144AFD-24EF-472C-90EC-A50EA00AB36F}" type="presParOf" srcId="{EC40CFA4-18BE-4709-85DA-F37FA8507422}" destId="{F6C21EA4-4AA9-4DE8-846E-91944675A8CD}" srcOrd="8" destOrd="0" presId="urn:microsoft.com/office/officeart/2005/8/layout/radial5"/>
    <dgm:cxn modelId="{01D47983-50BD-444B-9E18-34023B873E9F}" type="presParOf" srcId="{EC40CFA4-18BE-4709-85DA-F37FA8507422}" destId="{5DC14CC8-28CA-41D9-8A49-F04D6C2BB4AE}" srcOrd="9" destOrd="0" presId="urn:microsoft.com/office/officeart/2005/8/layout/radial5"/>
    <dgm:cxn modelId="{563F2D49-50B6-4DD4-8ACA-38DFE1DC5A47}" type="presParOf" srcId="{5DC14CC8-28CA-41D9-8A49-F04D6C2BB4AE}" destId="{92599C09-BBC2-45D1-83A9-7A6EF3B1D10F}" srcOrd="0" destOrd="0" presId="urn:microsoft.com/office/officeart/2005/8/layout/radial5"/>
    <dgm:cxn modelId="{516D94A2-9710-451D-9000-7D4D70F38658}" type="presParOf" srcId="{EC40CFA4-18BE-4709-85DA-F37FA8507422}" destId="{AFD4A58B-E8A8-460E-9F8F-D1552A767DD6}"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BBC29-8D34-488C-89F6-879B303B8A39}">
      <dsp:nvSpPr>
        <dsp:cNvPr id="0" name=""/>
        <dsp:cNvSpPr/>
      </dsp:nvSpPr>
      <dsp:spPr>
        <a:xfrm>
          <a:off x="2275546" y="142286"/>
          <a:ext cx="1110929" cy="1110929"/>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a:t>Coordinator/</a:t>
          </a:r>
        </a:p>
        <a:p>
          <a:pPr marL="0" lvl="0" indent="0" algn="ctr" defTabSz="466725">
            <a:lnSpc>
              <a:spcPct val="90000"/>
            </a:lnSpc>
            <a:spcBef>
              <a:spcPct val="0"/>
            </a:spcBef>
            <a:spcAft>
              <a:spcPct val="35000"/>
            </a:spcAft>
            <a:buNone/>
          </a:pPr>
          <a:r>
            <a:rPr lang="en-US" sz="1050" b="1" kern="1200"/>
            <a:t>Organizer</a:t>
          </a:r>
          <a:endParaRPr lang="en-US" sz="1050" b="1" kern="1200" dirty="0"/>
        </a:p>
      </dsp:txBody>
      <dsp:txXfrm>
        <a:off x="2438238" y="304978"/>
        <a:ext cx="785545" cy="785545"/>
      </dsp:txXfrm>
    </dsp:sp>
    <dsp:sp modelId="{2D71CE26-3603-4DC8-86F0-4FF15F13D74A}">
      <dsp:nvSpPr>
        <dsp:cNvPr id="0" name=""/>
        <dsp:cNvSpPr/>
      </dsp:nvSpPr>
      <dsp:spPr>
        <a:xfrm rot="1246123">
          <a:off x="3484957" y="830038"/>
          <a:ext cx="378412" cy="374938"/>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a:solidFill>
              <a:schemeClr val="tx1"/>
            </a:solidFill>
          </a:endParaRPr>
        </a:p>
      </dsp:txBody>
      <dsp:txXfrm>
        <a:off x="3488612" y="885083"/>
        <a:ext cx="265931" cy="224962"/>
      </dsp:txXfrm>
    </dsp:sp>
    <dsp:sp modelId="{FF2F357F-A61F-4712-9536-4CE350B44630}">
      <dsp:nvSpPr>
        <dsp:cNvPr id="0" name=""/>
        <dsp:cNvSpPr/>
      </dsp:nvSpPr>
      <dsp:spPr>
        <a:xfrm>
          <a:off x="3981878" y="789394"/>
          <a:ext cx="1110929" cy="1110929"/>
        </a:xfrm>
        <a:prstGeom prst="ellipse">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a:t>Recruiters</a:t>
          </a:r>
          <a:endParaRPr lang="en-US" sz="1050" b="1" kern="1200" dirty="0"/>
        </a:p>
      </dsp:txBody>
      <dsp:txXfrm>
        <a:off x="4144570" y="952086"/>
        <a:ext cx="785545" cy="785545"/>
      </dsp:txXfrm>
    </dsp:sp>
    <dsp:sp modelId="{77161237-00A0-403A-B10A-718066E3CE06}">
      <dsp:nvSpPr>
        <dsp:cNvPr id="0" name=""/>
        <dsp:cNvSpPr/>
      </dsp:nvSpPr>
      <dsp:spPr>
        <a:xfrm rot="6792940">
          <a:off x="3955159" y="2022775"/>
          <a:ext cx="421997" cy="374938"/>
        </a:xfrm>
        <a:prstGeom prst="rightArrow">
          <a:avLst>
            <a:gd name="adj1" fmla="val 60000"/>
            <a:gd name="adj2" fmla="val 50000"/>
          </a:avLst>
        </a:prstGeom>
        <a:solidFill>
          <a:schemeClr val="accent1">
            <a:shade val="90000"/>
            <a:hueOff val="150045"/>
            <a:satOff val="-2771"/>
            <a:lumOff val="128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a:solidFill>
              <a:schemeClr val="tx1"/>
            </a:solidFill>
          </a:endParaRPr>
        </a:p>
      </dsp:txBody>
      <dsp:txXfrm rot="10800000">
        <a:off x="4033569" y="2046076"/>
        <a:ext cx="309516" cy="224962"/>
      </dsp:txXfrm>
    </dsp:sp>
    <dsp:sp modelId="{F666960E-6EAF-43C2-8B20-B3CDAF8D1554}">
      <dsp:nvSpPr>
        <dsp:cNvPr id="0" name=""/>
        <dsp:cNvSpPr/>
      </dsp:nvSpPr>
      <dsp:spPr>
        <a:xfrm>
          <a:off x="3122443" y="2553918"/>
          <a:ext cx="1316106" cy="1110929"/>
        </a:xfrm>
        <a:prstGeom prst="ellipse">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a:t>Transporters/</a:t>
          </a:r>
        </a:p>
        <a:p>
          <a:pPr marL="0" lvl="0" indent="0" algn="ctr" defTabSz="466725">
            <a:lnSpc>
              <a:spcPct val="90000"/>
            </a:lnSpc>
            <a:spcBef>
              <a:spcPct val="0"/>
            </a:spcBef>
            <a:spcAft>
              <a:spcPct val="35000"/>
            </a:spcAft>
            <a:buNone/>
          </a:pPr>
          <a:r>
            <a:rPr lang="en-US" sz="1050" b="1" kern="1200"/>
            <a:t>Guides</a:t>
          </a:r>
          <a:endParaRPr lang="en-US" sz="1050" b="1" kern="1200" dirty="0"/>
        </a:p>
      </dsp:txBody>
      <dsp:txXfrm>
        <a:off x="3315182" y="2716610"/>
        <a:ext cx="930628" cy="785545"/>
      </dsp:txXfrm>
    </dsp:sp>
    <dsp:sp modelId="{17B00E7B-1E26-4CA8-86B9-CE88E7DA2840}">
      <dsp:nvSpPr>
        <dsp:cNvPr id="0" name=""/>
        <dsp:cNvSpPr/>
      </dsp:nvSpPr>
      <dsp:spPr>
        <a:xfrm rot="11090005">
          <a:off x="2345719" y="2823947"/>
          <a:ext cx="552471" cy="374938"/>
        </a:xfrm>
        <a:prstGeom prst="rightArrow">
          <a:avLst>
            <a:gd name="adj1" fmla="val 60000"/>
            <a:gd name="adj2" fmla="val 50000"/>
          </a:avLst>
        </a:prstGeom>
        <a:solidFill>
          <a:schemeClr val="accent1">
            <a:shade val="90000"/>
            <a:hueOff val="300089"/>
            <a:satOff val="-5542"/>
            <a:lumOff val="257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a:solidFill>
              <a:schemeClr val="tx1"/>
            </a:solidFill>
          </a:endParaRPr>
        </a:p>
      </dsp:txBody>
      <dsp:txXfrm rot="10800000">
        <a:off x="2458000" y="2903674"/>
        <a:ext cx="439990" cy="224962"/>
      </dsp:txXfrm>
    </dsp:sp>
    <dsp:sp modelId="{DA66B0E0-42B6-41B5-9A10-FE0356E728E6}">
      <dsp:nvSpPr>
        <dsp:cNvPr id="0" name=""/>
        <dsp:cNvSpPr/>
      </dsp:nvSpPr>
      <dsp:spPr>
        <a:xfrm>
          <a:off x="978075" y="2363916"/>
          <a:ext cx="1110929" cy="1110929"/>
        </a:xfrm>
        <a:prstGeom prst="ellipse">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a:t>Spotters/</a:t>
          </a:r>
        </a:p>
        <a:p>
          <a:pPr marL="0" lvl="0" indent="0" algn="ctr" defTabSz="466725">
            <a:lnSpc>
              <a:spcPct val="90000"/>
            </a:lnSpc>
            <a:spcBef>
              <a:spcPct val="0"/>
            </a:spcBef>
            <a:spcAft>
              <a:spcPct val="35000"/>
            </a:spcAft>
            <a:buNone/>
          </a:pPr>
          <a:r>
            <a:rPr lang="en-US" sz="1050" b="1" kern="1200"/>
            <a:t>Messengers/</a:t>
          </a:r>
        </a:p>
        <a:p>
          <a:pPr marL="0" lvl="0" indent="0" algn="ctr" defTabSz="466725">
            <a:lnSpc>
              <a:spcPct val="90000"/>
            </a:lnSpc>
            <a:spcBef>
              <a:spcPct val="0"/>
            </a:spcBef>
            <a:spcAft>
              <a:spcPct val="35000"/>
            </a:spcAft>
            <a:buNone/>
          </a:pPr>
          <a:r>
            <a:rPr lang="en-US" sz="1050" b="1" kern="1200"/>
            <a:t>Informants  </a:t>
          </a:r>
          <a:endParaRPr lang="en-US" sz="1050" b="1" kern="1200" dirty="0"/>
        </a:p>
      </dsp:txBody>
      <dsp:txXfrm>
        <a:off x="1140767" y="2526608"/>
        <a:ext cx="785545" cy="785545"/>
      </dsp:txXfrm>
    </dsp:sp>
    <dsp:sp modelId="{7CECD06A-EBC2-4BCF-9E01-EB314898B877}">
      <dsp:nvSpPr>
        <dsp:cNvPr id="0" name=""/>
        <dsp:cNvSpPr/>
      </dsp:nvSpPr>
      <dsp:spPr>
        <a:xfrm rot="15295874">
          <a:off x="1132651" y="1888417"/>
          <a:ext cx="347577" cy="374938"/>
        </a:xfrm>
        <a:prstGeom prst="rightArrow">
          <a:avLst>
            <a:gd name="adj1" fmla="val 60000"/>
            <a:gd name="adj2" fmla="val 50000"/>
          </a:avLst>
        </a:prstGeom>
        <a:solidFill>
          <a:schemeClr val="accent1">
            <a:shade val="90000"/>
            <a:hueOff val="300089"/>
            <a:satOff val="-5542"/>
            <a:lumOff val="257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a:solidFill>
              <a:schemeClr val="tx1"/>
            </a:solidFill>
          </a:endParaRPr>
        </a:p>
      </dsp:txBody>
      <dsp:txXfrm rot="10800000">
        <a:off x="1198342" y="2013749"/>
        <a:ext cx="243304" cy="224962"/>
      </dsp:txXfrm>
    </dsp:sp>
    <dsp:sp modelId="{F524EADB-87D1-4DA9-9B5D-2A7B9018174D}">
      <dsp:nvSpPr>
        <dsp:cNvPr id="0" name=""/>
        <dsp:cNvSpPr/>
      </dsp:nvSpPr>
      <dsp:spPr>
        <a:xfrm>
          <a:off x="518762" y="657930"/>
          <a:ext cx="1110929" cy="1110929"/>
        </a:xfrm>
        <a:prstGeom prst="ellipse">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Service</a:t>
          </a:r>
        </a:p>
        <a:p>
          <a:pPr marL="0" lvl="0" indent="0" algn="ctr" defTabSz="466725">
            <a:lnSpc>
              <a:spcPct val="90000"/>
            </a:lnSpc>
            <a:spcBef>
              <a:spcPct val="0"/>
            </a:spcBef>
            <a:spcAft>
              <a:spcPct val="35000"/>
            </a:spcAft>
            <a:buNone/>
          </a:pPr>
          <a:r>
            <a:rPr lang="en-US" sz="1050" b="1" kern="1200" dirty="0"/>
            <a:t>Providers/</a:t>
          </a:r>
        </a:p>
        <a:p>
          <a:pPr marL="0" lvl="0" indent="0" algn="ctr" defTabSz="466725">
            <a:lnSpc>
              <a:spcPct val="90000"/>
            </a:lnSpc>
            <a:spcBef>
              <a:spcPct val="0"/>
            </a:spcBef>
            <a:spcAft>
              <a:spcPct val="35000"/>
            </a:spcAft>
            <a:buNone/>
          </a:pPr>
          <a:r>
            <a:rPr lang="en-US" sz="1050" b="1" kern="1200" dirty="0"/>
            <a:t>Suppliers</a:t>
          </a:r>
        </a:p>
      </dsp:txBody>
      <dsp:txXfrm>
        <a:off x="681454" y="820622"/>
        <a:ext cx="785545" cy="785545"/>
      </dsp:txXfrm>
    </dsp:sp>
    <dsp:sp modelId="{92EEF169-8A2E-4BBE-BDBE-0D384CABEFE6}">
      <dsp:nvSpPr>
        <dsp:cNvPr id="0" name=""/>
        <dsp:cNvSpPr/>
      </dsp:nvSpPr>
      <dsp:spPr>
        <a:xfrm rot="20618532">
          <a:off x="1751465" y="771144"/>
          <a:ext cx="381582" cy="374938"/>
        </a:xfrm>
        <a:prstGeom prst="rightArrow">
          <a:avLst>
            <a:gd name="adj1" fmla="val 60000"/>
            <a:gd name="adj2" fmla="val 50000"/>
          </a:avLst>
        </a:prstGeom>
        <a:solidFill>
          <a:schemeClr val="accent1">
            <a:shade val="90000"/>
            <a:hueOff val="150045"/>
            <a:satOff val="-2771"/>
            <a:lumOff val="128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a:solidFill>
              <a:schemeClr val="tx1"/>
            </a:solidFill>
          </a:endParaRPr>
        </a:p>
      </dsp:txBody>
      <dsp:txXfrm>
        <a:off x="1753742" y="861971"/>
        <a:ext cx="269101" cy="224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50F1-AEB7-454D-A4DF-CBB9EEC240ED}">
      <dsp:nvSpPr>
        <dsp:cNvPr id="0" name=""/>
        <dsp:cNvSpPr/>
      </dsp:nvSpPr>
      <dsp:spPr>
        <a:xfrm>
          <a:off x="1526961" y="117300"/>
          <a:ext cx="2327973" cy="808474"/>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4E98F3-530A-4BBE-80B5-AFE0DC39178F}">
      <dsp:nvSpPr>
        <dsp:cNvPr id="0" name=""/>
        <dsp:cNvSpPr/>
      </dsp:nvSpPr>
      <dsp:spPr>
        <a:xfrm>
          <a:off x="2468978" y="2096980"/>
          <a:ext cx="451157" cy="288740"/>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64D6FD-442E-4C19-B206-98EB42448C32}">
      <dsp:nvSpPr>
        <dsp:cNvPr id="0" name=""/>
        <dsp:cNvSpPr/>
      </dsp:nvSpPr>
      <dsp:spPr>
        <a:xfrm>
          <a:off x="1611779" y="2327973"/>
          <a:ext cx="2165556" cy="54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TIP</a:t>
          </a:r>
        </a:p>
      </dsp:txBody>
      <dsp:txXfrm>
        <a:off x="1611779" y="2327973"/>
        <a:ext cx="2165556" cy="541389"/>
      </dsp:txXfrm>
    </dsp:sp>
    <dsp:sp modelId="{6FECFEBC-44FA-4C73-8C89-2045120B85EB}">
      <dsp:nvSpPr>
        <dsp:cNvPr id="0" name=""/>
        <dsp:cNvSpPr/>
      </dsp:nvSpPr>
      <dsp:spPr>
        <a:xfrm>
          <a:off x="2315585" y="1173013"/>
          <a:ext cx="812083" cy="81208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The Purpose</a:t>
          </a:r>
        </a:p>
      </dsp:txBody>
      <dsp:txXfrm>
        <a:off x="2434512" y="1291940"/>
        <a:ext cx="574229" cy="574229"/>
      </dsp:txXfrm>
    </dsp:sp>
    <dsp:sp modelId="{E470E522-8AA7-47CE-991D-4E5DC567BBA8}">
      <dsp:nvSpPr>
        <dsp:cNvPr id="0" name=""/>
        <dsp:cNvSpPr/>
      </dsp:nvSpPr>
      <dsp:spPr>
        <a:xfrm>
          <a:off x="1792242" y="378972"/>
          <a:ext cx="812083" cy="812083"/>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The Means</a:t>
          </a:r>
        </a:p>
      </dsp:txBody>
      <dsp:txXfrm>
        <a:off x="1911169" y="497899"/>
        <a:ext cx="574229" cy="574229"/>
      </dsp:txXfrm>
    </dsp:sp>
    <dsp:sp modelId="{DBB883D3-FE10-4509-9080-1D4FB15EF642}">
      <dsp:nvSpPr>
        <dsp:cNvPr id="0" name=""/>
        <dsp:cNvSpPr/>
      </dsp:nvSpPr>
      <dsp:spPr>
        <a:xfrm>
          <a:off x="2622372" y="182628"/>
          <a:ext cx="812083" cy="812083"/>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The Act</a:t>
          </a:r>
        </a:p>
      </dsp:txBody>
      <dsp:txXfrm>
        <a:off x="2741299" y="301555"/>
        <a:ext cx="574229" cy="574229"/>
      </dsp:txXfrm>
    </dsp:sp>
    <dsp:sp modelId="{DABFB345-3CC2-4262-A89E-5F944244D579}">
      <dsp:nvSpPr>
        <dsp:cNvPr id="0" name=""/>
        <dsp:cNvSpPr/>
      </dsp:nvSpPr>
      <dsp:spPr>
        <a:xfrm>
          <a:off x="1464362" y="0"/>
          <a:ext cx="2526482" cy="2021186"/>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B0579-8225-43B1-9924-DE7878AF785B}">
      <dsp:nvSpPr>
        <dsp:cNvPr id="0" name=""/>
        <dsp:cNvSpPr/>
      </dsp:nvSpPr>
      <dsp:spPr>
        <a:xfrm>
          <a:off x="0" y="152393"/>
          <a:ext cx="3749135" cy="70672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rgbClr val="2C119F"/>
              </a:solidFill>
              <a:latin typeface="Cambria" panose="02040503050406030204" pitchFamily="18" charset="0"/>
            </a:rPr>
            <a:t>Common Features</a:t>
          </a:r>
        </a:p>
      </dsp:txBody>
      <dsp:txXfrm>
        <a:off x="34499" y="186892"/>
        <a:ext cx="3680137" cy="637725"/>
      </dsp:txXfrm>
    </dsp:sp>
    <dsp:sp modelId="{AE252651-46B7-4862-8F96-966900A23CDB}">
      <dsp:nvSpPr>
        <dsp:cNvPr id="0" name=""/>
        <dsp:cNvSpPr/>
      </dsp:nvSpPr>
      <dsp:spPr>
        <a:xfrm>
          <a:off x="0" y="1013880"/>
          <a:ext cx="4544242" cy="2858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28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ZA" sz="2400" b="0" kern="1200" dirty="0">
              <a:latin typeface="Cambria" panose="02040503050406030204" pitchFamily="18" charset="0"/>
            </a:rPr>
            <a:t>Both  are </a:t>
          </a:r>
          <a:r>
            <a:rPr lang="en-ZA" sz="2400" b="0" kern="1200" dirty="0">
              <a:solidFill>
                <a:srgbClr val="C00000"/>
              </a:solidFill>
              <a:latin typeface="Cambria" panose="02040503050406030204" pitchFamily="18" charset="0"/>
            </a:rPr>
            <a:t>transnational organized </a:t>
          </a:r>
          <a:r>
            <a:rPr lang="en-ZA" sz="2400" b="0" kern="1200" dirty="0">
              <a:latin typeface="Cambria" panose="02040503050406030204" pitchFamily="18" charset="0"/>
            </a:rPr>
            <a:t>crimes</a:t>
          </a:r>
          <a:endParaRPr lang="en-GB" sz="2400" b="0" kern="1200" dirty="0">
            <a:latin typeface="Cambria" panose="02040503050406030204" pitchFamily="18" charset="0"/>
          </a:endParaRPr>
        </a:p>
        <a:p>
          <a:pPr marL="228600" lvl="1" indent="-228600" algn="l" defTabSz="1066800">
            <a:lnSpc>
              <a:spcPct val="90000"/>
            </a:lnSpc>
            <a:spcBef>
              <a:spcPct val="0"/>
            </a:spcBef>
            <a:spcAft>
              <a:spcPct val="20000"/>
            </a:spcAft>
            <a:buChar char="•"/>
          </a:pPr>
          <a:r>
            <a:rPr lang="en-ZA" sz="2400" b="0" kern="1200" dirty="0">
              <a:latin typeface="Cambria" panose="02040503050406030204" pitchFamily="18" charset="0"/>
            </a:rPr>
            <a:t>It is generally noteworthy to state that what may begin as a smuggling operation can quickly transform into human trafficking.</a:t>
          </a:r>
          <a:r>
            <a:rPr lang="en-GB" sz="2400" b="0" kern="1200" dirty="0">
              <a:latin typeface="Cambria" panose="02040503050406030204" pitchFamily="18" charset="0"/>
            </a:rPr>
            <a:t> </a:t>
          </a:r>
        </a:p>
      </dsp:txBody>
      <dsp:txXfrm>
        <a:off x="0" y="1013880"/>
        <a:ext cx="4544242" cy="2858682"/>
      </dsp:txXfrm>
    </dsp:sp>
    <dsp:sp modelId="{44515167-00D5-45D8-A489-79C6337168FF}">
      <dsp:nvSpPr>
        <dsp:cNvPr id="0" name=""/>
        <dsp:cNvSpPr/>
      </dsp:nvSpPr>
      <dsp:spPr>
        <a:xfrm>
          <a:off x="347316" y="3657599"/>
          <a:ext cx="2726545" cy="4191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2C119F"/>
              </a:solidFill>
              <a:latin typeface="Cambria" panose="02040503050406030204" pitchFamily="18" charset="0"/>
            </a:rPr>
            <a:t>Differences</a:t>
          </a:r>
        </a:p>
      </dsp:txBody>
      <dsp:txXfrm>
        <a:off x="367778" y="3678061"/>
        <a:ext cx="2685621" cy="378236"/>
      </dsp:txXfrm>
    </dsp:sp>
    <dsp:sp modelId="{F7BADAFD-A9E9-4FF1-9600-782E0BD13F94}">
      <dsp:nvSpPr>
        <dsp:cNvPr id="0" name=""/>
        <dsp:cNvSpPr/>
      </dsp:nvSpPr>
      <dsp:spPr>
        <a:xfrm>
          <a:off x="0" y="4291723"/>
          <a:ext cx="4544242"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28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b="0" kern="1200" dirty="0">
              <a:latin typeface="Cambria" panose="02040503050406030204" pitchFamily="18" charset="0"/>
            </a:rPr>
            <a:t>Consent</a:t>
          </a:r>
        </a:p>
        <a:p>
          <a:pPr marL="228600" lvl="1" indent="-228600" algn="l" defTabSz="1066800">
            <a:lnSpc>
              <a:spcPct val="90000"/>
            </a:lnSpc>
            <a:spcBef>
              <a:spcPct val="0"/>
            </a:spcBef>
            <a:spcAft>
              <a:spcPct val="20000"/>
            </a:spcAft>
            <a:buChar char="•"/>
          </a:pPr>
          <a:r>
            <a:rPr lang="en-GB" sz="2400" b="0" kern="1200" dirty="0" err="1">
              <a:latin typeface="Cambria" panose="02040503050406030204" pitchFamily="18" charset="0"/>
            </a:rPr>
            <a:t>Transnationality</a:t>
          </a:r>
          <a:r>
            <a:rPr lang="en-GB" sz="2400" b="0" kern="1200" dirty="0">
              <a:latin typeface="Cambria" panose="02040503050406030204" pitchFamily="18" charset="0"/>
            </a:rPr>
            <a:t> &amp; </a:t>
          </a:r>
        </a:p>
        <a:p>
          <a:pPr marL="228600" lvl="1" indent="-228600" algn="l" defTabSz="1066800">
            <a:lnSpc>
              <a:spcPct val="90000"/>
            </a:lnSpc>
            <a:spcBef>
              <a:spcPct val="0"/>
            </a:spcBef>
            <a:spcAft>
              <a:spcPct val="20000"/>
            </a:spcAft>
            <a:buChar char="•"/>
          </a:pPr>
          <a:r>
            <a:rPr lang="en-GB" sz="2400" b="0" kern="1200" dirty="0">
              <a:latin typeface="Cambria" panose="02040503050406030204" pitchFamily="18" charset="0"/>
            </a:rPr>
            <a:t>Source of profit</a:t>
          </a:r>
        </a:p>
      </dsp:txBody>
      <dsp:txXfrm>
        <a:off x="0" y="4291723"/>
        <a:ext cx="4544242" cy="1192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60B4F-D33D-4159-A24E-E135B751475D}">
      <dsp:nvSpPr>
        <dsp:cNvPr id="0" name=""/>
        <dsp:cNvSpPr/>
      </dsp:nvSpPr>
      <dsp:spPr>
        <a:xfrm>
          <a:off x="1512371" y="0"/>
          <a:ext cx="4525963" cy="45259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19B470-72F8-4166-ACBF-98B2711B565F}">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3827652" y="507327"/>
        <a:ext cx="2837275" cy="966780"/>
      </dsp:txXfrm>
    </dsp:sp>
    <dsp:sp modelId="{B2406AF6-40CE-402C-BC1F-A21A953D2D47}">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3827652" y="1712630"/>
        <a:ext cx="2837275" cy="966780"/>
      </dsp:txXfrm>
    </dsp:sp>
    <dsp:sp modelId="{EC639573-F8BB-4077-A086-50D73AB1CA65}">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3827652" y="2917932"/>
        <a:ext cx="2837275" cy="966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D8A3E-55BB-481C-95DA-0038D8DA2183}">
      <dsp:nvSpPr>
        <dsp:cNvPr id="0" name=""/>
        <dsp:cNvSpPr/>
      </dsp:nvSpPr>
      <dsp:spPr>
        <a:xfrm>
          <a:off x="2258377" y="0"/>
          <a:ext cx="4837545" cy="483754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6D6DF-A17D-48A0-9C9B-109C5F17FBDF}">
      <dsp:nvSpPr>
        <dsp:cNvPr id="0" name=""/>
        <dsp:cNvSpPr/>
      </dsp:nvSpPr>
      <dsp:spPr>
        <a:xfrm>
          <a:off x="2365865" y="484504"/>
          <a:ext cx="4317707" cy="107183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askerville Old Face" pitchFamily="18" charset="0"/>
            </a:rPr>
            <a:t>Provides huge wealth to the criminal sub-culture abroad  hence undermining development  of home country</a:t>
          </a:r>
          <a:endParaRPr lang="en-US" sz="2000" kern="1200" dirty="0"/>
        </a:p>
      </dsp:txBody>
      <dsp:txXfrm>
        <a:off x="2418187" y="536826"/>
        <a:ext cx="4213063" cy="967186"/>
      </dsp:txXfrm>
    </dsp:sp>
    <dsp:sp modelId="{18A38112-7B31-4CB1-8662-27980CF77A08}">
      <dsp:nvSpPr>
        <dsp:cNvPr id="0" name=""/>
        <dsp:cNvSpPr/>
      </dsp:nvSpPr>
      <dsp:spPr>
        <a:xfrm>
          <a:off x="2183568" y="1631921"/>
          <a:ext cx="4682300" cy="6046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Baskerville Old Face" pitchFamily="18" charset="0"/>
            </a:rPr>
            <a:t>Fuels irregular immigration which is a security threat</a:t>
          </a:r>
          <a:endParaRPr lang="en-US" sz="2000" b="1" kern="1200" dirty="0"/>
        </a:p>
      </dsp:txBody>
      <dsp:txXfrm>
        <a:off x="2213087" y="1661440"/>
        <a:ext cx="4623262" cy="545655"/>
      </dsp:txXfrm>
    </dsp:sp>
    <dsp:sp modelId="{86768487-BF78-4411-BE9D-B7C306F8E150}">
      <dsp:nvSpPr>
        <dsp:cNvPr id="0" name=""/>
        <dsp:cNvSpPr/>
      </dsp:nvSpPr>
      <dsp:spPr>
        <a:xfrm>
          <a:off x="2362988" y="2312201"/>
          <a:ext cx="4323461" cy="6046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askerville Old Face" pitchFamily="18" charset="0"/>
            </a:rPr>
            <a:t>Leads to other crimes which portends a threat to national security</a:t>
          </a:r>
          <a:endParaRPr lang="en-US" sz="2000" kern="1200" dirty="0"/>
        </a:p>
      </dsp:txBody>
      <dsp:txXfrm>
        <a:off x="2392507" y="2341720"/>
        <a:ext cx="4264423" cy="545655"/>
      </dsp:txXfrm>
    </dsp:sp>
    <dsp:sp modelId="{042E394B-CA92-49CA-AA95-76479167F353}">
      <dsp:nvSpPr>
        <dsp:cNvPr id="0" name=""/>
        <dsp:cNvSpPr/>
      </dsp:nvSpPr>
      <dsp:spPr>
        <a:xfrm>
          <a:off x="2422370" y="2992481"/>
          <a:ext cx="4204697" cy="6046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Baskerville Old Face" pitchFamily="18" charset="0"/>
            </a:rPr>
            <a:t>Fuels corruption among public officers</a:t>
          </a:r>
          <a:endParaRPr lang="en-US" sz="2000" kern="1200" dirty="0">
            <a:solidFill>
              <a:schemeClr val="tx1"/>
            </a:solidFill>
          </a:endParaRPr>
        </a:p>
      </dsp:txBody>
      <dsp:txXfrm>
        <a:off x="2451889" y="3022000"/>
        <a:ext cx="4145659" cy="545655"/>
      </dsp:txXfrm>
    </dsp:sp>
    <dsp:sp modelId="{71D1F8DC-6E4D-4FE2-B5C1-D3300E1327A9}">
      <dsp:nvSpPr>
        <dsp:cNvPr id="0" name=""/>
        <dsp:cNvSpPr/>
      </dsp:nvSpPr>
      <dsp:spPr>
        <a:xfrm>
          <a:off x="1757344" y="3672760"/>
          <a:ext cx="5534748" cy="6046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askerville Old Face" pitchFamily="18" charset="0"/>
            </a:rPr>
            <a:t>Tarnishes the international reputation of a country</a:t>
          </a:r>
        </a:p>
      </dsp:txBody>
      <dsp:txXfrm>
        <a:off x="1786863" y="3702279"/>
        <a:ext cx="5475710" cy="545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60B4F-D33D-4159-A24E-E135B751475D}">
      <dsp:nvSpPr>
        <dsp:cNvPr id="0" name=""/>
        <dsp:cNvSpPr/>
      </dsp:nvSpPr>
      <dsp:spPr>
        <a:xfrm>
          <a:off x="1512371" y="0"/>
          <a:ext cx="4525963" cy="45259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19B470-72F8-4166-ACBF-98B2711B565F}">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3827652" y="507327"/>
        <a:ext cx="2837275" cy="966780"/>
      </dsp:txXfrm>
    </dsp:sp>
    <dsp:sp modelId="{B2406AF6-40CE-402C-BC1F-A21A953D2D47}">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3827652" y="1712630"/>
        <a:ext cx="2837275" cy="966780"/>
      </dsp:txXfrm>
    </dsp:sp>
    <dsp:sp modelId="{EC639573-F8BB-4077-A086-50D73AB1CA65}">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3827652" y="2917932"/>
        <a:ext cx="2837275" cy="966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C04EE-0DC7-4771-9977-A0C97C174139}">
      <dsp:nvSpPr>
        <dsp:cNvPr id="0" name=""/>
        <dsp:cNvSpPr/>
      </dsp:nvSpPr>
      <dsp:spPr>
        <a:xfrm rot="10800000">
          <a:off x="1755675" y="27920"/>
          <a:ext cx="6736189" cy="7804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14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askerville Old Face" pitchFamily="18" charset="0"/>
            </a:rPr>
            <a:t>Impedes human capital development of the  sending nation by depleting its workforce</a:t>
          </a:r>
          <a:endParaRPr lang="en-US" sz="2000" kern="1200" dirty="0"/>
        </a:p>
      </dsp:txBody>
      <dsp:txXfrm rot="10800000">
        <a:off x="1950780" y="27920"/>
        <a:ext cx="6541084" cy="780420"/>
      </dsp:txXfrm>
    </dsp:sp>
    <dsp:sp modelId="{56E41884-FF14-435D-A059-FE384736098A}">
      <dsp:nvSpPr>
        <dsp:cNvPr id="0" name=""/>
        <dsp:cNvSpPr/>
      </dsp:nvSpPr>
      <dsp:spPr>
        <a:xfrm>
          <a:off x="985606" y="37426"/>
          <a:ext cx="780420" cy="7804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273A57-FBCB-4C02-9A3B-44EF100395AC}">
      <dsp:nvSpPr>
        <dsp:cNvPr id="0" name=""/>
        <dsp:cNvSpPr/>
      </dsp:nvSpPr>
      <dsp:spPr>
        <a:xfrm rot="10800000">
          <a:off x="3393418" y="1003311"/>
          <a:ext cx="6736189" cy="7804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14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askerville Old Face" pitchFamily="18" charset="0"/>
            </a:rPr>
            <a:t>Reduction of the nation’s active Population</a:t>
          </a:r>
          <a:endParaRPr lang="en-US" sz="2000" b="1" kern="1200" dirty="0"/>
        </a:p>
      </dsp:txBody>
      <dsp:txXfrm rot="10800000">
        <a:off x="3588523" y="1003311"/>
        <a:ext cx="6541084" cy="780420"/>
      </dsp:txXfrm>
    </dsp:sp>
    <dsp:sp modelId="{DD92A085-83DC-4F06-BC40-5697D2423260}">
      <dsp:nvSpPr>
        <dsp:cNvPr id="0" name=""/>
        <dsp:cNvSpPr/>
      </dsp:nvSpPr>
      <dsp:spPr>
        <a:xfrm>
          <a:off x="2641634" y="1027059"/>
          <a:ext cx="780420" cy="7804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220DC1-4B90-4AC0-9297-235E8C989553}">
      <dsp:nvSpPr>
        <dsp:cNvPr id="0" name=""/>
        <dsp:cNvSpPr/>
      </dsp:nvSpPr>
      <dsp:spPr>
        <a:xfrm rot="10800000">
          <a:off x="1761199" y="2064188"/>
          <a:ext cx="6736189" cy="7804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14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askerville Old Face" pitchFamily="18" charset="0"/>
            </a:rPr>
            <a:t>Results in the spread of deadly diseases</a:t>
          </a:r>
        </a:p>
      </dsp:txBody>
      <dsp:txXfrm rot="10800000">
        <a:off x="1956304" y="2064188"/>
        <a:ext cx="6541084" cy="780420"/>
      </dsp:txXfrm>
    </dsp:sp>
    <dsp:sp modelId="{D6C97B57-011F-4C6E-A488-746ADEC73B46}">
      <dsp:nvSpPr>
        <dsp:cNvPr id="0" name=""/>
        <dsp:cNvSpPr/>
      </dsp:nvSpPr>
      <dsp:spPr>
        <a:xfrm>
          <a:off x="985606" y="2040440"/>
          <a:ext cx="780420" cy="7804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367F8-91CE-43AF-BD87-736EC2317756}">
      <dsp:nvSpPr>
        <dsp:cNvPr id="0" name=""/>
        <dsp:cNvSpPr/>
      </dsp:nvSpPr>
      <dsp:spPr>
        <a:xfrm rot="10800000">
          <a:off x="2811051" y="3018195"/>
          <a:ext cx="7318532" cy="7804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14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Baskerville Old Face" pitchFamily="18" charset="0"/>
            </a:rPr>
            <a:t>Results in the death of key family members such as breadwinners, hence exposing the family to extreme poverty </a:t>
          </a:r>
        </a:p>
      </dsp:txBody>
      <dsp:txXfrm rot="10800000">
        <a:off x="3006156" y="3018195"/>
        <a:ext cx="7123427" cy="780420"/>
      </dsp:txXfrm>
    </dsp:sp>
    <dsp:sp modelId="{8BA0EB59-6615-49FB-B476-A355A2B33B59}">
      <dsp:nvSpPr>
        <dsp:cNvPr id="0" name=""/>
        <dsp:cNvSpPr/>
      </dsp:nvSpPr>
      <dsp:spPr>
        <a:xfrm>
          <a:off x="2032915" y="2994439"/>
          <a:ext cx="780420" cy="7804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8A19D-37D4-4167-A1D8-5DC1C7C7AB06}">
      <dsp:nvSpPr>
        <dsp:cNvPr id="0" name=""/>
        <dsp:cNvSpPr/>
      </dsp:nvSpPr>
      <dsp:spPr>
        <a:xfrm rot="10800000">
          <a:off x="1749343" y="4057124"/>
          <a:ext cx="6736189" cy="7804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144"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Baskerville Old Face" pitchFamily="18" charset="0"/>
            </a:rPr>
            <a:t>Destroys international relations which impedes international trade/investments </a:t>
          </a:r>
          <a:endParaRPr lang="en-US" sz="2200" b="1" kern="1200" dirty="0"/>
        </a:p>
      </dsp:txBody>
      <dsp:txXfrm rot="10800000">
        <a:off x="1944448" y="4057124"/>
        <a:ext cx="6541084" cy="780420"/>
      </dsp:txXfrm>
    </dsp:sp>
    <dsp:sp modelId="{72AA7A1B-4D9D-4E66-A57D-94F9E39A0A0E}">
      <dsp:nvSpPr>
        <dsp:cNvPr id="0" name=""/>
        <dsp:cNvSpPr/>
      </dsp:nvSpPr>
      <dsp:spPr>
        <a:xfrm>
          <a:off x="985606" y="4031576"/>
          <a:ext cx="780420" cy="78042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BE45E-B429-46F8-9B05-070707BF3BFD}">
      <dsp:nvSpPr>
        <dsp:cNvPr id="0" name=""/>
        <dsp:cNvSpPr/>
      </dsp:nvSpPr>
      <dsp:spPr>
        <a:xfrm>
          <a:off x="4420595" y="2023688"/>
          <a:ext cx="1443818" cy="144381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NAPTIP’s 5 Ps Approach</a:t>
          </a:r>
        </a:p>
      </dsp:txBody>
      <dsp:txXfrm>
        <a:off x="4632037" y="2235130"/>
        <a:ext cx="1020934" cy="1020934"/>
      </dsp:txXfrm>
    </dsp:sp>
    <dsp:sp modelId="{5D52FA0F-F43A-4D01-8B59-EB3781A24B13}">
      <dsp:nvSpPr>
        <dsp:cNvPr id="0" name=""/>
        <dsp:cNvSpPr/>
      </dsp:nvSpPr>
      <dsp:spPr>
        <a:xfrm rot="16200000">
          <a:off x="4989804" y="1498767"/>
          <a:ext cx="305401" cy="49089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5035614" y="1642757"/>
        <a:ext cx="213781" cy="294538"/>
      </dsp:txXfrm>
    </dsp:sp>
    <dsp:sp modelId="{395B1D5D-0F3D-49C0-A1AF-798ED01692E8}">
      <dsp:nvSpPr>
        <dsp:cNvPr id="0" name=""/>
        <dsp:cNvSpPr/>
      </dsp:nvSpPr>
      <dsp:spPr>
        <a:xfrm>
          <a:off x="4420595" y="3640"/>
          <a:ext cx="1443818" cy="144381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Policy</a:t>
          </a:r>
        </a:p>
      </dsp:txBody>
      <dsp:txXfrm>
        <a:off x="4632037" y="215082"/>
        <a:ext cx="1020934" cy="1020934"/>
      </dsp:txXfrm>
    </dsp:sp>
    <dsp:sp modelId="{229C59BD-001D-44B7-9DA9-1EEB5C1955DF}">
      <dsp:nvSpPr>
        <dsp:cNvPr id="0" name=""/>
        <dsp:cNvSpPr/>
      </dsp:nvSpPr>
      <dsp:spPr>
        <a:xfrm rot="20520000">
          <a:off x="5942173" y="2190704"/>
          <a:ext cx="305401" cy="49089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5944415" y="2303040"/>
        <a:ext cx="213781" cy="294538"/>
      </dsp:txXfrm>
    </dsp:sp>
    <dsp:sp modelId="{5078D901-3C02-4633-8FD1-37986B036FB0}">
      <dsp:nvSpPr>
        <dsp:cNvPr id="0" name=""/>
        <dsp:cNvSpPr/>
      </dsp:nvSpPr>
      <dsp:spPr>
        <a:xfrm>
          <a:off x="6341774" y="1399459"/>
          <a:ext cx="1443818" cy="144381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Prevention</a:t>
          </a:r>
        </a:p>
      </dsp:txBody>
      <dsp:txXfrm>
        <a:off x="6553216" y="1610901"/>
        <a:ext cx="1020934" cy="1020934"/>
      </dsp:txXfrm>
    </dsp:sp>
    <dsp:sp modelId="{CC4B64D2-4D39-48A8-8F15-B67E6B82F394}">
      <dsp:nvSpPr>
        <dsp:cNvPr id="0" name=""/>
        <dsp:cNvSpPr/>
      </dsp:nvSpPr>
      <dsp:spPr>
        <a:xfrm rot="3240000">
          <a:off x="5578400" y="3310281"/>
          <a:ext cx="305401" cy="49089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5597284" y="3371400"/>
        <a:ext cx="213781" cy="294538"/>
      </dsp:txXfrm>
    </dsp:sp>
    <dsp:sp modelId="{A30C9A8B-5130-470E-9907-0EEB042499FB}">
      <dsp:nvSpPr>
        <dsp:cNvPr id="0" name=""/>
        <dsp:cNvSpPr/>
      </dsp:nvSpPr>
      <dsp:spPr>
        <a:xfrm>
          <a:off x="5607949" y="3657940"/>
          <a:ext cx="1443818" cy="144381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Protection</a:t>
          </a:r>
        </a:p>
      </dsp:txBody>
      <dsp:txXfrm>
        <a:off x="5819391" y="3869382"/>
        <a:ext cx="1020934" cy="1020934"/>
      </dsp:txXfrm>
    </dsp:sp>
    <dsp:sp modelId="{130F966C-8B5E-4D89-B53D-6E47B5A4FE52}">
      <dsp:nvSpPr>
        <dsp:cNvPr id="0" name=""/>
        <dsp:cNvSpPr/>
      </dsp:nvSpPr>
      <dsp:spPr>
        <a:xfrm rot="7560000">
          <a:off x="4401207" y="3310281"/>
          <a:ext cx="305401" cy="49089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rot="10800000">
        <a:off x="4473943" y="3371400"/>
        <a:ext cx="213781" cy="294538"/>
      </dsp:txXfrm>
    </dsp:sp>
    <dsp:sp modelId="{F6C21EA4-4AA9-4DE8-846E-91944675A8CD}">
      <dsp:nvSpPr>
        <dsp:cNvPr id="0" name=""/>
        <dsp:cNvSpPr/>
      </dsp:nvSpPr>
      <dsp:spPr>
        <a:xfrm>
          <a:off x="3233241" y="3657940"/>
          <a:ext cx="1443818" cy="144381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Prosecution</a:t>
          </a:r>
        </a:p>
      </dsp:txBody>
      <dsp:txXfrm>
        <a:off x="3444683" y="3869382"/>
        <a:ext cx="1020934" cy="1020934"/>
      </dsp:txXfrm>
    </dsp:sp>
    <dsp:sp modelId="{5DC14CC8-28CA-41D9-8A49-F04D6C2BB4AE}">
      <dsp:nvSpPr>
        <dsp:cNvPr id="0" name=""/>
        <dsp:cNvSpPr/>
      </dsp:nvSpPr>
      <dsp:spPr>
        <a:xfrm rot="11880000">
          <a:off x="4037435" y="2190704"/>
          <a:ext cx="305401" cy="49089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rot="10800000">
        <a:off x="4126813" y="2303040"/>
        <a:ext cx="213781" cy="294538"/>
      </dsp:txXfrm>
    </dsp:sp>
    <dsp:sp modelId="{AFD4A58B-E8A8-460E-9F8F-D1552A767DD6}">
      <dsp:nvSpPr>
        <dsp:cNvPr id="0" name=""/>
        <dsp:cNvSpPr/>
      </dsp:nvSpPr>
      <dsp:spPr>
        <a:xfrm>
          <a:off x="2499416" y="1399459"/>
          <a:ext cx="1443818" cy="144381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Partnership</a:t>
          </a:r>
        </a:p>
      </dsp:txBody>
      <dsp:txXfrm>
        <a:off x="2710858" y="1610901"/>
        <a:ext cx="1020934" cy="10209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6626680-AFDE-4AB7-B4EC-ADDA42C5DA58}" type="datetimeFigureOut">
              <a:rPr lang="en-GB" smtClean="0"/>
              <a:pPr/>
              <a:t>08/11/2023</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A25D93D-8139-4AB6-A27F-39FDC4540620}" type="slidenum">
              <a:rPr lang="en-GB" smtClean="0"/>
              <a:pPr/>
              <a:t>‹#›</a:t>
            </a:fld>
            <a:endParaRPr lang="en-GB"/>
          </a:p>
        </p:txBody>
      </p:sp>
    </p:spTree>
    <p:extLst>
      <p:ext uri="{BB962C8B-B14F-4D97-AF65-F5344CB8AC3E}">
        <p14:creationId xmlns:p14="http://schemas.microsoft.com/office/powerpoint/2010/main" val="2352549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F24F668-1C52-4CE8-9856-5F5414E3EF1F}" type="datetimeFigureOut">
              <a:rPr lang="en-US" smtClean="0"/>
              <a:pPr/>
              <a:t>11/8/2023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F082A16-2174-4510-8940-1C1B8F2B941F}" type="slidenum">
              <a:rPr lang="en-GB" smtClean="0"/>
              <a:pPr/>
              <a:t>‹#›</a:t>
            </a:fld>
            <a:endParaRPr lang="en-GB"/>
          </a:p>
        </p:txBody>
      </p:sp>
    </p:spTree>
    <p:extLst>
      <p:ext uri="{BB962C8B-B14F-4D97-AF65-F5344CB8AC3E}">
        <p14:creationId xmlns:p14="http://schemas.microsoft.com/office/powerpoint/2010/main" val="104591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1</a:t>
            </a:fld>
            <a:endParaRPr lang="en-GB" dirty="0"/>
          </a:p>
        </p:txBody>
      </p:sp>
    </p:spTree>
    <p:extLst>
      <p:ext uri="{BB962C8B-B14F-4D97-AF65-F5344CB8AC3E}">
        <p14:creationId xmlns:p14="http://schemas.microsoft.com/office/powerpoint/2010/main" val="36327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10</a:t>
            </a:fld>
            <a:endParaRPr lang="en-GB" dirty="0"/>
          </a:p>
        </p:txBody>
      </p:sp>
    </p:spTree>
    <p:extLst>
      <p:ext uri="{BB962C8B-B14F-4D97-AF65-F5344CB8AC3E}">
        <p14:creationId xmlns:p14="http://schemas.microsoft.com/office/powerpoint/2010/main" val="307860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11</a:t>
            </a:fld>
            <a:endParaRPr lang="en-GB" dirty="0"/>
          </a:p>
        </p:txBody>
      </p:sp>
    </p:spTree>
    <p:extLst>
      <p:ext uri="{BB962C8B-B14F-4D97-AF65-F5344CB8AC3E}">
        <p14:creationId xmlns:p14="http://schemas.microsoft.com/office/powerpoint/2010/main" val="86425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12</a:t>
            </a:fld>
            <a:endParaRPr lang="en-GB" dirty="0"/>
          </a:p>
        </p:txBody>
      </p:sp>
    </p:spTree>
    <p:extLst>
      <p:ext uri="{BB962C8B-B14F-4D97-AF65-F5344CB8AC3E}">
        <p14:creationId xmlns:p14="http://schemas.microsoft.com/office/powerpoint/2010/main" val="864251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82A16-2174-4510-8940-1C1B8F2B941F}" type="slidenum">
              <a:rPr lang="en-GB" smtClean="0"/>
              <a:pPr/>
              <a:t>15</a:t>
            </a:fld>
            <a:endParaRPr lang="en-GB"/>
          </a:p>
        </p:txBody>
      </p:sp>
    </p:spTree>
    <p:extLst>
      <p:ext uri="{BB962C8B-B14F-4D97-AF65-F5344CB8AC3E}">
        <p14:creationId xmlns:p14="http://schemas.microsoft.com/office/powerpoint/2010/main" val="47003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82A16-2174-4510-8940-1C1B8F2B941F}" type="slidenum">
              <a:rPr lang="en-GB" smtClean="0"/>
              <a:pPr/>
              <a:t>16</a:t>
            </a:fld>
            <a:endParaRPr lang="en-GB"/>
          </a:p>
        </p:txBody>
      </p:sp>
    </p:spTree>
    <p:extLst>
      <p:ext uri="{BB962C8B-B14F-4D97-AF65-F5344CB8AC3E}">
        <p14:creationId xmlns:p14="http://schemas.microsoft.com/office/powerpoint/2010/main" val="3117858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18</a:t>
            </a:fld>
            <a:endParaRPr lang="en-GB" dirty="0"/>
          </a:p>
        </p:txBody>
      </p:sp>
    </p:spTree>
    <p:extLst>
      <p:ext uri="{BB962C8B-B14F-4D97-AF65-F5344CB8AC3E}">
        <p14:creationId xmlns:p14="http://schemas.microsoft.com/office/powerpoint/2010/main" val="415444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19</a:t>
            </a:fld>
            <a:endParaRPr lang="en-GB" dirty="0"/>
          </a:p>
        </p:txBody>
      </p:sp>
    </p:spTree>
    <p:extLst>
      <p:ext uri="{BB962C8B-B14F-4D97-AF65-F5344CB8AC3E}">
        <p14:creationId xmlns:p14="http://schemas.microsoft.com/office/powerpoint/2010/main" val="86425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20</a:t>
            </a:fld>
            <a:endParaRPr lang="en-GB"/>
          </a:p>
        </p:txBody>
      </p:sp>
    </p:spTree>
    <p:extLst>
      <p:ext uri="{BB962C8B-B14F-4D97-AF65-F5344CB8AC3E}">
        <p14:creationId xmlns:p14="http://schemas.microsoft.com/office/powerpoint/2010/main" val="2689678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82A16-2174-4510-8940-1C1B8F2B941F}" type="slidenum">
              <a:rPr lang="en-GB" smtClean="0"/>
              <a:pPr/>
              <a:t>21</a:t>
            </a:fld>
            <a:endParaRPr lang="en-GB"/>
          </a:p>
        </p:txBody>
      </p:sp>
    </p:spTree>
    <p:extLst>
      <p:ext uri="{BB962C8B-B14F-4D97-AF65-F5344CB8AC3E}">
        <p14:creationId xmlns:p14="http://schemas.microsoft.com/office/powerpoint/2010/main" val="2368172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82A16-2174-4510-8940-1C1B8F2B941F}" type="slidenum">
              <a:rPr lang="en-GB" smtClean="0"/>
              <a:pPr/>
              <a:t>22</a:t>
            </a:fld>
            <a:endParaRPr lang="en-GB"/>
          </a:p>
        </p:txBody>
      </p:sp>
    </p:spTree>
    <p:extLst>
      <p:ext uri="{BB962C8B-B14F-4D97-AF65-F5344CB8AC3E}">
        <p14:creationId xmlns:p14="http://schemas.microsoft.com/office/powerpoint/2010/main" val="213462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2</a:t>
            </a:fld>
            <a:endParaRPr lang="en-GB" dirty="0"/>
          </a:p>
        </p:txBody>
      </p:sp>
    </p:spTree>
    <p:extLst>
      <p:ext uri="{BB962C8B-B14F-4D97-AF65-F5344CB8AC3E}">
        <p14:creationId xmlns:p14="http://schemas.microsoft.com/office/powerpoint/2010/main" val="2371728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82A16-2174-4510-8940-1C1B8F2B941F}" type="slidenum">
              <a:rPr lang="en-GB" smtClean="0"/>
              <a:pPr/>
              <a:t>24</a:t>
            </a:fld>
            <a:endParaRPr lang="en-GB"/>
          </a:p>
        </p:txBody>
      </p:sp>
    </p:spTree>
    <p:extLst>
      <p:ext uri="{BB962C8B-B14F-4D97-AF65-F5344CB8AC3E}">
        <p14:creationId xmlns:p14="http://schemas.microsoft.com/office/powerpoint/2010/main" val="3860004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82A16-2174-4510-8940-1C1B8F2B941F}" type="slidenum">
              <a:rPr lang="en-GB" smtClean="0"/>
              <a:pPr/>
              <a:t>25</a:t>
            </a:fld>
            <a:endParaRPr lang="en-GB"/>
          </a:p>
        </p:txBody>
      </p:sp>
    </p:spTree>
    <p:extLst>
      <p:ext uri="{BB962C8B-B14F-4D97-AF65-F5344CB8AC3E}">
        <p14:creationId xmlns:p14="http://schemas.microsoft.com/office/powerpoint/2010/main" val="3768247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82A16-2174-4510-8940-1C1B8F2B941F}" type="slidenum">
              <a:rPr lang="en-GB" smtClean="0"/>
              <a:pPr/>
              <a:t>26</a:t>
            </a:fld>
            <a:endParaRPr lang="en-GB"/>
          </a:p>
        </p:txBody>
      </p:sp>
    </p:spTree>
    <p:extLst>
      <p:ext uri="{BB962C8B-B14F-4D97-AF65-F5344CB8AC3E}">
        <p14:creationId xmlns:p14="http://schemas.microsoft.com/office/powerpoint/2010/main" val="4221652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2060"/>
                </a:solidFill>
              </a:rPr>
              <a:t>The Enabling Law of NAPTIP contains ample provisions on the protection of identity of victims of trafficking. It also has safeguards on the social rights of the victim.</a:t>
            </a:r>
          </a:p>
        </p:txBody>
      </p:sp>
      <p:sp>
        <p:nvSpPr>
          <p:cNvPr id="4" name="Slide Number Placeholder 3"/>
          <p:cNvSpPr>
            <a:spLocks noGrp="1"/>
          </p:cNvSpPr>
          <p:nvPr>
            <p:ph type="sldNum" sz="quarter" idx="10"/>
          </p:nvPr>
        </p:nvSpPr>
        <p:spPr/>
        <p:txBody>
          <a:bodyPr/>
          <a:lstStyle/>
          <a:p>
            <a:fld id="{DF082A16-2174-4510-8940-1C1B8F2B941F}" type="slidenum">
              <a:rPr lang="en-GB" smtClean="0"/>
              <a:pPr/>
              <a:t>27</a:t>
            </a:fld>
            <a:endParaRPr lang="en-GB"/>
          </a:p>
        </p:txBody>
      </p:sp>
    </p:spTree>
    <p:extLst>
      <p:ext uri="{BB962C8B-B14F-4D97-AF65-F5344CB8AC3E}">
        <p14:creationId xmlns:p14="http://schemas.microsoft.com/office/powerpoint/2010/main" val="4146662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prosecuting the offenders, the enabling law of the Agency also empowers the Agency to undertake</a:t>
            </a:r>
            <a:r>
              <a:rPr lang="en-GB" baseline="0" dirty="0"/>
              <a:t> asset forfeiture of human traffickers</a:t>
            </a: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28</a:t>
            </a:fld>
            <a:endParaRPr lang="en-GB"/>
          </a:p>
        </p:txBody>
      </p:sp>
    </p:spTree>
    <p:extLst>
      <p:ext uri="{BB962C8B-B14F-4D97-AF65-F5344CB8AC3E}">
        <p14:creationId xmlns:p14="http://schemas.microsoft.com/office/powerpoint/2010/main" val="2147344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Agency enjoys a good degree of assistance from numerous partners, including UN Agencies, Embassies and relevant stakeholders in Law Enforcement.</a:t>
            </a:r>
          </a:p>
        </p:txBody>
      </p:sp>
      <p:sp>
        <p:nvSpPr>
          <p:cNvPr id="4" name="Slide Number Placeholder 3"/>
          <p:cNvSpPr>
            <a:spLocks noGrp="1"/>
          </p:cNvSpPr>
          <p:nvPr>
            <p:ph type="sldNum" sz="quarter" idx="10"/>
          </p:nvPr>
        </p:nvSpPr>
        <p:spPr/>
        <p:txBody>
          <a:bodyPr/>
          <a:lstStyle/>
          <a:p>
            <a:fld id="{DF082A16-2174-4510-8940-1C1B8F2B941F}" type="slidenum">
              <a:rPr lang="en-GB" smtClean="0"/>
              <a:pPr/>
              <a:t>29</a:t>
            </a:fld>
            <a:endParaRPr lang="en-GB"/>
          </a:p>
        </p:txBody>
      </p:sp>
    </p:spTree>
    <p:extLst>
      <p:ext uri="{BB962C8B-B14F-4D97-AF65-F5344CB8AC3E}">
        <p14:creationId xmlns:p14="http://schemas.microsoft.com/office/powerpoint/2010/main" val="245303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82A16-2174-4510-8940-1C1B8F2B941F}" type="slidenum">
              <a:rPr lang="en-GB" smtClean="0"/>
              <a:pPr/>
              <a:t>30</a:t>
            </a:fld>
            <a:endParaRPr lang="en-GB"/>
          </a:p>
        </p:txBody>
      </p:sp>
    </p:spTree>
    <p:extLst>
      <p:ext uri="{BB962C8B-B14F-4D97-AF65-F5344CB8AC3E}">
        <p14:creationId xmlns:p14="http://schemas.microsoft.com/office/powerpoint/2010/main" val="277881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3</a:t>
            </a:fld>
            <a:endParaRPr lang="en-GB" dirty="0"/>
          </a:p>
        </p:txBody>
      </p:sp>
    </p:spTree>
    <p:extLst>
      <p:ext uri="{BB962C8B-B14F-4D97-AF65-F5344CB8AC3E}">
        <p14:creationId xmlns:p14="http://schemas.microsoft.com/office/powerpoint/2010/main" val="367039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4</a:t>
            </a:fld>
            <a:endParaRPr lang="en-GB" dirty="0"/>
          </a:p>
        </p:txBody>
      </p:sp>
    </p:spTree>
    <p:extLst>
      <p:ext uri="{BB962C8B-B14F-4D97-AF65-F5344CB8AC3E}">
        <p14:creationId xmlns:p14="http://schemas.microsoft.com/office/powerpoint/2010/main" val="69630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82A16-2174-4510-8940-1C1B8F2B941F}" type="slidenum">
              <a:rPr lang="en-GB" smtClean="0"/>
              <a:pPr/>
              <a:t>5</a:t>
            </a:fld>
            <a:endParaRPr lang="en-GB"/>
          </a:p>
        </p:txBody>
      </p:sp>
    </p:spTree>
    <p:extLst>
      <p:ext uri="{BB962C8B-B14F-4D97-AF65-F5344CB8AC3E}">
        <p14:creationId xmlns:p14="http://schemas.microsoft.com/office/powerpoint/2010/main" val="177307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6</a:t>
            </a:fld>
            <a:endParaRPr lang="en-GB" dirty="0"/>
          </a:p>
        </p:txBody>
      </p:sp>
    </p:spTree>
    <p:extLst>
      <p:ext uri="{BB962C8B-B14F-4D97-AF65-F5344CB8AC3E}">
        <p14:creationId xmlns:p14="http://schemas.microsoft.com/office/powerpoint/2010/main" val="864251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7</a:t>
            </a:fld>
            <a:endParaRPr lang="en-GB" dirty="0"/>
          </a:p>
        </p:txBody>
      </p:sp>
    </p:spTree>
    <p:extLst>
      <p:ext uri="{BB962C8B-B14F-4D97-AF65-F5344CB8AC3E}">
        <p14:creationId xmlns:p14="http://schemas.microsoft.com/office/powerpoint/2010/main" val="129225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8</a:t>
            </a:fld>
            <a:endParaRPr lang="en-GB" dirty="0"/>
          </a:p>
        </p:txBody>
      </p:sp>
    </p:spTree>
    <p:extLst>
      <p:ext uri="{BB962C8B-B14F-4D97-AF65-F5344CB8AC3E}">
        <p14:creationId xmlns:p14="http://schemas.microsoft.com/office/powerpoint/2010/main" val="10090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lgn="l">
              <a:spcBef>
                <a:spcPct val="20000"/>
              </a:spcBef>
              <a:buFont typeface="Wingdings" pitchFamily="2" charset="2"/>
              <a:buNone/>
              <a:defRPr/>
            </a:pPr>
            <a:r>
              <a:rPr lang="en-GB" sz="1200" b="1" dirty="0">
                <a:solidFill>
                  <a:schemeClr val="tx1"/>
                </a:solidFill>
              </a:rPr>
              <a:t>Dimensions of Transnational Crime include; </a:t>
            </a:r>
            <a:r>
              <a:rPr kumimoji="0" lang="en-US" sz="1200" b="0" i="0" u="none" strike="noStrike" kern="1200" cap="none" spc="0" normalizeH="0" baseline="0" noProof="0" dirty="0">
                <a:ln>
                  <a:noFill/>
                </a:ln>
                <a:effectLst/>
                <a:uLnTx/>
                <a:uFillTx/>
                <a:latin typeface="+mn-lt"/>
                <a:ea typeface="+mn-ea"/>
                <a:cs typeface="+mn-cs"/>
              </a:rPr>
              <a:t>Crime against</a:t>
            </a:r>
            <a:r>
              <a:rPr kumimoji="0" lang="en-US" sz="1200" b="0" i="0" u="none" strike="noStrike" kern="1200" cap="none" spc="0" normalizeH="0" noProof="0" dirty="0">
                <a:ln>
                  <a:noFill/>
                </a:ln>
                <a:effectLst/>
                <a:uLnTx/>
                <a:uFillTx/>
                <a:latin typeface="+mn-lt"/>
                <a:ea typeface="+mn-ea"/>
                <a:cs typeface="+mn-cs"/>
              </a:rPr>
              <a:t> international law, </a:t>
            </a:r>
            <a:r>
              <a:rPr lang="en-US" sz="1200" baseline="0" dirty="0"/>
              <a:t>Crime</a:t>
            </a:r>
            <a:r>
              <a:rPr lang="en-US" sz="1200" dirty="0"/>
              <a:t> against humanity, </a:t>
            </a:r>
            <a:r>
              <a:rPr kumimoji="0" lang="en-US" sz="1200" b="0" i="0" u="none" strike="noStrike" kern="1200" cap="none" spc="0" normalizeH="0" baseline="0" noProof="0" dirty="0">
                <a:ln>
                  <a:noFill/>
                </a:ln>
                <a:effectLst/>
                <a:uLnTx/>
                <a:uFillTx/>
                <a:latin typeface="+mn-lt"/>
                <a:ea typeface="+mn-ea"/>
                <a:cs typeface="+mn-cs"/>
              </a:rPr>
              <a:t>Crime</a:t>
            </a:r>
            <a:r>
              <a:rPr kumimoji="0" lang="en-US" sz="1200" b="0" i="0" u="none" strike="noStrike" kern="1200" cap="none" spc="0" normalizeH="0" noProof="0" dirty="0">
                <a:ln>
                  <a:noFill/>
                </a:ln>
                <a:effectLst/>
                <a:uLnTx/>
                <a:uFillTx/>
                <a:latin typeface="+mn-lt"/>
                <a:ea typeface="+mn-ea"/>
                <a:cs typeface="+mn-cs"/>
              </a:rPr>
              <a:t> against peace, </a:t>
            </a:r>
            <a:r>
              <a:rPr lang="en-US" sz="1200" baseline="0" dirty="0"/>
              <a:t>War</a:t>
            </a:r>
            <a:r>
              <a:rPr lang="en-US" sz="1200" dirty="0"/>
              <a:t> Crime</a:t>
            </a:r>
            <a:endParaRPr kumimoji="0" lang="en-US" sz="1200" b="0" i="0" u="none" strike="noStrike" kern="1200" cap="none" spc="0" normalizeH="0" baseline="0" noProof="0" dirty="0">
              <a:ln>
                <a:noFill/>
              </a:ln>
              <a:effectLst/>
              <a:uLnTx/>
              <a:uFillTx/>
              <a:latin typeface="+mn-lt"/>
              <a:ea typeface="+mn-ea"/>
              <a:cs typeface="+mn-cs"/>
            </a:endParaRPr>
          </a:p>
          <a:p>
            <a:pPr marL="0" indent="0" algn="l">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F082A16-2174-4510-8940-1C1B8F2B941F}" type="slidenum">
              <a:rPr lang="en-GB" smtClean="0"/>
              <a:pPr/>
              <a:t>9</a:t>
            </a:fld>
            <a:endParaRPr lang="en-GB" dirty="0"/>
          </a:p>
        </p:txBody>
      </p:sp>
    </p:spTree>
    <p:extLst>
      <p:ext uri="{BB962C8B-B14F-4D97-AF65-F5344CB8AC3E}">
        <p14:creationId xmlns:p14="http://schemas.microsoft.com/office/powerpoint/2010/main" val="270714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86EBAC-EBD8-4574-94C2-72FD56E5E38D}"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6EBAC-EBD8-4574-94C2-72FD56E5E38D}"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6EBAC-EBD8-4574-94C2-72FD56E5E38D}"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6EBAC-EBD8-4574-94C2-72FD56E5E38D}"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6EBAC-EBD8-4574-94C2-72FD56E5E38D}"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86EBAC-EBD8-4574-94C2-72FD56E5E38D}"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86EBAC-EBD8-4574-94C2-72FD56E5E38D}"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86EBAC-EBD8-4574-94C2-72FD56E5E38D}"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6EBAC-EBD8-4574-94C2-72FD56E5E38D}"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6EBAC-EBD8-4574-94C2-72FD56E5E38D}"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6EBAC-EBD8-4574-94C2-72FD56E5E38D}"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7723F-4F75-41D2-858E-FA9C96AF8A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accent1">
                <a:tint val="66000"/>
                <a:satMod val="160000"/>
                <a:alpha val="91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6EBAC-EBD8-4574-94C2-72FD56E5E38D}" type="datetimeFigureOut">
              <a:rPr lang="en-US" smtClean="0"/>
              <a:pPr/>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7723F-4F75-41D2-858E-FA9C96AF8A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352800"/>
            <a:ext cx="6938010" cy="3429000"/>
          </a:xfrm>
        </p:spPr>
        <p:txBody>
          <a:bodyPr>
            <a:normAutofit fontScale="92500" lnSpcReduction="10000"/>
          </a:bodyPr>
          <a:lstStyle/>
          <a:p>
            <a:r>
              <a:rPr lang="en-US" sz="2400" dirty="0">
                <a:solidFill>
                  <a:schemeClr val="tx1"/>
                </a:solidFill>
              </a:rPr>
              <a:t>BY</a:t>
            </a:r>
          </a:p>
          <a:p>
            <a:r>
              <a:rPr lang="en-US" sz="2800" b="1" dirty="0" err="1">
                <a:solidFill>
                  <a:srgbClr val="860000"/>
                </a:solidFill>
                <a:latin typeface="Algerian" pitchFamily="82" charset="0"/>
              </a:rPr>
              <a:t>Abosede</a:t>
            </a:r>
            <a:r>
              <a:rPr lang="en-US" sz="2800" b="1" dirty="0">
                <a:solidFill>
                  <a:srgbClr val="860000"/>
                </a:solidFill>
                <a:latin typeface="Algerian" pitchFamily="82" charset="0"/>
              </a:rPr>
              <a:t> g. </a:t>
            </a:r>
            <a:r>
              <a:rPr lang="en-US" sz="2800" b="1" dirty="0" err="1">
                <a:solidFill>
                  <a:srgbClr val="860000"/>
                </a:solidFill>
                <a:latin typeface="Algerian" pitchFamily="82" charset="0"/>
              </a:rPr>
              <a:t>iheabunike</a:t>
            </a:r>
            <a:r>
              <a:rPr lang="en-US" sz="2800" b="1" dirty="0">
                <a:solidFill>
                  <a:srgbClr val="860000"/>
                </a:solidFill>
                <a:latin typeface="Algerian" pitchFamily="82" charset="0"/>
              </a:rPr>
              <a:t>, </a:t>
            </a:r>
            <a:r>
              <a:rPr lang="en-US" sz="2800" b="1" dirty="0" err="1">
                <a:solidFill>
                  <a:srgbClr val="860000"/>
                </a:solidFill>
                <a:latin typeface="Algerian" pitchFamily="82" charset="0"/>
              </a:rPr>
              <a:t>esq.</a:t>
            </a:r>
            <a:endParaRPr lang="en-US" sz="2800" b="1" dirty="0">
              <a:solidFill>
                <a:srgbClr val="860000"/>
              </a:solidFill>
              <a:latin typeface="Algerian" pitchFamily="82" charset="0"/>
            </a:endParaRPr>
          </a:p>
          <a:p>
            <a:r>
              <a:rPr lang="en-US" sz="2400" dirty="0">
                <a:solidFill>
                  <a:schemeClr val="tx1"/>
                </a:solidFill>
              </a:rPr>
              <a:t>ASST. DIRECTOR (LEGAL AND PROSECUTION )</a:t>
            </a:r>
          </a:p>
          <a:p>
            <a:r>
              <a:rPr lang="en-US" sz="2000" b="1" dirty="0">
                <a:solidFill>
                  <a:srgbClr val="002060"/>
                </a:solidFill>
              </a:rPr>
              <a:t>NATIONAL AGENCY </a:t>
            </a:r>
            <a:r>
              <a:rPr lang="en-US" sz="2000" b="1">
                <a:solidFill>
                  <a:srgbClr val="002060"/>
                </a:solidFill>
              </a:rPr>
              <a:t>FOR THE PROHIBITION OF TRAFFICKING </a:t>
            </a:r>
          </a:p>
          <a:p>
            <a:r>
              <a:rPr lang="en-US" sz="2000" b="1">
                <a:solidFill>
                  <a:srgbClr val="002060"/>
                </a:solidFill>
              </a:rPr>
              <a:t>IN </a:t>
            </a:r>
            <a:r>
              <a:rPr lang="en-US" sz="2000" b="1" dirty="0">
                <a:solidFill>
                  <a:srgbClr val="002060"/>
                </a:solidFill>
              </a:rPr>
              <a:t>PERSONS </a:t>
            </a:r>
            <a:r>
              <a:rPr lang="en-US" sz="2000" b="1" dirty="0">
                <a:solidFill>
                  <a:srgbClr val="C00000"/>
                </a:solidFill>
              </a:rPr>
              <a:t>(NAPTIP)</a:t>
            </a:r>
            <a:endParaRPr lang="en-US" sz="1800" b="1" dirty="0">
              <a:solidFill>
                <a:schemeClr val="tx1"/>
              </a:solidFill>
            </a:endParaRPr>
          </a:p>
          <a:p>
            <a:pPr algn="l"/>
            <a:endParaRPr lang="en-US" sz="1800" b="1" dirty="0">
              <a:solidFill>
                <a:schemeClr val="tx1"/>
              </a:solidFill>
            </a:endParaRPr>
          </a:p>
          <a:p>
            <a:r>
              <a:rPr lang="en-US" sz="2400" b="1" dirty="0">
                <a:solidFill>
                  <a:srgbClr val="003E1C"/>
                </a:solidFill>
              </a:rPr>
              <a:t>A PRESENTATION AT A 3-DAY WORKSHOP</a:t>
            </a:r>
          </a:p>
          <a:p>
            <a:r>
              <a:rPr lang="en-US" sz="2400" b="1" dirty="0">
                <a:solidFill>
                  <a:srgbClr val="003E1C"/>
                </a:solidFill>
              </a:rPr>
              <a:t>HELD AT NICON LUXURY HOTELS</a:t>
            </a:r>
            <a:r>
              <a:rPr lang="en-GB" sz="2400" b="1" dirty="0">
                <a:solidFill>
                  <a:srgbClr val="003E1C"/>
                </a:solidFill>
              </a:rPr>
              <a:t> </a:t>
            </a:r>
          </a:p>
          <a:p>
            <a:r>
              <a:rPr lang="en-GB" sz="2400" b="1" dirty="0">
                <a:solidFill>
                  <a:srgbClr val="003E1C"/>
                </a:solidFill>
              </a:rPr>
              <a:t>7</a:t>
            </a:r>
            <a:r>
              <a:rPr lang="en-GB" sz="2400" b="1" baseline="30000" dirty="0">
                <a:solidFill>
                  <a:srgbClr val="003E1C"/>
                </a:solidFill>
              </a:rPr>
              <a:t>TH</a:t>
            </a:r>
            <a:r>
              <a:rPr lang="en-GB" sz="2400" b="1" dirty="0">
                <a:solidFill>
                  <a:srgbClr val="003E1C"/>
                </a:solidFill>
              </a:rPr>
              <a:t> -9</a:t>
            </a:r>
            <a:r>
              <a:rPr lang="en-GB" sz="2400" b="1" baseline="30000" dirty="0">
                <a:solidFill>
                  <a:srgbClr val="003E1C"/>
                </a:solidFill>
              </a:rPr>
              <a:t>TH</a:t>
            </a:r>
            <a:r>
              <a:rPr lang="en-GB" sz="2400" b="1" dirty="0">
                <a:solidFill>
                  <a:srgbClr val="003E1C"/>
                </a:solidFill>
              </a:rPr>
              <a:t> NOVEMBER, 2023</a:t>
            </a:r>
          </a:p>
          <a:p>
            <a:endParaRPr lang="en-US" sz="1800" b="1" dirty="0">
              <a:solidFill>
                <a:srgbClr val="003E1C"/>
              </a:solidFill>
            </a:endParaRPr>
          </a:p>
          <a:p>
            <a:pPr algn="l"/>
            <a:endParaRPr lang="en-US" sz="1800" b="1" dirty="0">
              <a:solidFill>
                <a:schemeClr val="tx1"/>
              </a:solidFill>
            </a:endParaRPr>
          </a:p>
          <a:p>
            <a:pPr algn="l"/>
            <a:endParaRPr lang="en-US" sz="1800" b="1" dirty="0">
              <a:solidFill>
                <a:srgbClr val="003E1C"/>
              </a:solidFill>
            </a:endParaRPr>
          </a:p>
        </p:txBody>
      </p:sp>
      <p:pic>
        <p:nvPicPr>
          <p:cNvPr id="6" name="Picture 5" descr="I:\NIGERIA C DEVELOPMENT\Visual Aids\nigeria_ccoat_n40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4532" y="3726760"/>
            <a:ext cx="1952699" cy="1820889"/>
          </a:xfrm>
          <a:prstGeom prst="rect">
            <a:avLst/>
          </a:prstGeom>
          <a:ln>
            <a:noFill/>
          </a:ln>
          <a:effectLst>
            <a:softEdge rad="112500"/>
          </a:effectLst>
        </p:spPr>
      </p:pic>
      <p:sp>
        <p:nvSpPr>
          <p:cNvPr id="2" name="Title 1"/>
          <p:cNvSpPr>
            <a:spLocks noGrp="1"/>
          </p:cNvSpPr>
          <p:nvPr>
            <p:ph type="ctrTitle"/>
          </p:nvPr>
        </p:nvSpPr>
        <p:spPr>
          <a:xfrm>
            <a:off x="323850" y="13331"/>
            <a:ext cx="6271260" cy="3091819"/>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GB" sz="5400" dirty="0">
                <a:solidFill>
                  <a:srgbClr val="FFFF00"/>
                </a:solidFill>
                <a:latin typeface="Gloucester MT Extra Condensed" pitchFamily="18" charset="0"/>
              </a:rPr>
              <a:t>Current Trends in Trafficking in Persons in Nigeria: Effects on Socio- Economic Development of Nigeria</a:t>
            </a:r>
            <a:endParaRPr lang="en-US" sz="5400" dirty="0">
              <a:solidFill>
                <a:srgbClr val="FFFF00"/>
              </a:solidFill>
              <a:latin typeface="Gloucester MT Extra Condensed"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5110" y="182880"/>
            <a:ext cx="2548889" cy="258318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3" name="Content Placeholder 1"/>
          <p:cNvSpPr txBox="1">
            <a:spLocks/>
          </p:cNvSpPr>
          <p:nvPr/>
        </p:nvSpPr>
        <p:spPr>
          <a:xfrm>
            <a:off x="182880" y="1404352"/>
            <a:ext cx="4720590" cy="4722127"/>
          </a:xfrm>
          <a:prstGeom prst="rect">
            <a:avLst/>
          </a:prstGeom>
          <a:solidFill>
            <a:srgbClr val="002060"/>
          </a:solidFill>
        </p:spPr>
        <p:txBody>
          <a:bodyPr vert="horz" lIns="91440" tIns="45720" rIns="91440" bIns="45720" rtlCol="0">
            <a:noAutofit/>
          </a:bodyPr>
          <a:lstStyle/>
          <a:p>
            <a:pPr lvl="0" algn="just">
              <a:buFont typeface="Wingdings" pitchFamily="2" charset="2"/>
              <a:buChar char="§"/>
            </a:pPr>
            <a:r>
              <a:rPr lang="en-GB" b="1" dirty="0">
                <a:solidFill>
                  <a:srgbClr val="FFFF00"/>
                </a:solidFill>
                <a:latin typeface="Cambria" panose="02040503050406030204" pitchFamily="18" charset="0"/>
              </a:rPr>
              <a:t>Africa was notable for the pre-historic account of human beings sold into slavery as a result of war, debt bondage, and other exploitative reasons. This was before the advent of the Trans-Atlantic Slave Trade. </a:t>
            </a:r>
          </a:p>
          <a:p>
            <a:pPr lvl="0" algn="just">
              <a:buFont typeface="Wingdings" pitchFamily="2" charset="2"/>
              <a:buChar char="§"/>
            </a:pPr>
            <a:r>
              <a:rPr lang="en-GB" b="1" dirty="0">
                <a:solidFill>
                  <a:srgbClr val="FFFF00"/>
                </a:solidFill>
                <a:latin typeface="Cambria" panose="02040503050406030204" pitchFamily="18" charset="0"/>
              </a:rPr>
              <a:t>Slavery and the slave trade that followed thereafter were an integral part of African societies and States which supplied the Arab world with enslaved people for centuries, before the arrival of the Europeans. </a:t>
            </a:r>
          </a:p>
          <a:p>
            <a:pPr lvl="0" algn="just">
              <a:buFont typeface="Wingdings" pitchFamily="2" charset="2"/>
              <a:buChar char="§"/>
            </a:pPr>
            <a:endParaRPr lang="en-GB" sz="1200" b="1" dirty="0">
              <a:solidFill>
                <a:srgbClr val="FFFF00"/>
              </a:solidFill>
              <a:latin typeface="Cambria" panose="02040503050406030204" pitchFamily="18" charset="0"/>
            </a:endParaRPr>
          </a:p>
          <a:p>
            <a:pPr lvl="0" algn="just">
              <a:buFont typeface="Wingdings" pitchFamily="2" charset="2"/>
              <a:buChar char="§"/>
            </a:pPr>
            <a:r>
              <a:rPr lang="en-GB" b="1" dirty="0">
                <a:solidFill>
                  <a:srgbClr val="FFFF00"/>
                </a:solidFill>
                <a:latin typeface="Cambria" panose="02040503050406030204" pitchFamily="18" charset="0"/>
              </a:rPr>
              <a:t>The transatlantic slave trade was the trading, primarily of African people to the colonies of the then </a:t>
            </a:r>
            <a:r>
              <a:rPr lang="en-GB" b="1" i="1" dirty="0">
                <a:solidFill>
                  <a:srgbClr val="FFFF00"/>
                </a:solidFill>
                <a:latin typeface="Cambria" panose="02040503050406030204" pitchFamily="18" charset="0"/>
              </a:rPr>
              <a:t>New World </a:t>
            </a:r>
            <a:r>
              <a:rPr lang="en-GB" b="1" dirty="0">
                <a:solidFill>
                  <a:srgbClr val="FFFF00"/>
                </a:solidFill>
                <a:latin typeface="Cambria" panose="02040503050406030204" pitchFamily="18" charset="0"/>
              </a:rPr>
              <a:t>that occurred in and around the Atlantic Ocean.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274" y="1248784"/>
            <a:ext cx="4010978" cy="3004362"/>
          </a:xfrm>
          <a:prstGeom prst="rect">
            <a:avLst/>
          </a:prstGeom>
          <a:ln>
            <a:noFill/>
          </a:ln>
          <a:effectLst>
            <a:softEdge rad="112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3417" y="4153132"/>
            <a:ext cx="4064692" cy="2704868"/>
          </a:xfrm>
          <a:prstGeom prst="rect">
            <a:avLst/>
          </a:prstGeom>
          <a:ln>
            <a:noFill/>
          </a:ln>
          <a:effectLst>
            <a:softEdge rad="112500"/>
          </a:effectLst>
        </p:spPr>
      </p:pic>
      <p:sp>
        <p:nvSpPr>
          <p:cNvPr id="8" name="Content Placeholder 1"/>
          <p:cNvSpPr txBox="1">
            <a:spLocks/>
          </p:cNvSpPr>
          <p:nvPr/>
        </p:nvSpPr>
        <p:spPr>
          <a:xfrm>
            <a:off x="182880" y="-106192"/>
            <a:ext cx="896112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000" b="1" i="0" u="none" strike="noStrike" kern="1200" cap="none" spc="0" normalizeH="0" baseline="0" noProof="0" dirty="0">
                <a:ln>
                  <a:noFill/>
                </a:ln>
                <a:solidFill>
                  <a:srgbClr val="002060"/>
                </a:solidFill>
                <a:effectLst/>
                <a:uLnTx/>
                <a:uFillTx/>
                <a:latin typeface="+mn-lt"/>
                <a:ea typeface="+mn-ea"/>
                <a:cs typeface="+mn-cs"/>
              </a:rPr>
              <a:t>OVERVIEW OF</a:t>
            </a:r>
            <a:r>
              <a:rPr kumimoji="0" lang="en-US" sz="4000" b="1" i="0" u="none" strike="noStrike" kern="1200" cap="none" spc="0" normalizeH="0" noProof="0" dirty="0">
                <a:ln>
                  <a:noFill/>
                </a:ln>
                <a:solidFill>
                  <a:srgbClr val="002060"/>
                </a:solidFill>
                <a:effectLst/>
                <a:uLnTx/>
                <a:uFillTx/>
                <a:latin typeface="+mn-lt"/>
                <a:ea typeface="+mn-ea"/>
                <a:cs typeface="+mn-cs"/>
              </a:rPr>
              <a:t> SMUGGLING AND TRAFFICKING IN AFRICA</a:t>
            </a:r>
            <a:endParaRPr kumimoji="0" lang="en-US" sz="4000" b="1" i="0" u="none" strike="noStrike" kern="1200" cap="none" spc="0" normalizeH="0" baseline="0" noProof="0" dirty="0">
              <a:ln>
                <a:noFill/>
              </a:ln>
              <a:solidFill>
                <a:srgbClr val="002060"/>
              </a:solidFill>
              <a:effectLst/>
              <a:uLnTx/>
              <a:uFillTx/>
              <a:latin typeface="+mn-lt"/>
              <a:ea typeface="+mn-ea"/>
              <a:cs typeface="+mn-cs"/>
            </a:endParaRPr>
          </a:p>
        </p:txBody>
      </p:sp>
    </p:spTree>
    <p:extLst>
      <p:ext uri="{BB962C8B-B14F-4D97-AF65-F5344CB8AC3E}">
        <p14:creationId xmlns:p14="http://schemas.microsoft.com/office/powerpoint/2010/main" val="2327033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6" name="Content Placeholder 2"/>
          <p:cNvSpPr>
            <a:spLocks noGrp="1"/>
          </p:cNvSpPr>
          <p:nvPr>
            <p:ph idx="1"/>
          </p:nvPr>
        </p:nvSpPr>
        <p:spPr>
          <a:xfrm>
            <a:off x="91440" y="1414540"/>
            <a:ext cx="9144000" cy="4525963"/>
          </a:xfrm>
        </p:spPr>
        <p:txBody>
          <a:bodyPr>
            <a:normAutofit/>
          </a:bodyPr>
          <a:lstStyle/>
          <a:p>
            <a:pPr marL="0" indent="0" algn="just">
              <a:buFont typeface="Wingdings" pitchFamily="2" charset="2"/>
              <a:buChar char="§"/>
            </a:pPr>
            <a:r>
              <a:rPr lang="en-GB" sz="2400" dirty="0">
                <a:latin typeface="Cambria" panose="02040503050406030204" pitchFamily="18" charset="0"/>
              </a:rPr>
              <a:t>  9.2 Million Africans are victims of modern day slavery as of 2016 and 23% of the total global modern day slavery population in Africa are engaged in forced labour, forced marriages and sexual exploitation </a:t>
            </a:r>
          </a:p>
          <a:p>
            <a:pPr marL="0" indent="0" algn="ctr">
              <a:buNone/>
            </a:pPr>
            <a:r>
              <a:rPr lang="en-GB" sz="2000" i="1" dirty="0">
                <a:latin typeface="Cambria" panose="02040503050406030204" pitchFamily="18" charset="0"/>
              </a:rPr>
              <a:t>(BORGEN MAGAZINE)</a:t>
            </a:r>
          </a:p>
        </p:txBody>
      </p:sp>
      <p:pic>
        <p:nvPicPr>
          <p:cNvPr id="7" name="Picture 6"/>
          <p:cNvPicPr/>
          <p:nvPr/>
        </p:nvPicPr>
        <p:blipFill>
          <a:blip r:embed="rId3" cstate="print"/>
          <a:srcRect l="12236" t="26574" r="13851" b="33575"/>
          <a:stretch>
            <a:fillRect/>
          </a:stretch>
        </p:blipFill>
        <p:spPr bwMode="auto">
          <a:xfrm>
            <a:off x="91440" y="3484559"/>
            <a:ext cx="8900932" cy="2639027"/>
          </a:xfrm>
          <a:prstGeom prst="rect">
            <a:avLst/>
          </a:prstGeom>
          <a:noFill/>
          <a:ln w="9525">
            <a:noFill/>
            <a:miter lim="800000"/>
            <a:headEnd/>
            <a:tailEnd/>
          </a:ln>
        </p:spPr>
      </p:pic>
      <p:sp>
        <p:nvSpPr>
          <p:cNvPr id="10" name="Content Placeholder 1"/>
          <p:cNvSpPr txBox="1">
            <a:spLocks/>
          </p:cNvSpPr>
          <p:nvPr/>
        </p:nvSpPr>
        <p:spPr>
          <a:xfrm>
            <a:off x="6412376" y="6055484"/>
            <a:ext cx="2546424" cy="322165"/>
          </a:xfrm>
          <a:prstGeom prst="rect">
            <a:avLst/>
          </a:prstGeom>
        </p:spPr>
        <p:txBody>
          <a:bodyPr vert="horz" lIns="91440" tIns="45720" rIns="91440" bIns="45720" rtlCol="0">
            <a:noAutofit/>
          </a:bodyPr>
          <a:lstStyle/>
          <a:p>
            <a:pPr marL="365760" marR="0" lvl="0" indent="-256032" algn="r" defTabSz="914400" rtl="0" eaLnBrk="1" fontAlgn="auto" latinLnBrk="0" hangingPunct="1">
              <a:lnSpc>
                <a:spcPct val="120000"/>
              </a:lnSpc>
              <a:spcBef>
                <a:spcPct val="20000"/>
              </a:spcBef>
              <a:spcAft>
                <a:spcPts val="0"/>
              </a:spcAft>
              <a:buClrTx/>
              <a:buSzTx/>
              <a:buFont typeface="Wingdings 3"/>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Source:</a:t>
            </a:r>
            <a:r>
              <a:rPr kumimoji="0" lang="en-US" sz="1200" b="1" i="0" u="none" strike="noStrike" kern="1200" cap="none" spc="0" normalizeH="0" noProof="0" dirty="0">
                <a:ln>
                  <a:noFill/>
                </a:ln>
                <a:solidFill>
                  <a:schemeClr val="tx1"/>
                </a:solidFill>
                <a:effectLst/>
                <a:uLnTx/>
                <a:uFillTx/>
                <a:latin typeface="+mn-lt"/>
                <a:ea typeface="+mn-ea"/>
                <a:cs typeface="+mn-cs"/>
              </a:rPr>
              <a:t> Global Slavery Index, 2018</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182880" y="-106192"/>
            <a:ext cx="896112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000" b="1" i="0" u="none" strike="noStrike" kern="1200" cap="none" spc="0" normalizeH="0" baseline="0" noProof="0" dirty="0">
                <a:ln>
                  <a:noFill/>
                </a:ln>
                <a:solidFill>
                  <a:srgbClr val="002060"/>
                </a:solidFill>
                <a:effectLst/>
                <a:uLnTx/>
                <a:uFillTx/>
                <a:latin typeface="+mn-lt"/>
                <a:ea typeface="+mn-ea"/>
                <a:cs typeface="+mn-cs"/>
              </a:rPr>
              <a:t>OVERVIEW OF</a:t>
            </a:r>
            <a:r>
              <a:rPr kumimoji="0" lang="en-US" sz="4000" b="1" i="0" u="none" strike="noStrike" kern="1200" cap="none" spc="0" normalizeH="0" noProof="0" dirty="0">
                <a:ln>
                  <a:noFill/>
                </a:ln>
                <a:solidFill>
                  <a:srgbClr val="002060"/>
                </a:solidFill>
                <a:effectLst/>
                <a:uLnTx/>
                <a:uFillTx/>
                <a:latin typeface="+mn-lt"/>
                <a:ea typeface="+mn-ea"/>
                <a:cs typeface="+mn-cs"/>
              </a:rPr>
              <a:t> SMUGGLING AND TRAFFICKING IN AFRICA</a:t>
            </a:r>
            <a:endParaRPr kumimoji="0" lang="en-US" sz="4000" b="1"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6" name="Content Placeholder 2"/>
          <p:cNvSpPr>
            <a:spLocks noGrp="1"/>
          </p:cNvSpPr>
          <p:nvPr>
            <p:ph idx="1"/>
          </p:nvPr>
        </p:nvSpPr>
        <p:spPr>
          <a:xfrm>
            <a:off x="0" y="1400535"/>
            <a:ext cx="6331351" cy="4525963"/>
          </a:xfrm>
        </p:spPr>
        <p:txBody>
          <a:bodyPr>
            <a:normAutofit/>
          </a:bodyPr>
          <a:lstStyle/>
          <a:p>
            <a:pPr lvl="0" algn="just"/>
            <a:r>
              <a:rPr lang="en-GB" sz="2400" dirty="0">
                <a:latin typeface="Cambria" panose="02040503050406030204" pitchFamily="18" charset="0"/>
              </a:rPr>
              <a:t>The most common forms of slavery in sub-Saharan Africa are forced labour and forced marriage</a:t>
            </a:r>
            <a:endParaRPr lang="en-US" sz="2400" dirty="0">
              <a:latin typeface="Cambria" panose="02040503050406030204" pitchFamily="18" charset="0"/>
            </a:endParaRPr>
          </a:p>
          <a:p>
            <a:pPr lvl="0" algn="just"/>
            <a:r>
              <a:rPr lang="en-GB" sz="2400" dirty="0">
                <a:latin typeface="Cambria" panose="02040503050406030204" pitchFamily="18" charset="0"/>
              </a:rPr>
              <a:t>Africa accounts for 8% of child sex trafficking in the world.</a:t>
            </a:r>
            <a:endParaRPr lang="en-US" sz="2400" dirty="0">
              <a:latin typeface="Cambria" panose="02040503050406030204" pitchFamily="18" charset="0"/>
            </a:endParaRPr>
          </a:p>
        </p:txBody>
      </p:sp>
      <p:pic>
        <p:nvPicPr>
          <p:cNvPr id="7" name="Picture 6"/>
          <p:cNvPicPr/>
          <p:nvPr/>
        </p:nvPicPr>
        <p:blipFill>
          <a:blip r:embed="rId3" cstate="print"/>
          <a:srcRect l="37245" t="19686" r="22630" b="32658"/>
          <a:stretch>
            <a:fillRect/>
          </a:stretch>
        </p:blipFill>
        <p:spPr bwMode="auto">
          <a:xfrm>
            <a:off x="0" y="3539924"/>
            <a:ext cx="3950064" cy="2756703"/>
          </a:xfrm>
          <a:prstGeom prst="rect">
            <a:avLst/>
          </a:prstGeom>
          <a:noFill/>
          <a:ln w="9525">
            <a:noFill/>
            <a:miter lim="800000"/>
            <a:headEnd/>
            <a:tailEnd/>
          </a:ln>
        </p:spPr>
      </p:pic>
      <p:pic>
        <p:nvPicPr>
          <p:cNvPr id="9" name="Picture 2" descr="F:\RPD Abuja\NAPTIP DATA\Pics\HT Pix\BSSP-Child-Labour-04.jpg"/>
          <p:cNvPicPr>
            <a:picLocks noChangeAspect="1" noChangeArrowheads="1"/>
          </p:cNvPicPr>
          <p:nvPr/>
        </p:nvPicPr>
        <p:blipFill>
          <a:blip r:embed="rId4" cstate="print"/>
          <a:srcRect/>
          <a:stretch>
            <a:fillRect/>
          </a:stretch>
        </p:blipFill>
        <p:spPr bwMode="auto">
          <a:xfrm>
            <a:off x="6516547" y="4490977"/>
            <a:ext cx="2627453" cy="1817226"/>
          </a:xfrm>
          <a:prstGeom prst="rect">
            <a:avLst/>
          </a:prstGeom>
          <a:noFill/>
        </p:spPr>
      </p:pic>
      <p:pic>
        <p:nvPicPr>
          <p:cNvPr id="10" name="Picture 4" descr="F:\RPD Abuja\NAPTIP DATA\Pics\HT Pix\child-labor.jpg"/>
          <p:cNvPicPr>
            <a:picLocks noChangeAspect="1" noChangeArrowheads="1"/>
          </p:cNvPicPr>
          <p:nvPr/>
        </p:nvPicPr>
        <p:blipFill>
          <a:blip r:embed="rId5" cstate="print"/>
          <a:srcRect/>
          <a:stretch>
            <a:fillRect/>
          </a:stretch>
        </p:blipFill>
        <p:spPr bwMode="auto">
          <a:xfrm>
            <a:off x="3958543" y="4474803"/>
            <a:ext cx="2581154" cy="1847718"/>
          </a:xfrm>
          <a:prstGeom prst="rect">
            <a:avLst/>
          </a:prstGeom>
          <a:noFill/>
        </p:spPr>
      </p:pic>
      <p:pic>
        <p:nvPicPr>
          <p:cNvPr id="13" name="Picture 3" descr="F:\RPD Abuja\NAPTIP DATA\Pics\HT Pix\child street hawking.jpg"/>
          <p:cNvPicPr>
            <a:picLocks noChangeAspect="1" noChangeArrowheads="1"/>
          </p:cNvPicPr>
          <p:nvPr/>
        </p:nvPicPr>
        <p:blipFill>
          <a:blip r:embed="rId6" cstate="print"/>
          <a:srcRect/>
          <a:stretch>
            <a:fillRect/>
          </a:stretch>
        </p:blipFill>
        <p:spPr bwMode="auto">
          <a:xfrm>
            <a:off x="6504972" y="1400535"/>
            <a:ext cx="2639028" cy="1666756"/>
          </a:xfrm>
          <a:prstGeom prst="rect">
            <a:avLst/>
          </a:prstGeom>
          <a:noFill/>
        </p:spPr>
      </p:pic>
      <p:pic>
        <p:nvPicPr>
          <p:cNvPr id="14" name="Picture 13"/>
          <p:cNvPicPr/>
          <p:nvPr/>
        </p:nvPicPr>
        <p:blipFill>
          <a:blip r:embed="rId7" cstate="print"/>
          <a:srcRect l="35935" t="17562" r="21153" b="60573"/>
          <a:stretch>
            <a:fillRect/>
          </a:stretch>
        </p:blipFill>
        <p:spPr bwMode="auto">
          <a:xfrm>
            <a:off x="4815068" y="3073079"/>
            <a:ext cx="4328932" cy="1406324"/>
          </a:xfrm>
          <a:prstGeom prst="rect">
            <a:avLst/>
          </a:prstGeom>
          <a:noFill/>
          <a:ln w="9525">
            <a:noFill/>
            <a:miter lim="800000"/>
            <a:headEnd/>
            <a:tailEnd/>
          </a:ln>
        </p:spPr>
      </p:pic>
      <p:sp>
        <p:nvSpPr>
          <p:cNvPr id="15" name="Content Placeholder 1"/>
          <p:cNvSpPr txBox="1">
            <a:spLocks/>
          </p:cNvSpPr>
          <p:nvPr/>
        </p:nvSpPr>
        <p:spPr>
          <a:xfrm>
            <a:off x="182880" y="-202700"/>
            <a:ext cx="896112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000" b="1" i="0" u="none" strike="noStrike" kern="1200" cap="none" spc="0" normalizeH="0" baseline="0" noProof="0" dirty="0">
                <a:ln>
                  <a:noFill/>
                </a:ln>
                <a:solidFill>
                  <a:srgbClr val="002060"/>
                </a:solidFill>
                <a:effectLst/>
                <a:uLnTx/>
                <a:uFillTx/>
                <a:latin typeface="+mn-lt"/>
                <a:ea typeface="+mn-ea"/>
                <a:cs typeface="+mn-cs"/>
              </a:rPr>
              <a:t>OVERVIEW OF</a:t>
            </a:r>
            <a:r>
              <a:rPr kumimoji="0" lang="en-US" sz="4000" b="1" i="0" u="none" strike="noStrike" kern="1200" cap="none" spc="0" normalizeH="0" noProof="0" dirty="0">
                <a:ln>
                  <a:noFill/>
                </a:ln>
                <a:solidFill>
                  <a:srgbClr val="002060"/>
                </a:solidFill>
                <a:effectLst/>
                <a:uLnTx/>
                <a:uFillTx/>
                <a:latin typeface="+mn-lt"/>
                <a:ea typeface="+mn-ea"/>
                <a:cs typeface="+mn-cs"/>
              </a:rPr>
              <a:t> MIGRATION AND TRAFFICKING IN AFRICA</a:t>
            </a:r>
            <a:endParaRPr kumimoji="0" lang="en-US" sz="4000" b="1"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9228" y="2156421"/>
            <a:ext cx="3897086" cy="4693593"/>
          </a:xfrm>
          <a:prstGeom prst="rect">
            <a:avLst/>
          </a:prstGeom>
          <a:no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algn="ctr">
              <a:defRPr/>
            </a:pPr>
            <a:endParaRPr lang="en-GB" sz="1100" b="1" dirty="0">
              <a:solidFill>
                <a:srgbClr val="2C119F"/>
              </a:solidFill>
              <a:latin typeface="Georgia" pitchFamily="18" charset="0"/>
            </a:endParaRPr>
          </a:p>
          <a:p>
            <a:pPr marL="606425" indent="-342900">
              <a:buFont typeface="Wingdings" panose="05000000000000000000" pitchFamily="2" charset="2"/>
              <a:buChar char="ü"/>
              <a:defRPr/>
            </a:pPr>
            <a:r>
              <a:rPr lang="en-GB" sz="2400" dirty="0">
                <a:latin typeface="Georgia" pitchFamily="18" charset="0"/>
              </a:rPr>
              <a:t>Human Traffickers and Smugglers prey on the vulnerability of their Victims and their socioeconomic conditions to perpetrate their wicked acts: hence offering them false promises of better economic prospects abroad.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8114" y="1828800"/>
            <a:ext cx="5594490" cy="4316540"/>
          </a:xfrm>
          <a:prstGeom prst="rect">
            <a:avLst/>
          </a:prstGeom>
          <a:ln>
            <a:noFill/>
          </a:ln>
          <a:effectLst>
            <a:softEdge rad="112500"/>
          </a:effectLst>
        </p:spPr>
      </p:pic>
      <p:sp>
        <p:nvSpPr>
          <p:cNvPr id="7" name="Content Placeholder 1"/>
          <p:cNvSpPr txBox="1">
            <a:spLocks/>
          </p:cNvSpPr>
          <p:nvPr/>
        </p:nvSpPr>
        <p:spPr>
          <a:xfrm>
            <a:off x="-780145" y="1325681"/>
            <a:ext cx="5297717" cy="666929"/>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2800" b="1" i="0" u="none" strike="noStrike" kern="1200" cap="none" spc="0" normalizeH="0" noProof="0" dirty="0">
                <a:ln>
                  <a:noFill/>
                </a:ln>
                <a:solidFill>
                  <a:srgbClr val="002060"/>
                </a:solidFill>
                <a:effectLst/>
                <a:uLnTx/>
                <a:uFillTx/>
                <a:latin typeface="+mn-lt"/>
                <a:ea typeface="+mn-ea"/>
                <a:cs typeface="+mn-cs"/>
              </a:rPr>
              <a:t>THE CONECPT OF GREEN PASTURES</a:t>
            </a:r>
            <a:endParaRPr kumimoji="0" lang="en-US" sz="2800" b="1" i="0" u="none" strike="noStrike" kern="1200" cap="none" spc="0" normalizeH="0" baseline="0" noProof="0" dirty="0">
              <a:ln>
                <a:noFill/>
              </a:ln>
              <a:solidFill>
                <a:srgbClr val="002060"/>
              </a:solidFill>
              <a:effectLst/>
              <a:uLnTx/>
              <a:uFillTx/>
              <a:latin typeface="+mn-lt"/>
              <a:ea typeface="+mn-ea"/>
              <a:cs typeface="+mn-cs"/>
            </a:endParaRPr>
          </a:p>
        </p:txBody>
      </p:sp>
      <p:sp>
        <p:nvSpPr>
          <p:cNvPr id="6" name="Content Placeholder 1"/>
          <p:cNvSpPr txBox="1">
            <a:spLocks/>
          </p:cNvSpPr>
          <p:nvPr/>
        </p:nvSpPr>
        <p:spPr>
          <a:xfrm>
            <a:off x="182880" y="-161947"/>
            <a:ext cx="896112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000" b="1" i="0" u="none" strike="noStrike" kern="1200" cap="none" spc="0" normalizeH="0" baseline="0" noProof="0" dirty="0">
                <a:ln>
                  <a:noFill/>
                </a:ln>
                <a:solidFill>
                  <a:srgbClr val="002060"/>
                </a:solidFill>
                <a:effectLst/>
                <a:uLnTx/>
                <a:uFillTx/>
                <a:latin typeface="+mn-lt"/>
                <a:ea typeface="+mn-ea"/>
                <a:cs typeface="+mn-cs"/>
              </a:rPr>
              <a:t>DRIVERS OF</a:t>
            </a:r>
            <a:r>
              <a:rPr kumimoji="0" lang="en-US" sz="4000" b="1" i="0" u="none" strike="noStrike" kern="1200" cap="none" spc="0" normalizeH="0" noProof="0" dirty="0">
                <a:ln>
                  <a:noFill/>
                </a:ln>
                <a:solidFill>
                  <a:srgbClr val="002060"/>
                </a:solidFill>
                <a:effectLst/>
                <a:uLnTx/>
                <a:uFillTx/>
                <a:latin typeface="+mn-lt"/>
                <a:ea typeface="+mn-ea"/>
                <a:cs typeface="+mn-cs"/>
              </a:rPr>
              <a:t> SMUGGLING AND TRAFFICKING IN AFRICA</a:t>
            </a:r>
            <a:endParaRPr kumimoji="0" lang="en-US" sz="4000" b="1" i="0" u="none" strike="noStrike" kern="1200" cap="none" spc="0" normalizeH="0" baseline="0" noProof="0" dirty="0">
              <a:ln>
                <a:noFill/>
              </a:ln>
              <a:solidFill>
                <a:srgbClr val="002060"/>
              </a:solidFill>
              <a:effectLst/>
              <a:uLnTx/>
              <a:uFillTx/>
              <a:latin typeface="+mn-lt"/>
              <a:ea typeface="+mn-ea"/>
              <a:cs typeface="+mn-cs"/>
            </a:endParaRPr>
          </a:p>
        </p:txBody>
      </p:sp>
    </p:spTree>
    <p:extLst>
      <p:ext uri="{BB962C8B-B14F-4D97-AF65-F5344CB8AC3E}">
        <p14:creationId xmlns:p14="http://schemas.microsoft.com/office/powerpoint/2010/main" val="302174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06926" y="5737602"/>
            <a:ext cx="8730148" cy="1015663"/>
          </a:xfrm>
          <a:prstGeom prst="rect">
            <a:avLst/>
          </a:prstGeom>
          <a:solidFill>
            <a:srgbClr val="860000"/>
          </a:solid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a:defRPr/>
            </a:pPr>
            <a:r>
              <a:rPr lang="en-GB" sz="2000" b="1" dirty="0">
                <a:solidFill>
                  <a:schemeClr val="bg1"/>
                </a:solidFill>
                <a:latin typeface="Georgia" pitchFamily="18" charset="0"/>
              </a:rPr>
              <a:t>Victims of irregular migration are most times so desperate that they can use any means; they only realize that these are all false at their destination when they face the reality of the myths.</a:t>
            </a:r>
          </a:p>
        </p:txBody>
      </p:sp>
      <p:pic>
        <p:nvPicPr>
          <p:cNvPr id="8" name="Picture 3" descr="F:\HT Pix\refugee_boat.jpg"/>
          <p:cNvPicPr>
            <a:picLocks noChangeAspect="1" noChangeArrowheads="1"/>
          </p:cNvPicPr>
          <p:nvPr/>
        </p:nvPicPr>
        <p:blipFill>
          <a:blip r:embed="rId2" cstate="print"/>
          <a:srcRect/>
          <a:stretch>
            <a:fillRect/>
          </a:stretch>
        </p:blipFill>
        <p:spPr bwMode="auto">
          <a:xfrm>
            <a:off x="647700" y="626625"/>
            <a:ext cx="7848600" cy="2720340"/>
          </a:xfrm>
          <a:prstGeom prst="rect">
            <a:avLst/>
          </a:prstGeom>
          <a:ln>
            <a:noFill/>
          </a:ln>
          <a:effectLst>
            <a:softEdge rad="112500"/>
          </a:effectLst>
        </p:spPr>
      </p:pic>
      <p:pic>
        <p:nvPicPr>
          <p:cNvPr id="9" name="Picture 2" descr="C:\Users\HP\Sam back up\Photpgrapphy\Migration\images (1).jpg"/>
          <p:cNvPicPr>
            <a:picLocks noChangeAspect="1" noChangeArrowheads="1"/>
          </p:cNvPicPr>
          <p:nvPr/>
        </p:nvPicPr>
        <p:blipFill>
          <a:blip r:embed="rId3" cstate="print"/>
          <a:srcRect/>
          <a:stretch>
            <a:fillRect/>
          </a:stretch>
        </p:blipFill>
        <p:spPr bwMode="auto">
          <a:xfrm>
            <a:off x="4509641" y="3057565"/>
            <a:ext cx="4081909" cy="2592121"/>
          </a:xfrm>
          <a:prstGeom prst="rect">
            <a:avLst/>
          </a:prstGeom>
          <a:ln>
            <a:noFill/>
          </a:ln>
          <a:effectLst>
            <a:softEdge rad="112500"/>
          </a:effectLst>
        </p:spPr>
      </p:pic>
      <p:pic>
        <p:nvPicPr>
          <p:cNvPr id="10" name="Picture 1" descr="C:\Users\HP\Sam back up\Photpgrapphy\Migration\images.jpg"/>
          <p:cNvPicPr>
            <a:picLocks noChangeAspect="1" noChangeArrowheads="1"/>
          </p:cNvPicPr>
          <p:nvPr/>
        </p:nvPicPr>
        <p:blipFill>
          <a:blip r:embed="rId4" cstate="print"/>
          <a:srcRect/>
          <a:stretch>
            <a:fillRect/>
          </a:stretch>
        </p:blipFill>
        <p:spPr bwMode="auto">
          <a:xfrm>
            <a:off x="457200" y="3240781"/>
            <a:ext cx="3843935" cy="2603006"/>
          </a:xfrm>
          <a:prstGeom prst="rect">
            <a:avLst/>
          </a:prstGeom>
          <a:ln>
            <a:noFill/>
          </a:ln>
          <a:effectLst>
            <a:softEdge rad="112500"/>
          </a:effectLst>
        </p:spPr>
      </p:pic>
      <p:sp>
        <p:nvSpPr>
          <p:cNvPr id="11" name="Content Placeholder 1"/>
          <p:cNvSpPr txBox="1">
            <a:spLocks/>
          </p:cNvSpPr>
          <p:nvPr/>
        </p:nvSpPr>
        <p:spPr>
          <a:xfrm>
            <a:off x="457200" y="-1"/>
            <a:ext cx="8229600" cy="666929"/>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000" b="1" i="0" u="none" strike="noStrike" kern="1200" cap="none" spc="0" normalizeH="0" noProof="0" dirty="0">
                <a:ln>
                  <a:noFill/>
                </a:ln>
                <a:solidFill>
                  <a:srgbClr val="002060"/>
                </a:solidFill>
                <a:effectLst/>
                <a:uLnTx/>
                <a:uFillTx/>
                <a:latin typeface="+mn-lt"/>
                <a:ea typeface="+mn-ea"/>
                <a:cs typeface="+mn-cs"/>
              </a:rPr>
              <a:t>THE CONECPT OF GREEN PASTURES</a:t>
            </a:r>
            <a:endParaRPr kumimoji="0" lang="en-US" sz="4000" b="1" i="0" u="none" strike="noStrike" kern="1200" cap="none" spc="0" normalizeH="0" baseline="0" noProof="0" dirty="0">
              <a:ln>
                <a:noFill/>
              </a:ln>
              <a:solidFill>
                <a:srgbClr val="002060"/>
              </a:solidFill>
              <a:effectLst/>
              <a:uLnTx/>
              <a:uFillTx/>
              <a:latin typeface="+mn-lt"/>
              <a:ea typeface="+mn-ea"/>
              <a:cs typeface="+mn-cs"/>
            </a:endParaRPr>
          </a:p>
        </p:txBody>
      </p:sp>
    </p:spTree>
    <p:extLst>
      <p:ext uri="{BB962C8B-B14F-4D97-AF65-F5344CB8AC3E}">
        <p14:creationId xmlns:p14="http://schemas.microsoft.com/office/powerpoint/2010/main" val="34369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8" name="Content Placeholder 1"/>
          <p:cNvSpPr txBox="1">
            <a:spLocks/>
          </p:cNvSpPr>
          <p:nvPr/>
        </p:nvSpPr>
        <p:spPr>
          <a:xfrm>
            <a:off x="457200" y="-92600"/>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3600" b="1" i="0" u="none" strike="noStrike" kern="1200" cap="none" spc="0" normalizeH="0" noProof="0" dirty="0">
                <a:ln>
                  <a:noFill/>
                </a:ln>
                <a:solidFill>
                  <a:srgbClr val="002060"/>
                </a:solidFill>
                <a:effectLst/>
                <a:uLnTx/>
                <a:uFillTx/>
                <a:latin typeface="+mn-lt"/>
                <a:ea typeface="+mn-ea"/>
                <a:cs typeface="+mn-cs"/>
              </a:rPr>
              <a:t>NIGERIA’S PERSPECTIVE</a:t>
            </a: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p:txBody>
      </p:sp>
      <p:sp>
        <p:nvSpPr>
          <p:cNvPr id="9" name="Content Placeholder 2"/>
          <p:cNvSpPr txBox="1">
            <a:spLocks/>
          </p:cNvSpPr>
          <p:nvPr/>
        </p:nvSpPr>
        <p:spPr bwMode="auto">
          <a:xfrm>
            <a:off x="166255" y="637313"/>
            <a:ext cx="8444345" cy="4441372"/>
          </a:xfrm>
          <a:prstGeom prst="rect">
            <a:avLst/>
          </a:prstGeom>
          <a:ln>
            <a:miter lim="800000"/>
            <a:headEnd/>
            <a:tailEnd/>
          </a:ln>
        </p:spPr>
        <p:txBody>
          <a:bodyPr vert="horz" wrap="square" lIns="91440" tIns="45720" rIns="91440" bIns="45720" numCol="1" rtlCol="0" anchor="t" anchorCtr="0" compatLnSpc="1">
            <a:prstTxWarp prst="textNoShape">
              <a:avLst/>
            </a:prstTxWarp>
            <a:noAutofit/>
          </a:bodyPr>
          <a:lstStyle/>
          <a:p>
            <a:pPr marL="539750" marR="0" lvl="1" indent="-457200" algn="just" defTabSz="914400" rtl="0" eaLnBrk="1" fontAlgn="auto" latinLnBrk="0" hangingPunct="1">
              <a:lnSpc>
                <a:spcPct val="100000"/>
              </a:lnSpc>
              <a:spcBef>
                <a:spcPts val="600"/>
              </a:spcBef>
              <a:spcAft>
                <a:spcPts val="0"/>
              </a:spcAft>
              <a:buClrTx/>
              <a:buSzPct val="80000"/>
              <a:buFont typeface="Wingdings" panose="05000000000000000000" pitchFamily="2" charset="2"/>
              <a:buChar char="§"/>
              <a:tabLst/>
              <a:defRPr/>
            </a:pPr>
            <a:r>
              <a:rPr kumimoji="0" lang="en-US" sz="2800" i="0" u="none" strike="noStrike" kern="1200" cap="none" spc="0" normalizeH="0" baseline="0" noProof="0" dirty="0">
                <a:ln>
                  <a:noFill/>
                </a:ln>
                <a:solidFill>
                  <a:schemeClr val="tx1"/>
                </a:solidFill>
                <a:effectLst/>
                <a:uLnTx/>
                <a:uFillTx/>
                <a:latin typeface="Cambria" panose="02040503050406030204" pitchFamily="18" charset="0"/>
              </a:rPr>
              <a:t>Nigeria like many other African  countries is a </a:t>
            </a:r>
            <a:r>
              <a:rPr kumimoji="0" lang="en-US" sz="2800" i="0" u="none" strike="noStrike" kern="1200" cap="none" spc="0" normalizeH="0" baseline="0" noProof="0" dirty="0">
                <a:ln>
                  <a:noFill/>
                </a:ln>
                <a:solidFill>
                  <a:srgbClr val="C00000"/>
                </a:solidFill>
                <a:effectLst/>
                <a:uLnTx/>
                <a:uFillTx/>
                <a:latin typeface="Cambria" panose="02040503050406030204" pitchFamily="18" charset="0"/>
              </a:rPr>
              <a:t>Source, transit and destination country </a:t>
            </a:r>
            <a:r>
              <a:rPr kumimoji="0" lang="en-US" sz="2800" i="0" u="none" strike="noStrike" kern="1200" cap="none" spc="0" normalizeH="0" baseline="0" noProof="0" dirty="0">
                <a:ln>
                  <a:noFill/>
                </a:ln>
                <a:solidFill>
                  <a:schemeClr val="tx1"/>
                </a:solidFill>
                <a:effectLst/>
                <a:uLnTx/>
                <a:uFillTx/>
                <a:latin typeface="Cambria" panose="02040503050406030204" pitchFamily="18" charset="0"/>
              </a:rPr>
              <a:t>for </a:t>
            </a:r>
            <a:r>
              <a:rPr lang="en-US" sz="2800" dirty="0">
                <a:latin typeface="Cambria" panose="02040503050406030204" pitchFamily="18" charset="0"/>
              </a:rPr>
              <a:t>both Migration and </a:t>
            </a:r>
            <a:r>
              <a:rPr kumimoji="0" lang="en-US" sz="2800" i="0" u="none" strike="noStrike" kern="1200" cap="none" spc="0" normalizeH="0" baseline="0" noProof="0" dirty="0">
                <a:ln>
                  <a:noFill/>
                </a:ln>
                <a:solidFill>
                  <a:schemeClr val="tx1"/>
                </a:solidFill>
                <a:effectLst/>
                <a:uLnTx/>
                <a:uFillTx/>
                <a:latin typeface="Cambria" panose="02040503050406030204" pitchFamily="18" charset="0"/>
              </a:rPr>
              <a:t>human trafficking.</a:t>
            </a:r>
          </a:p>
          <a:p>
            <a:pPr marL="457200" marR="0" lvl="0" indent="-4572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i="0" u="none" strike="noStrike" kern="1200" cap="none" spc="0" normalizeH="0" baseline="0" noProof="0" dirty="0">
                <a:ln>
                  <a:noFill/>
                </a:ln>
                <a:solidFill>
                  <a:srgbClr val="C00000"/>
                </a:solidFill>
                <a:effectLst/>
                <a:uLnTx/>
                <a:uFillTx/>
                <a:latin typeface="Cambria" panose="02040503050406030204" pitchFamily="18" charset="0"/>
              </a:rPr>
              <a:t>External trafficking </a:t>
            </a:r>
            <a:r>
              <a:rPr kumimoji="0" lang="en-US" sz="2800" i="0" u="none" strike="noStrike" kern="1200" cap="none" spc="0" normalizeH="0" baseline="0" noProof="0" dirty="0">
                <a:ln>
                  <a:noFill/>
                </a:ln>
                <a:solidFill>
                  <a:schemeClr val="tx1"/>
                </a:solidFill>
                <a:effectLst/>
                <a:uLnTx/>
                <a:uFillTx/>
                <a:latin typeface="Cambria" panose="02040503050406030204" pitchFamily="18" charset="0"/>
              </a:rPr>
              <a:t>basically for </a:t>
            </a:r>
            <a:r>
              <a:rPr kumimoji="0" lang="en-US" sz="2800" i="0" u="none" strike="noStrike" kern="1200" cap="none" spc="0" normalizeH="0" baseline="0" noProof="0" dirty="0">
                <a:ln>
                  <a:noFill/>
                </a:ln>
                <a:solidFill>
                  <a:srgbClr val="C00000"/>
                </a:solidFill>
                <a:effectLst/>
                <a:uLnTx/>
                <a:uFillTx/>
                <a:latin typeface="Cambria" panose="02040503050406030204" pitchFamily="18" charset="0"/>
              </a:rPr>
              <a:t>sexual</a:t>
            </a:r>
            <a:r>
              <a:rPr kumimoji="0" lang="en-US" sz="2800" i="0" u="none" strike="noStrike" kern="1200" cap="none" spc="0" normalizeH="0" baseline="0" noProof="0" dirty="0">
                <a:ln>
                  <a:noFill/>
                </a:ln>
                <a:solidFill>
                  <a:schemeClr val="tx1"/>
                </a:solidFill>
                <a:effectLst/>
                <a:uLnTx/>
                <a:uFillTx/>
                <a:latin typeface="Cambria" panose="02040503050406030204" pitchFamily="18" charset="0"/>
              </a:rPr>
              <a:t> and </a:t>
            </a:r>
            <a:r>
              <a:rPr kumimoji="0" lang="en-US" sz="2800" i="0" u="none" strike="noStrike" kern="1200" cap="none" spc="0" normalizeH="0" baseline="0" noProof="0" dirty="0">
                <a:ln>
                  <a:noFill/>
                </a:ln>
                <a:solidFill>
                  <a:srgbClr val="C00000"/>
                </a:solidFill>
                <a:effectLst/>
                <a:uLnTx/>
                <a:uFillTx/>
                <a:latin typeface="Cambria" panose="02040503050406030204" pitchFamily="18" charset="0"/>
              </a:rPr>
              <a:t>labour exploitation</a:t>
            </a:r>
            <a:r>
              <a:rPr kumimoji="0" lang="en-US" sz="2800" i="0" u="none" strike="noStrike" kern="1200" cap="none" spc="0" normalizeH="0" baseline="0" noProof="0" dirty="0">
                <a:ln>
                  <a:noFill/>
                </a:ln>
                <a:solidFill>
                  <a:schemeClr val="tx1"/>
                </a:solidFill>
                <a:effectLst/>
                <a:uLnTx/>
                <a:uFillTx/>
                <a:latin typeface="Cambria" panose="02040503050406030204" pitchFamily="18" charset="0"/>
              </a:rPr>
              <a:t>,</a:t>
            </a:r>
            <a:r>
              <a:rPr kumimoji="0" lang="en-US" sz="2800" i="0" u="none" strike="noStrike" kern="1200" cap="none" spc="0" normalizeH="0" noProof="0" dirty="0">
                <a:ln>
                  <a:noFill/>
                </a:ln>
                <a:solidFill>
                  <a:schemeClr val="tx1"/>
                </a:solidFill>
                <a:effectLst/>
                <a:uLnTx/>
                <a:uFillTx/>
                <a:latin typeface="Cambria" panose="02040503050406030204" pitchFamily="18" charset="0"/>
              </a:rPr>
              <a:t> </a:t>
            </a:r>
            <a:r>
              <a:rPr kumimoji="0" lang="en-GB" sz="2800" i="0" u="none" strike="noStrike" kern="1200" cap="none" spc="0" normalizeH="0" baseline="0" noProof="0" dirty="0">
                <a:ln>
                  <a:noFill/>
                </a:ln>
                <a:solidFill>
                  <a:schemeClr val="tx1"/>
                </a:solidFill>
                <a:effectLst/>
                <a:uLnTx/>
                <a:uFillTx/>
                <a:latin typeface="Cambria" panose="02040503050406030204" pitchFamily="18" charset="0"/>
              </a:rPr>
              <a:t>usually in young persons</a:t>
            </a:r>
            <a:r>
              <a:rPr kumimoji="0" lang="en-GB" sz="2800" i="0" u="none" strike="noStrike" kern="1200" cap="none" spc="0" normalizeH="0" noProof="0" dirty="0">
                <a:ln>
                  <a:noFill/>
                </a:ln>
                <a:solidFill>
                  <a:schemeClr val="tx1"/>
                </a:solidFill>
                <a:effectLst/>
                <a:uLnTx/>
                <a:uFillTx/>
                <a:latin typeface="Cambria" panose="02040503050406030204" pitchFamily="18" charset="0"/>
              </a:rPr>
              <a:t> and women</a:t>
            </a:r>
          </a:p>
          <a:p>
            <a:pPr marL="457200" indent="-457200" algn="just">
              <a:spcBef>
                <a:spcPct val="20000"/>
              </a:spcBef>
              <a:buFont typeface="Wingdings" panose="05000000000000000000" pitchFamily="2" charset="2"/>
              <a:buChar char="§"/>
              <a:defRPr/>
            </a:pPr>
            <a:r>
              <a:rPr lang="en-US" sz="2800" dirty="0">
                <a:latin typeface="Cambria" panose="02040503050406030204" pitchFamily="18" charset="0"/>
              </a:rPr>
              <a:t>Internal trafficking for sexual and labour exploitation, </a:t>
            </a:r>
            <a:r>
              <a:rPr lang="en-GB" sz="2800" dirty="0">
                <a:latin typeface="Cambria" panose="02040503050406030204" pitchFamily="18" charset="0"/>
              </a:rPr>
              <a:t>Domestic servitude, child labour.</a:t>
            </a:r>
            <a:endParaRPr kumimoji="0" lang="en-GB" sz="2800" i="0" u="none" strike="noStrike" kern="1200" cap="none" spc="0" normalizeH="0" baseline="0" noProof="0" dirty="0">
              <a:ln>
                <a:noFill/>
              </a:ln>
              <a:solidFill>
                <a:schemeClr val="tx1"/>
              </a:solidFill>
              <a:effectLst/>
              <a:uLnTx/>
              <a:uFillTx/>
              <a:latin typeface="Cambria" panose="02040503050406030204"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i="0" u="none" strike="noStrike" kern="1200" cap="none" spc="0" normalizeH="0" baseline="0" noProof="0" dirty="0">
                <a:ln>
                  <a:noFill/>
                </a:ln>
                <a:solidFill>
                  <a:schemeClr val="tx1"/>
                </a:solidFill>
                <a:effectLst/>
                <a:uLnTx/>
                <a:uFillTx/>
                <a:latin typeface="Cambria" panose="02040503050406030204" pitchFamily="18" charset="0"/>
              </a:rPr>
              <a:t>Recruitment</a:t>
            </a:r>
            <a:r>
              <a:rPr kumimoji="0" lang="en-GB" sz="2800" i="0" u="none" strike="noStrike" kern="1200" cap="none" spc="0" normalizeH="0" noProof="0" dirty="0">
                <a:ln>
                  <a:noFill/>
                </a:ln>
                <a:solidFill>
                  <a:schemeClr val="tx1"/>
                </a:solidFill>
                <a:effectLst/>
                <a:uLnTx/>
                <a:uFillTx/>
                <a:latin typeface="Cambria" panose="02040503050406030204" pitchFamily="18" charset="0"/>
              </a:rPr>
              <a:t> predominantly features </a:t>
            </a:r>
            <a:r>
              <a:rPr kumimoji="0" lang="en-GB" sz="2800" i="0" u="none" strike="noStrike" kern="1200" cap="none" spc="0" normalizeH="0" baseline="0" noProof="0" dirty="0">
                <a:ln>
                  <a:noFill/>
                </a:ln>
                <a:solidFill>
                  <a:schemeClr val="tx1"/>
                </a:solidFill>
                <a:effectLst/>
                <a:uLnTx/>
                <a:uFillTx/>
                <a:latin typeface="Cambria" panose="02040503050406030204" pitchFamily="18" charset="0"/>
              </a:rPr>
              <a:t>deceit, debt bondage, abduction, oaths and threats </a:t>
            </a:r>
            <a:endParaRPr kumimoji="0" lang="en-US" sz="2800" i="0" u="none" strike="noStrike" kern="1200" cap="none" spc="0" normalizeH="0" baseline="0" noProof="0" dirty="0">
              <a:ln>
                <a:noFill/>
              </a:ln>
              <a:solidFill>
                <a:schemeClr val="tx1"/>
              </a:solidFill>
              <a:effectLst/>
              <a:uLnTx/>
              <a:uFillTx/>
              <a:latin typeface="Cambria" panose="02040503050406030204"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GB" sz="2800" dirty="0">
                <a:latin typeface="Cambria" panose="02040503050406030204" pitchFamily="18" charset="0"/>
              </a:rPr>
              <a:t>The trend is </a:t>
            </a:r>
            <a:r>
              <a:rPr lang="en-GB" sz="2800" dirty="0">
                <a:solidFill>
                  <a:srgbClr val="C00000"/>
                </a:solidFill>
                <a:latin typeface="Cambria" panose="02040503050406030204" pitchFamily="18" charset="0"/>
              </a:rPr>
              <a:t>rural-urban flow</a:t>
            </a:r>
            <a:r>
              <a:rPr lang="en-GB" sz="2800" dirty="0">
                <a:latin typeface="Cambria" panose="02040503050406030204" pitchFamily="18" charset="0"/>
              </a:rPr>
              <a:t>; with </a:t>
            </a:r>
            <a:r>
              <a:rPr lang="en-GB" sz="2800" dirty="0">
                <a:solidFill>
                  <a:srgbClr val="C00000"/>
                </a:solidFill>
                <a:latin typeface="Cambria" panose="02040503050406030204" pitchFamily="18" charset="0"/>
              </a:rPr>
              <a:t>Lagos, Kano and FCT</a:t>
            </a:r>
            <a:r>
              <a:rPr lang="en-GB" sz="2800" dirty="0">
                <a:latin typeface="Cambria" panose="02040503050406030204" pitchFamily="18" charset="0"/>
              </a:rPr>
              <a:t> as major destinations as illustrated in the graphics below:</a:t>
            </a:r>
          </a:p>
        </p:txBody>
      </p:sp>
    </p:spTree>
    <p:extLst>
      <p:ext uri="{BB962C8B-B14F-4D97-AF65-F5344CB8AC3E}">
        <p14:creationId xmlns:p14="http://schemas.microsoft.com/office/powerpoint/2010/main" val="395091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82047"/>
            <a:ext cx="1425844" cy="575953"/>
          </a:xfrm>
          <a:prstGeom prst="rect">
            <a:avLst/>
          </a:prstGeom>
        </p:spPr>
      </p:pic>
      <p:sp>
        <p:nvSpPr>
          <p:cNvPr id="8" name="Content Placeholder 1"/>
          <p:cNvSpPr txBox="1">
            <a:spLocks/>
          </p:cNvSpPr>
          <p:nvPr/>
        </p:nvSpPr>
        <p:spPr>
          <a:xfrm>
            <a:off x="457200" y="-92600"/>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3600" b="1" i="0" u="none" strike="noStrike" kern="1200" cap="none" spc="0" normalizeH="0" noProof="0" dirty="0">
                <a:ln>
                  <a:noFill/>
                </a:ln>
                <a:solidFill>
                  <a:srgbClr val="002060"/>
                </a:solidFill>
                <a:effectLst/>
                <a:uLnTx/>
                <a:uFillTx/>
                <a:latin typeface="+mn-lt"/>
                <a:ea typeface="+mn-ea"/>
                <a:cs typeface="+mn-cs"/>
              </a:rPr>
              <a:t>NIGERIA’S PERSPECTIVE</a:t>
            </a: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39" r="4834" b="5967"/>
          <a:stretch/>
        </p:blipFill>
        <p:spPr bwMode="auto">
          <a:xfrm>
            <a:off x="232138" y="1876889"/>
            <a:ext cx="851208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457200" y="672778"/>
            <a:ext cx="4038600" cy="1176000"/>
          </a:xfrm>
          <a:prstGeom prst="roundRect">
            <a:avLst/>
          </a:prstGeom>
          <a:solidFill>
            <a:srgbClr val="2C11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The trend of internal migration in Nigeria shows mainly Rural to Urban with major cities as destination locations</a:t>
            </a:r>
          </a:p>
        </p:txBody>
      </p:sp>
      <p:sp>
        <p:nvSpPr>
          <p:cNvPr id="10" name="Rounded Rectangle 9"/>
          <p:cNvSpPr/>
          <p:nvPr/>
        </p:nvSpPr>
        <p:spPr>
          <a:xfrm>
            <a:off x="5704115" y="990600"/>
            <a:ext cx="2857500" cy="431156"/>
          </a:xfrm>
          <a:prstGeom prst="roundRect">
            <a:avLst/>
          </a:prstGeom>
          <a:solidFill>
            <a:srgbClr val="2C11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Migration Routes within Nigeria</a:t>
            </a:r>
          </a:p>
        </p:txBody>
      </p:sp>
    </p:spTree>
    <p:extLst>
      <p:ext uri="{BB962C8B-B14F-4D97-AF65-F5344CB8AC3E}">
        <p14:creationId xmlns:p14="http://schemas.microsoft.com/office/powerpoint/2010/main" val="4181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CURRENT TRENDS IN TIP IN NIGERIA</a:t>
            </a:r>
          </a:p>
        </p:txBody>
      </p:sp>
      <p:sp>
        <p:nvSpPr>
          <p:cNvPr id="3" name="Content Placeholder 2"/>
          <p:cNvSpPr>
            <a:spLocks noGrp="1"/>
          </p:cNvSpPr>
          <p:nvPr>
            <p:ph idx="1"/>
          </p:nvPr>
        </p:nvSpPr>
        <p:spPr/>
        <p:txBody>
          <a:bodyPr/>
          <a:lstStyle/>
          <a:p>
            <a:r>
              <a:rPr lang="en-GB" dirty="0"/>
              <a:t>Organ and Tissue Harvesting</a:t>
            </a:r>
          </a:p>
          <a:p>
            <a:r>
              <a:rPr lang="en-GB" dirty="0"/>
              <a:t>Orphanage Trafficking</a:t>
            </a:r>
          </a:p>
          <a:p>
            <a:r>
              <a:rPr lang="en-GB" dirty="0" err="1"/>
              <a:t>Sextortion</a:t>
            </a:r>
            <a:endParaRPr lang="en-GB" dirty="0"/>
          </a:p>
          <a:p>
            <a:r>
              <a:rPr lang="en-GB" dirty="0"/>
              <a:t>Sport related trafficking</a:t>
            </a:r>
          </a:p>
          <a:p>
            <a:r>
              <a:rPr lang="en-GB" dirty="0"/>
              <a:t>Trafficking for domestic labour</a:t>
            </a:r>
          </a:p>
          <a:p>
            <a:pPr marL="0" indent="0">
              <a:buNone/>
            </a:pPr>
            <a:endParaRPr lang="en-GB" dirty="0"/>
          </a:p>
        </p:txBody>
      </p:sp>
    </p:spTree>
    <p:extLst>
      <p:ext uri="{BB962C8B-B14F-4D97-AF65-F5344CB8AC3E}">
        <p14:creationId xmlns:p14="http://schemas.microsoft.com/office/powerpoint/2010/main" val="41999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7" name="Content Placeholder 1"/>
          <p:cNvSpPr txBox="1">
            <a:spLocks/>
          </p:cNvSpPr>
          <p:nvPr/>
        </p:nvSpPr>
        <p:spPr>
          <a:xfrm>
            <a:off x="1" y="1743651"/>
            <a:ext cx="3973286" cy="4510286"/>
          </a:xfrm>
          <a:prstGeom prst="rect">
            <a:avLst/>
          </a:prstGeom>
          <a:solidFill>
            <a:srgbClr val="002060"/>
          </a:solidFill>
        </p:spPr>
        <p:txBody>
          <a:bodyPr vert="horz" lIns="91440" tIns="45720" rIns="91440" bIns="45720" rtlCol="0">
            <a:noAutofit/>
          </a:bodyPr>
          <a:lstStyle/>
          <a:p>
            <a:pPr lvl="0" algn="just"/>
            <a:r>
              <a:rPr lang="en-GB" sz="2000" b="1" dirty="0">
                <a:solidFill>
                  <a:srgbClr val="FFFF00"/>
                </a:solidFill>
                <a:latin typeface="Cambria" panose="02040503050406030204" pitchFamily="18" charset="0"/>
              </a:rPr>
              <a:t>Nigeria enacted its Anti-trafficking legislation in 2003, amended same in 2005 and then repealed and re-enacted the Trafficking in Persons Prohibition Enforcement and Administration Act, in 2015.</a:t>
            </a:r>
          </a:p>
          <a:p>
            <a:pPr marL="571500" lvl="0" indent="-571500" algn="just">
              <a:buFont typeface="Wingdings" panose="05000000000000000000" pitchFamily="2" charset="2"/>
              <a:buChar char="§"/>
            </a:pPr>
            <a:endParaRPr lang="en-GB" sz="2000" b="1" dirty="0">
              <a:solidFill>
                <a:srgbClr val="FFFF00"/>
              </a:solidFill>
              <a:latin typeface="Cambria" panose="02040503050406030204" pitchFamily="18" charset="0"/>
            </a:endParaRPr>
          </a:p>
          <a:p>
            <a:pPr lvl="0" algn="just"/>
            <a:r>
              <a:rPr lang="en-GB" sz="2000" b="1" dirty="0">
                <a:solidFill>
                  <a:srgbClr val="FFFF00"/>
                </a:solidFill>
                <a:latin typeface="Cambria" panose="02040503050406030204" pitchFamily="18" charset="0"/>
              </a:rPr>
              <a:t>Nigerian government also established NAPTIP in 2003 and vested it with legal and institutional powers as the focal Agency against trafficking in persons</a:t>
            </a:r>
          </a:p>
          <a:p>
            <a:pPr lvl="0" algn="just"/>
            <a:endParaRPr lang="en-GB" sz="2000" b="1" dirty="0">
              <a:solidFill>
                <a:srgbClr val="FFFF00"/>
              </a:solidFill>
              <a:latin typeface="Cambria" panose="02040503050406030204" pitchFamily="18" charset="0"/>
            </a:endParaRPr>
          </a:p>
          <a:p>
            <a:pPr lvl="0" algn="just"/>
            <a:endParaRPr lang="en-GB" sz="2000" dirty="0">
              <a:solidFill>
                <a:srgbClr val="FFFF00"/>
              </a:solidFill>
              <a:latin typeface="Cambria" panose="02040503050406030204" pitchFamily="18" charset="0"/>
            </a:endParaRPr>
          </a:p>
        </p:txBody>
      </p:sp>
      <p:sp>
        <p:nvSpPr>
          <p:cNvPr id="6" name="Content Placeholder 1"/>
          <p:cNvSpPr txBox="1">
            <a:spLocks/>
          </p:cNvSpPr>
          <p:nvPr/>
        </p:nvSpPr>
        <p:spPr>
          <a:xfrm>
            <a:off x="531334" y="-133864"/>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3600" b="1" i="0" u="none" strike="noStrike" kern="1200" cap="none" spc="0" normalizeH="0" noProof="0" dirty="0">
                <a:ln>
                  <a:noFill/>
                </a:ln>
                <a:solidFill>
                  <a:srgbClr val="002060"/>
                </a:solidFill>
                <a:effectLst/>
                <a:uLnTx/>
                <a:uFillTx/>
                <a:latin typeface="+mn-lt"/>
                <a:ea typeface="+mn-ea"/>
                <a:cs typeface="+mn-cs"/>
              </a:rPr>
              <a:t>NIGERIA’S PERSPECTIVE</a:t>
            </a:r>
            <a:br>
              <a:rPr kumimoji="0" lang="en-US" sz="3600" b="1" i="0" u="none" strike="noStrike" kern="1200" cap="none" spc="0" normalizeH="0" baseline="0" noProof="0" dirty="0">
                <a:ln>
                  <a:noFill/>
                </a:ln>
                <a:solidFill>
                  <a:srgbClr val="002060"/>
                </a:solidFill>
                <a:effectLst/>
                <a:uLnTx/>
                <a:uFillTx/>
                <a:latin typeface="+mn-lt"/>
                <a:ea typeface="+mn-ea"/>
                <a:cs typeface="+mn-cs"/>
              </a:rPr>
            </a:b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p:txBody>
      </p:sp>
      <p:sp>
        <p:nvSpPr>
          <p:cNvPr id="10" name="Content Placeholder 1"/>
          <p:cNvSpPr txBox="1">
            <a:spLocks/>
          </p:cNvSpPr>
          <p:nvPr/>
        </p:nvSpPr>
        <p:spPr>
          <a:xfrm>
            <a:off x="4129414" y="1047204"/>
            <a:ext cx="4920343" cy="5782685"/>
          </a:xfrm>
          <a:prstGeom prst="rect">
            <a:avLst/>
          </a:prstGeom>
          <a:solidFill>
            <a:srgbClr val="420000"/>
          </a:solidFill>
        </p:spPr>
        <p:txBody>
          <a:bodyPr>
            <a:noAutofit/>
          </a:bodyPr>
          <a:lstStyle/>
          <a:p>
            <a:pPr marL="274320" lvl="0" indent="-274320" algn="just">
              <a:spcBef>
                <a:spcPts val="600"/>
              </a:spcBef>
              <a:buClr>
                <a:schemeClr val="accent1"/>
              </a:buClr>
              <a:buSzPct val="70000"/>
              <a:defRPr/>
            </a:pPr>
            <a:endParaRPr lang="en-GB" sz="2200" dirty="0">
              <a:solidFill>
                <a:schemeClr val="bg1"/>
              </a:solidFill>
              <a:latin typeface="Cambria" panose="02040503050406030204" pitchFamily="18" charset="0"/>
            </a:endParaRPr>
          </a:p>
        </p:txBody>
      </p:sp>
      <p:sp>
        <p:nvSpPr>
          <p:cNvPr id="9" name="Content Placeholder 1"/>
          <p:cNvSpPr txBox="1">
            <a:spLocks/>
          </p:cNvSpPr>
          <p:nvPr/>
        </p:nvSpPr>
        <p:spPr>
          <a:xfrm>
            <a:off x="-213986" y="424456"/>
            <a:ext cx="85089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NATIONAL RESPONSE TO TRAFFICKING</a:t>
            </a:r>
          </a:p>
        </p:txBody>
      </p:sp>
      <p:sp>
        <p:nvSpPr>
          <p:cNvPr id="13" name="Content Placeholder 1"/>
          <p:cNvSpPr txBox="1">
            <a:spLocks/>
          </p:cNvSpPr>
          <p:nvPr/>
        </p:nvSpPr>
        <p:spPr>
          <a:xfrm>
            <a:off x="-348342" y="960699"/>
            <a:ext cx="4669971" cy="782951"/>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2000" b="1" i="0" u="sng" strike="noStrike" kern="1200" cap="none" spc="0" normalizeH="0" baseline="0" noProof="0" dirty="0">
                <a:ln>
                  <a:noFill/>
                </a:ln>
                <a:solidFill>
                  <a:srgbClr val="002060"/>
                </a:solidFill>
                <a:effectLst/>
                <a:uLnTx/>
                <a:uFillTx/>
                <a:latin typeface="+mn-lt"/>
                <a:ea typeface="+mn-ea"/>
                <a:cs typeface="+mn-cs"/>
              </a:rPr>
              <a:t>LEGAL AND INSTITUTIONAL RESPONSE:</a:t>
            </a:r>
          </a:p>
        </p:txBody>
      </p:sp>
    </p:spTree>
    <p:extLst>
      <p:ext uri="{BB962C8B-B14F-4D97-AF65-F5344CB8AC3E}">
        <p14:creationId xmlns:p14="http://schemas.microsoft.com/office/powerpoint/2010/main" val="377440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82047"/>
            <a:ext cx="1425844" cy="575953"/>
          </a:xfrm>
          <a:prstGeom prst="rect">
            <a:avLst/>
          </a:prstGeom>
        </p:spPr>
      </p:pic>
      <p:sp>
        <p:nvSpPr>
          <p:cNvPr id="8" name="Content Placeholder 1"/>
          <p:cNvSpPr txBox="1">
            <a:spLocks/>
          </p:cNvSpPr>
          <p:nvPr/>
        </p:nvSpPr>
        <p:spPr>
          <a:xfrm>
            <a:off x="-213986" y="424456"/>
            <a:ext cx="86868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NATIONAL RESPONSE TO TRAFFICKING AND</a:t>
            </a:r>
            <a:r>
              <a:rPr kumimoji="0" lang="en-US" sz="2400" b="1" i="0" u="none" strike="noStrike" kern="1200" cap="none" spc="0" normalizeH="0" noProof="0" dirty="0">
                <a:ln>
                  <a:noFill/>
                </a:ln>
                <a:solidFill>
                  <a:srgbClr val="002060"/>
                </a:solidFill>
                <a:effectLst/>
                <a:uLnTx/>
                <a:uFillTx/>
                <a:latin typeface="+mn-lt"/>
                <a:ea typeface="+mn-ea"/>
                <a:cs typeface="+mn-cs"/>
              </a:rPr>
              <a:t> SMUGGLING</a:t>
            </a:r>
            <a:endParaRPr kumimoji="0" lang="en-US" sz="2400" b="1" i="0" u="none" strike="noStrike" kern="1200" cap="none" spc="0" normalizeH="0" baseline="0" noProof="0" dirty="0">
              <a:ln>
                <a:noFill/>
              </a:ln>
              <a:solidFill>
                <a:srgbClr val="002060"/>
              </a:solidFill>
              <a:effectLst/>
              <a:uLnTx/>
              <a:uFillTx/>
              <a:latin typeface="+mn-lt"/>
              <a:ea typeface="+mn-ea"/>
              <a:cs typeface="+mn-cs"/>
            </a:endParaRPr>
          </a:p>
        </p:txBody>
      </p:sp>
      <p:sp>
        <p:nvSpPr>
          <p:cNvPr id="6" name="Content Placeholder 1"/>
          <p:cNvSpPr txBox="1">
            <a:spLocks/>
          </p:cNvSpPr>
          <p:nvPr/>
        </p:nvSpPr>
        <p:spPr>
          <a:xfrm>
            <a:off x="531334" y="-133864"/>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3600" b="1" i="0" u="none" strike="noStrike" kern="1200" cap="none" spc="0" normalizeH="0" noProof="0" dirty="0">
                <a:ln>
                  <a:noFill/>
                </a:ln>
                <a:solidFill>
                  <a:srgbClr val="002060"/>
                </a:solidFill>
                <a:effectLst/>
                <a:uLnTx/>
                <a:uFillTx/>
                <a:latin typeface="+mn-lt"/>
                <a:ea typeface="+mn-ea"/>
                <a:cs typeface="+mn-cs"/>
              </a:rPr>
              <a:t>NIGERIA’S PERSPECTIVE</a:t>
            </a:r>
            <a:br>
              <a:rPr kumimoji="0" lang="en-US" sz="3600" b="1" i="0" u="none" strike="noStrike" kern="1200" cap="none" spc="0" normalizeH="0" baseline="0" noProof="0" dirty="0">
                <a:ln>
                  <a:noFill/>
                </a:ln>
                <a:solidFill>
                  <a:srgbClr val="002060"/>
                </a:solidFill>
                <a:effectLst/>
                <a:uLnTx/>
                <a:uFillTx/>
                <a:latin typeface="+mn-lt"/>
                <a:ea typeface="+mn-ea"/>
                <a:cs typeface="+mn-cs"/>
              </a:rPr>
            </a:b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p:txBody>
      </p:sp>
      <p:sp>
        <p:nvSpPr>
          <p:cNvPr id="9" name="Content Placeholder 4"/>
          <p:cNvSpPr txBox="1">
            <a:spLocks/>
          </p:cNvSpPr>
          <p:nvPr/>
        </p:nvSpPr>
        <p:spPr>
          <a:xfrm>
            <a:off x="43341" y="2184984"/>
            <a:ext cx="3338186" cy="4512774"/>
          </a:xfrm>
          <a:prstGeom prst="rect">
            <a:avLst/>
          </a:prstGeom>
          <a:solidFill>
            <a:srgbClr val="002060"/>
          </a:solidFill>
        </p:spPr>
        <p:txBody>
          <a:bodyPr>
            <a:noAutofit/>
          </a:bodyPr>
          <a:lstStyle/>
          <a:p>
            <a:pPr marL="274320" marR="0" lvl="0" indent="-274320"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a:ln>
                  <a:noFill/>
                </a:ln>
                <a:solidFill>
                  <a:srgbClr val="FFFF00"/>
                </a:solidFill>
                <a:effectLst/>
                <a:uLnTx/>
                <a:uFillTx/>
                <a:latin typeface="Cambria" panose="02040503050406030204" pitchFamily="18" charset="0"/>
              </a:rPr>
              <a:t>Currently, following some</a:t>
            </a:r>
            <a:r>
              <a:rPr kumimoji="0" lang="en-US" sz="2400" b="0" i="0" u="none" strike="noStrike" kern="1200" cap="none" spc="0" normalizeH="0" noProof="0" dirty="0">
                <a:ln>
                  <a:noFill/>
                </a:ln>
                <a:solidFill>
                  <a:srgbClr val="FFFF00"/>
                </a:solidFill>
                <a:effectLst/>
                <a:uLnTx/>
                <a:uFillTx/>
                <a:latin typeface="Cambria" panose="02040503050406030204" pitchFamily="18" charset="0"/>
              </a:rPr>
              <a:t> reports about Nigerian migrants trapped in exploitative camps in other African countries and beyond, there is an ongoing evacuation in several batches, of Nigerian nationals </a:t>
            </a:r>
            <a:r>
              <a:rPr lang="en-US" sz="2400" dirty="0">
                <a:solidFill>
                  <a:srgbClr val="FFFF00"/>
                </a:solidFill>
                <a:latin typeface="Cambria" panose="02040503050406030204" pitchFamily="18" charset="0"/>
              </a:rPr>
              <a:t>from Libya, Mali, etc.</a:t>
            </a:r>
            <a:r>
              <a:rPr kumimoji="0" lang="en-US" sz="2400" b="0" i="0" u="none" strike="noStrike" kern="1200" cap="none" spc="0" normalizeH="0" noProof="0" dirty="0">
                <a:ln>
                  <a:noFill/>
                </a:ln>
                <a:solidFill>
                  <a:srgbClr val="FFFF00"/>
                </a:solidFill>
                <a:effectLst/>
                <a:uLnTx/>
                <a:uFillTx/>
                <a:latin typeface="Cambria" panose="02040503050406030204" pitchFamily="18" charset="0"/>
              </a:rPr>
              <a:t>  </a:t>
            </a:r>
            <a:endParaRPr kumimoji="0" lang="en-US" sz="2400" b="0" i="0" u="none" strike="noStrike" kern="1200" cap="none" spc="0" normalizeH="0" baseline="0" noProof="0" dirty="0">
              <a:ln>
                <a:noFill/>
              </a:ln>
              <a:solidFill>
                <a:srgbClr val="FFFF00"/>
              </a:solidFill>
              <a:effectLst/>
              <a:uLnTx/>
              <a:uFillTx/>
              <a:latin typeface="Cambria" panose="020405030504060302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2082021"/>
            <a:ext cx="5715000" cy="4747868"/>
          </a:xfrm>
          <a:prstGeom prst="rect">
            <a:avLst/>
          </a:prstGeom>
          <a:ln>
            <a:noFill/>
          </a:ln>
          <a:effectLst>
            <a:softEdge rad="112500"/>
          </a:effectLst>
        </p:spPr>
      </p:pic>
      <p:sp>
        <p:nvSpPr>
          <p:cNvPr id="10" name="Content Placeholder 4"/>
          <p:cNvSpPr txBox="1">
            <a:spLocks/>
          </p:cNvSpPr>
          <p:nvPr/>
        </p:nvSpPr>
        <p:spPr>
          <a:xfrm>
            <a:off x="43341" y="947749"/>
            <a:ext cx="9205586" cy="1196737"/>
          </a:xfrm>
          <a:prstGeom prst="rect">
            <a:avLst/>
          </a:prstGeom>
        </p:spPr>
        <p:txBody>
          <a:bodyPr>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400" b="1" u="sng" dirty="0">
                <a:latin typeface="Cambria" panose="02040503050406030204" pitchFamily="18" charset="0"/>
              </a:rPr>
              <a:t>Assisted Return: </a:t>
            </a:r>
            <a:r>
              <a:rPr lang="en-US" sz="2400" dirty="0">
                <a:latin typeface="Cambria" panose="02040503050406030204" pitchFamily="18" charset="0"/>
              </a:rPr>
              <a:t>Over the years, Nigerian government has been working with IOM and other  stakeholders towards the return of Nigerian Migrants in various countries abroad.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8" name="Content Placeholder 1"/>
          <p:cNvSpPr txBox="1">
            <a:spLocks/>
          </p:cNvSpPr>
          <p:nvPr/>
        </p:nvSpPr>
        <p:spPr>
          <a:xfrm>
            <a:off x="434340" y="-182385"/>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mn-cs"/>
              </a:rPr>
              <a:t>PRESENTATION OUTLINE</a:t>
            </a:r>
            <a:br>
              <a:rPr kumimoji="0" lang="en-US" sz="2800" b="1" i="0" u="none" strike="noStrike" kern="1200" cap="none" spc="0" normalizeH="0" baseline="0" noProof="0" dirty="0">
                <a:ln>
                  <a:noFill/>
                </a:ln>
                <a:solidFill>
                  <a:srgbClr val="002060"/>
                </a:solidFill>
                <a:effectLst/>
                <a:uLnTx/>
                <a:uFillTx/>
                <a:latin typeface="+mn-lt"/>
                <a:ea typeface="+mn-ea"/>
                <a:cs typeface="+mn-cs"/>
              </a:rPr>
            </a:br>
            <a:endParaRPr kumimoji="0" lang="en-US" sz="2800" b="1" i="0" u="none" strike="noStrike" kern="1200" cap="none" spc="0" normalizeH="0" baseline="0" noProof="0" dirty="0">
              <a:ln>
                <a:noFill/>
              </a:ln>
              <a:solidFill>
                <a:srgbClr val="002060"/>
              </a:solidFill>
              <a:effectLst/>
              <a:uLnTx/>
              <a:uFillTx/>
              <a:latin typeface="+mn-lt"/>
              <a:ea typeface="+mn-ea"/>
              <a:cs typeface="+mn-cs"/>
            </a:endParaRPr>
          </a:p>
        </p:txBody>
      </p:sp>
      <p:pic>
        <p:nvPicPr>
          <p:cNvPr id="13" name="Picture 2" descr="C:\Users\HP\Desktop\Photpgrapphy\mter\g20.jpg"/>
          <p:cNvPicPr>
            <a:picLocks noChangeAspect="1" noChangeArrowheads="1"/>
          </p:cNvPicPr>
          <p:nvPr/>
        </p:nvPicPr>
        <p:blipFill>
          <a:blip r:embed="rId3" cstate="print"/>
          <a:srcRect/>
          <a:stretch>
            <a:fillRect/>
          </a:stretch>
        </p:blipFill>
        <p:spPr bwMode="auto">
          <a:xfrm>
            <a:off x="6751909" y="2628319"/>
            <a:ext cx="2407988" cy="4169221"/>
          </a:xfrm>
          <a:prstGeom prst="rect">
            <a:avLst/>
          </a:prstGeom>
          <a:ln>
            <a:noFill/>
          </a:ln>
          <a:effectLst>
            <a:softEdge rad="112500"/>
          </a:effectLst>
        </p:spPr>
      </p:pic>
      <p:sp>
        <p:nvSpPr>
          <p:cNvPr id="9" name="Content Placeholder 1"/>
          <p:cNvSpPr txBox="1">
            <a:spLocks/>
          </p:cNvSpPr>
          <p:nvPr/>
        </p:nvSpPr>
        <p:spPr>
          <a:xfrm>
            <a:off x="168121" y="387631"/>
            <a:ext cx="8495819" cy="585453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500" b="1" i="0" u="none" strike="noStrike" kern="1200" cap="none" spc="0" normalizeH="0" baseline="0" noProof="0" dirty="0">
                <a:ln>
                  <a:noFill/>
                </a:ln>
                <a:solidFill>
                  <a:schemeClr val="tx1"/>
                </a:solidFill>
                <a:effectLst/>
                <a:uLnTx/>
                <a:uFillTx/>
                <a:latin typeface="+mn-lt"/>
                <a:ea typeface="+mn-ea"/>
                <a:cs typeface="+mn-cs"/>
              </a:rPr>
              <a:t>INTRODUCTION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sz="2500" b="1" dirty="0"/>
              <a:t>OVERVIEW OF TRAFFICKING AND SMUGGLING IN AFRICA</a:t>
            </a:r>
          </a:p>
          <a:p>
            <a:pPr marL="800100" lvl="1" indent="-342900">
              <a:spcBef>
                <a:spcPct val="20000"/>
              </a:spcBef>
              <a:buFont typeface="Courier New" panose="02070309020205020404" pitchFamily="49" charset="0"/>
              <a:buChar char="o"/>
              <a:defRPr/>
            </a:pPr>
            <a:r>
              <a:rPr lang="en-US" sz="2000" b="1" dirty="0"/>
              <a:t>DRIVERS OF TRAFFICKING AND SMUGGLING IN AFRICA</a:t>
            </a:r>
          </a:p>
          <a:p>
            <a:pPr marL="800100" lvl="1" indent="-342900">
              <a:spcBef>
                <a:spcPct val="20000"/>
              </a:spcBef>
              <a:buFont typeface="Courier New" panose="02070309020205020404" pitchFamily="49" charset="0"/>
              <a:buChar char="o"/>
              <a:defRPr/>
            </a:pPr>
            <a:r>
              <a:rPr lang="en-US" sz="2000" b="1" dirty="0"/>
              <a:t>FORCED MIGRATION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sz="2500" b="1" dirty="0"/>
              <a:t>NIGERIA’S  PERSPECTIVE </a:t>
            </a:r>
          </a:p>
          <a:p>
            <a:pPr marL="800100" lvl="1" indent="-342900">
              <a:spcBef>
                <a:spcPct val="20000"/>
              </a:spcBef>
              <a:buFont typeface="Wingdings" pitchFamily="2" charset="2"/>
              <a:buChar char="§"/>
              <a:defRPr/>
            </a:pPr>
            <a:r>
              <a:rPr lang="en-US" sz="2000" b="1" dirty="0"/>
              <a:t>NAPTIP MODEL (GOOD PRACTICES FROM NAPTIP)</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sz="2500" b="1" dirty="0"/>
              <a:t>CONCLUSION</a:t>
            </a:r>
            <a:endParaRPr kumimoji="0" lang="en-US" sz="25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4966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8" name="Content Placeholder 1"/>
          <p:cNvSpPr txBox="1">
            <a:spLocks/>
          </p:cNvSpPr>
          <p:nvPr/>
        </p:nvSpPr>
        <p:spPr>
          <a:xfrm>
            <a:off x="348342" y="-200079"/>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3200" b="1" i="0" u="none" strike="noStrike" kern="1200" cap="none" spc="0" normalizeH="0" baseline="0" noProof="0" dirty="0">
                <a:ln>
                  <a:noFill/>
                </a:ln>
                <a:solidFill>
                  <a:srgbClr val="002060"/>
                </a:solidFill>
                <a:effectLst/>
                <a:uLnTx/>
                <a:uFillTx/>
                <a:latin typeface="+mn-lt"/>
                <a:ea typeface="+mn-ea"/>
                <a:cs typeface="+mn-cs"/>
              </a:rPr>
              <a:t>CONSEQUENCES OF</a:t>
            </a:r>
            <a:r>
              <a:rPr kumimoji="0" lang="en-US" sz="3200" b="1" i="0" u="none" strike="noStrike" kern="1200" cap="none" spc="0" normalizeH="0" noProof="0" dirty="0">
                <a:ln>
                  <a:noFill/>
                </a:ln>
                <a:solidFill>
                  <a:srgbClr val="002060"/>
                </a:solidFill>
                <a:effectLst/>
                <a:uLnTx/>
                <a:uFillTx/>
                <a:latin typeface="+mn-lt"/>
                <a:ea typeface="+mn-ea"/>
                <a:cs typeface="+mn-cs"/>
              </a:rPr>
              <a:t> IRREGULAR MIGRATION/</a:t>
            </a:r>
            <a:r>
              <a:rPr kumimoji="0" lang="en-US" sz="3200" b="1" i="0" u="none" strike="noStrike" kern="1200" cap="none" spc="0" normalizeH="0" baseline="0" noProof="0" dirty="0">
                <a:ln>
                  <a:noFill/>
                </a:ln>
                <a:solidFill>
                  <a:srgbClr val="002060"/>
                </a:solidFill>
                <a:effectLst/>
                <a:uLnTx/>
                <a:uFillTx/>
                <a:latin typeface="+mn-lt"/>
                <a:ea typeface="+mn-ea"/>
                <a:cs typeface="+mn-cs"/>
              </a:rPr>
              <a:t>TRAFFICKING</a:t>
            </a:r>
            <a:br>
              <a:rPr kumimoji="0" lang="en-US" sz="3200" b="1" i="0" u="none" strike="noStrike" kern="1200" cap="none" spc="0" normalizeH="0" baseline="0" noProof="0" dirty="0">
                <a:ln>
                  <a:noFill/>
                </a:ln>
                <a:solidFill>
                  <a:srgbClr val="002060"/>
                </a:solidFill>
                <a:effectLst/>
                <a:uLnTx/>
                <a:uFillTx/>
                <a:latin typeface="+mn-lt"/>
                <a:ea typeface="+mn-ea"/>
                <a:cs typeface="+mn-cs"/>
              </a:rPr>
            </a:br>
            <a:endParaRPr kumimoji="0" lang="en-US" sz="3200" b="1" i="0" u="none" strike="noStrike" kern="1200" cap="none" spc="0" normalizeH="0" baseline="0" noProof="0" dirty="0">
              <a:ln>
                <a:noFill/>
              </a:ln>
              <a:solidFill>
                <a:srgbClr val="002060"/>
              </a:solidFill>
              <a:effectLst/>
              <a:uLnTx/>
              <a:uFillTx/>
              <a:latin typeface="+mn-lt"/>
              <a:ea typeface="+mn-ea"/>
              <a:cs typeface="+mn-cs"/>
            </a:endParaRPr>
          </a:p>
        </p:txBody>
      </p:sp>
      <p:sp>
        <p:nvSpPr>
          <p:cNvPr id="9" name="Content Placeholder 1"/>
          <p:cNvSpPr txBox="1">
            <a:spLocks/>
          </p:cNvSpPr>
          <p:nvPr/>
        </p:nvSpPr>
        <p:spPr>
          <a:xfrm>
            <a:off x="108858" y="1250511"/>
            <a:ext cx="3341914" cy="17866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IMPLICATIONS ON NATIONAL DEVELOPMENT: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 name="Diagram 13"/>
          <p:cNvGraphicFramePr/>
          <p:nvPr>
            <p:extLst>
              <p:ext uri="{D42A27DB-BD31-4B8C-83A1-F6EECF244321}">
                <p14:modId xmlns:p14="http://schemas.microsoft.com/office/powerpoint/2010/main" val="3642941352"/>
              </p:ext>
            </p:extLst>
          </p:nvPr>
        </p:nvGraphicFramePr>
        <p:xfrm>
          <a:off x="1757517" y="1396999"/>
          <a:ext cx="7825838" cy="4837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9" name="Content Placeholder 1"/>
          <p:cNvSpPr txBox="1">
            <a:spLocks/>
          </p:cNvSpPr>
          <p:nvPr/>
        </p:nvSpPr>
        <p:spPr>
          <a:xfrm>
            <a:off x="100940" y="1034776"/>
            <a:ext cx="8585860" cy="82272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IMPLICATIONS ON SOCIAL AND ECONOMIC DEVELOPMENT: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 name="Diagram 13"/>
          <p:cNvGraphicFramePr/>
          <p:nvPr>
            <p:extLst>
              <p:ext uri="{D42A27DB-BD31-4B8C-83A1-F6EECF244321}">
                <p14:modId xmlns:p14="http://schemas.microsoft.com/office/powerpoint/2010/main" val="1949037679"/>
              </p:ext>
            </p:extLst>
          </p:nvPr>
        </p:nvGraphicFramePr>
        <p:xfrm>
          <a:off x="-985608" y="1396999"/>
          <a:ext cx="10129608" cy="4837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ontent Placeholder 1"/>
          <p:cNvSpPr txBox="1">
            <a:spLocks/>
          </p:cNvSpPr>
          <p:nvPr/>
        </p:nvSpPr>
        <p:spPr>
          <a:xfrm>
            <a:off x="348342" y="-134763"/>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3200" b="1" i="0" u="none" strike="noStrike" kern="1200" cap="none" spc="0" normalizeH="0" baseline="0" noProof="0" dirty="0">
                <a:ln>
                  <a:noFill/>
                </a:ln>
                <a:solidFill>
                  <a:srgbClr val="002060"/>
                </a:solidFill>
                <a:effectLst/>
                <a:uLnTx/>
                <a:uFillTx/>
                <a:latin typeface="+mn-lt"/>
                <a:ea typeface="+mn-ea"/>
                <a:cs typeface="+mn-cs"/>
              </a:rPr>
              <a:t>CONSEQUENCES OF</a:t>
            </a:r>
            <a:r>
              <a:rPr kumimoji="0" lang="en-US" sz="3200" b="1" i="0" u="none" strike="noStrike" kern="1200" cap="none" spc="0" normalizeH="0" noProof="0" dirty="0">
                <a:ln>
                  <a:noFill/>
                </a:ln>
                <a:solidFill>
                  <a:srgbClr val="002060"/>
                </a:solidFill>
                <a:effectLst/>
                <a:uLnTx/>
                <a:uFillTx/>
                <a:latin typeface="+mn-lt"/>
                <a:ea typeface="+mn-ea"/>
                <a:cs typeface="+mn-cs"/>
              </a:rPr>
              <a:t> IRREGULAR MIGRATION/</a:t>
            </a:r>
            <a:r>
              <a:rPr kumimoji="0" lang="en-US" sz="3200" b="1" i="0" u="none" strike="noStrike" kern="1200" cap="none" spc="0" normalizeH="0" baseline="0" noProof="0" dirty="0">
                <a:ln>
                  <a:noFill/>
                </a:ln>
                <a:solidFill>
                  <a:srgbClr val="002060"/>
                </a:solidFill>
                <a:effectLst/>
                <a:uLnTx/>
                <a:uFillTx/>
                <a:latin typeface="+mn-lt"/>
                <a:ea typeface="+mn-ea"/>
                <a:cs typeface="+mn-cs"/>
              </a:rPr>
              <a:t>TRAFFICKING</a:t>
            </a:r>
            <a:br>
              <a:rPr kumimoji="0" lang="en-US" sz="3200" b="1" i="0" u="none" strike="noStrike" kern="1200" cap="none" spc="0" normalizeH="0" baseline="0" noProof="0" dirty="0">
                <a:ln>
                  <a:noFill/>
                </a:ln>
                <a:solidFill>
                  <a:srgbClr val="002060"/>
                </a:solidFill>
                <a:effectLst/>
                <a:uLnTx/>
                <a:uFillTx/>
                <a:latin typeface="+mn-lt"/>
                <a:ea typeface="+mn-ea"/>
                <a:cs typeface="+mn-cs"/>
              </a:rPr>
            </a:br>
            <a:endParaRPr kumimoji="0" lang="en-US" sz="3200" b="1"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8" name="Content Placeholder 1"/>
          <p:cNvSpPr txBox="1">
            <a:spLocks/>
          </p:cNvSpPr>
          <p:nvPr/>
        </p:nvSpPr>
        <p:spPr>
          <a:xfrm>
            <a:off x="457200" y="-115750"/>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3200" b="1" i="0" u="none" strike="noStrike" kern="1200" cap="none" spc="0" normalizeH="0" baseline="0" noProof="0" dirty="0">
                <a:ln>
                  <a:noFill/>
                </a:ln>
                <a:solidFill>
                  <a:srgbClr val="002060"/>
                </a:solidFill>
                <a:effectLst/>
                <a:uLnTx/>
                <a:uFillTx/>
                <a:latin typeface="+mn-lt"/>
                <a:ea typeface="+mn-ea"/>
                <a:cs typeface="+mn-cs"/>
              </a:rPr>
              <a:t>CONSEQUENCES OF HUMAN TRAFFICKING</a:t>
            </a:r>
            <a:br>
              <a:rPr kumimoji="0" lang="en-US" sz="3200" b="1" i="0" u="none" strike="noStrike" kern="1200" cap="none" spc="0" normalizeH="0" baseline="0" noProof="0" dirty="0">
                <a:ln>
                  <a:noFill/>
                </a:ln>
                <a:solidFill>
                  <a:srgbClr val="002060"/>
                </a:solidFill>
                <a:effectLst/>
                <a:uLnTx/>
                <a:uFillTx/>
                <a:latin typeface="+mn-lt"/>
                <a:ea typeface="+mn-ea"/>
                <a:cs typeface="+mn-cs"/>
              </a:rPr>
            </a:br>
            <a:endParaRPr kumimoji="0" lang="en-US" sz="3200" b="1" i="0" u="none" strike="noStrike" kern="1200" cap="none" spc="0" normalizeH="0" baseline="0" noProof="0" dirty="0">
              <a:ln>
                <a:noFill/>
              </a:ln>
              <a:solidFill>
                <a:srgbClr val="002060"/>
              </a:solidFill>
              <a:effectLst/>
              <a:uLnTx/>
              <a:uFillTx/>
              <a:latin typeface="+mn-lt"/>
              <a:ea typeface="+mn-ea"/>
              <a:cs typeface="+mn-cs"/>
            </a:endParaRPr>
          </a:p>
        </p:txBody>
      </p:sp>
      <p:sp>
        <p:nvSpPr>
          <p:cNvPr id="13" name="Content Placeholder 2"/>
          <p:cNvSpPr txBox="1">
            <a:spLocks/>
          </p:cNvSpPr>
          <p:nvPr/>
        </p:nvSpPr>
        <p:spPr bwMode="auto">
          <a:xfrm>
            <a:off x="175161" y="1082634"/>
            <a:ext cx="8229600" cy="2753096"/>
          </a:xfrm>
          <a:prstGeom prst="rect">
            <a:avLst/>
          </a:prstGeom>
          <a:noFill/>
          <a:ln w="9525">
            <a:noFill/>
            <a:miter lim="800000"/>
            <a:headEnd/>
            <a:tailEnd/>
          </a:ln>
        </p:spPr>
        <p:txBody>
          <a:bodyPr>
            <a:normAutofit/>
          </a:bodyPr>
          <a:lstStyle/>
          <a:p>
            <a:pPr marL="342900" indent="-342900">
              <a:spcBef>
                <a:spcPct val="20000"/>
              </a:spcBef>
              <a:buClr>
                <a:schemeClr val="hlink"/>
              </a:buClr>
              <a:defRPr/>
            </a:pPr>
            <a:r>
              <a:rPr lang="en-US" sz="2400" b="1" kern="0" dirty="0">
                <a:latin typeface="Baskerville Old Face" pitchFamily="18" charset="0"/>
              </a:rPr>
              <a:t>• Physical health:</a:t>
            </a:r>
          </a:p>
          <a:p>
            <a:pPr marL="342900" indent="-342900">
              <a:spcBef>
                <a:spcPct val="20000"/>
              </a:spcBef>
              <a:buClr>
                <a:schemeClr val="hlink"/>
              </a:buClr>
              <a:defRPr/>
            </a:pPr>
            <a:r>
              <a:rPr lang="en-US" sz="2400" b="1" kern="0" dirty="0">
                <a:latin typeface="Baskerville Old Face" pitchFamily="18" charset="0"/>
              </a:rPr>
              <a:t>• Malnutrition</a:t>
            </a:r>
          </a:p>
          <a:p>
            <a:pPr marL="342900" indent="-342900">
              <a:spcBef>
                <a:spcPct val="20000"/>
              </a:spcBef>
              <a:buClr>
                <a:schemeClr val="hlink"/>
              </a:buClr>
              <a:defRPr/>
            </a:pPr>
            <a:r>
              <a:rPr lang="en-US" sz="2400" b="1" kern="0" dirty="0">
                <a:latin typeface="Baskerville Old Face" pitchFamily="18" charset="0"/>
              </a:rPr>
              <a:t>• Exposure to sexually transmitted diseases, including HIV/AIDS</a:t>
            </a:r>
          </a:p>
          <a:p>
            <a:pPr marL="342900" indent="-342900">
              <a:spcBef>
                <a:spcPct val="20000"/>
              </a:spcBef>
              <a:buClr>
                <a:schemeClr val="hlink"/>
              </a:buClr>
              <a:defRPr/>
            </a:pPr>
            <a:r>
              <a:rPr lang="en-US" sz="2400" b="1" kern="0" dirty="0">
                <a:latin typeface="Baskerville Old Face" pitchFamily="18" charset="0"/>
              </a:rPr>
              <a:t>• Possible unwanted pregnancies and forced abortions</a:t>
            </a:r>
          </a:p>
          <a:p>
            <a:pPr marL="342900" indent="-342900">
              <a:spcBef>
                <a:spcPct val="20000"/>
              </a:spcBef>
              <a:buClr>
                <a:schemeClr val="hlink"/>
              </a:buClr>
              <a:defRPr/>
            </a:pPr>
            <a:r>
              <a:rPr lang="en-US" sz="2400" b="1" kern="0" dirty="0">
                <a:latin typeface="Baskerville Old Face" pitchFamily="18" charset="0"/>
              </a:rPr>
              <a:t>• Infections and infectious diseases due to unhygienic conditions, overcrowding, lack of access to clean water</a:t>
            </a:r>
          </a:p>
          <a:p>
            <a:pPr marL="342900" indent="-342900">
              <a:spcBef>
                <a:spcPct val="20000"/>
              </a:spcBef>
              <a:buClr>
                <a:schemeClr val="hlink"/>
              </a:buClr>
              <a:defRPr/>
            </a:pPr>
            <a:endParaRPr lang="en-US" sz="2400" b="1" kern="0" dirty="0">
              <a:latin typeface="Baskerville Old Face" pitchFamily="18"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805" y="4963885"/>
            <a:ext cx="2150195" cy="1906359"/>
          </a:xfrm>
          <a:prstGeom prst="rect">
            <a:avLst/>
          </a:prstGeom>
        </p:spPr>
      </p:pic>
      <p:sp>
        <p:nvSpPr>
          <p:cNvPr id="14" name="Content Placeholder 2"/>
          <p:cNvSpPr txBox="1">
            <a:spLocks/>
          </p:cNvSpPr>
          <p:nvPr/>
        </p:nvSpPr>
        <p:spPr bwMode="auto">
          <a:xfrm>
            <a:off x="246413" y="3638798"/>
            <a:ext cx="6837293" cy="2512621"/>
          </a:xfrm>
          <a:prstGeom prst="rect">
            <a:avLst/>
          </a:prstGeom>
          <a:noFill/>
          <a:ln w="9525">
            <a:noFill/>
            <a:miter lim="800000"/>
            <a:headEnd/>
            <a:tailEnd/>
          </a:ln>
        </p:spPr>
        <p:txBody>
          <a:bodyPr>
            <a:normAutofit/>
          </a:bodyPr>
          <a:lstStyle/>
          <a:p>
            <a:pPr>
              <a:defRPr/>
            </a:pPr>
            <a:r>
              <a:rPr lang="en-US" sz="2400" b="1" kern="0" dirty="0">
                <a:latin typeface="Baskerville Old Face" pitchFamily="18" charset="0"/>
              </a:rPr>
              <a:t>• </a:t>
            </a:r>
            <a:r>
              <a:rPr lang="en-US" sz="2400" b="1" dirty="0">
                <a:latin typeface="Baskerville Old Face" pitchFamily="18" charset="0"/>
              </a:rPr>
              <a:t>Hazardous working conditions may affect the growth of a child</a:t>
            </a:r>
          </a:p>
          <a:p>
            <a:pPr>
              <a:buFont typeface="Arial" pitchFamily="34" charset="0"/>
              <a:buChar char="•"/>
              <a:defRPr/>
            </a:pPr>
            <a:r>
              <a:rPr lang="en-US" sz="2400" b="1" dirty="0">
                <a:latin typeface="Baskerville Old Face" pitchFamily="18" charset="0"/>
              </a:rPr>
              <a:t>  Suicide among others</a:t>
            </a:r>
          </a:p>
          <a:p>
            <a:pPr>
              <a:defRPr/>
            </a:pPr>
            <a:endParaRPr lang="en-US" sz="1100" b="1" dirty="0">
              <a:latin typeface="Baskerville Old Face" pitchFamily="18" charset="0"/>
            </a:endParaRPr>
          </a:p>
          <a:p>
            <a:pPr>
              <a:defRPr/>
            </a:pPr>
            <a:r>
              <a:rPr lang="en-US" sz="2400" b="1" dirty="0">
                <a:latin typeface="Baskerville Old Face" pitchFamily="18" charset="0"/>
              </a:rPr>
              <a:t>• In addition to these impacts, victims of trafficking often suffer from stigmatization</a:t>
            </a:r>
          </a:p>
          <a:p>
            <a:pPr marL="342900" indent="-342900">
              <a:spcBef>
                <a:spcPct val="20000"/>
              </a:spcBef>
              <a:buClr>
                <a:schemeClr val="hlink"/>
              </a:buClr>
              <a:defRPr/>
            </a:pPr>
            <a:endParaRPr lang="en-US" sz="2400" b="1" kern="0" dirty="0">
              <a:latin typeface="Baskerville Old Face" pitchFamily="18" charset="0"/>
            </a:endParaRPr>
          </a:p>
        </p:txBody>
      </p:sp>
      <p:sp>
        <p:nvSpPr>
          <p:cNvPr id="16" name="Content Placeholder 1"/>
          <p:cNvSpPr txBox="1">
            <a:spLocks/>
          </p:cNvSpPr>
          <p:nvPr/>
        </p:nvSpPr>
        <p:spPr>
          <a:xfrm>
            <a:off x="2765466" y="609516"/>
            <a:ext cx="3547754" cy="442712"/>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THE HUMAN COST</a:t>
            </a:r>
            <a:r>
              <a:rPr kumimoji="0" lang="en-US" sz="2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Baskerville Old Face" pitchFamily="18" charset="0"/>
              </a:rPr>
              <a:t>:</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Baskerville Old Face"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Baskerville Old Face"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94109" y="695354"/>
            <a:ext cx="8730148" cy="400110"/>
          </a:xfrm>
          <a:prstGeom prst="rect">
            <a:avLst/>
          </a:prstGeom>
          <a:solidFill>
            <a:srgbClr val="860000"/>
          </a:solid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algn="ctr">
              <a:defRPr/>
            </a:pPr>
            <a:r>
              <a:rPr lang="en-GB" sz="2000" b="1" dirty="0">
                <a:solidFill>
                  <a:schemeClr val="bg1"/>
                </a:solidFill>
                <a:latin typeface="Georgia" pitchFamily="18" charset="0"/>
              </a:rPr>
              <a:t>There are dangers in all the stages of human trafficking</a:t>
            </a:r>
          </a:p>
        </p:txBody>
      </p:sp>
      <p:sp>
        <p:nvSpPr>
          <p:cNvPr id="7" name="Content Placeholder 1"/>
          <p:cNvSpPr txBox="1">
            <a:spLocks/>
          </p:cNvSpPr>
          <p:nvPr/>
        </p:nvSpPr>
        <p:spPr>
          <a:xfrm>
            <a:off x="0" y="-174173"/>
            <a:ext cx="9119515" cy="666929"/>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000" b="1" i="0" u="none" strike="noStrike" kern="1200" cap="none" spc="0" normalizeH="0" noProof="0" dirty="0">
                <a:ln>
                  <a:noFill/>
                </a:ln>
                <a:solidFill>
                  <a:srgbClr val="002060"/>
                </a:solidFill>
                <a:effectLst/>
                <a:uLnTx/>
                <a:uFillTx/>
                <a:latin typeface="+mn-lt"/>
                <a:ea typeface="+mn-ea"/>
                <a:cs typeface="+mn-cs"/>
              </a:rPr>
              <a:t>DANGERS OF TRAFFICKING/SMUGGLING</a:t>
            </a:r>
            <a:endParaRPr kumimoji="0" lang="en-US" sz="4000" b="1" i="0" u="none" strike="noStrike" kern="1200" cap="none" spc="0" normalizeH="0" baseline="0" noProof="0" dirty="0">
              <a:ln>
                <a:noFill/>
              </a:ln>
              <a:solidFill>
                <a:srgbClr val="002060"/>
              </a:solidFill>
              <a:effectLst/>
              <a:uLnTx/>
              <a:uFillTx/>
              <a:latin typeface="+mn-lt"/>
              <a:ea typeface="+mn-ea"/>
              <a:cs typeface="+mn-cs"/>
            </a:endParaRPr>
          </a:p>
        </p:txBody>
      </p:sp>
      <p:pic>
        <p:nvPicPr>
          <p:cNvPr id="2" name="Picture 1"/>
          <p:cNvPicPr>
            <a:picLocks noChangeAspect="1"/>
          </p:cNvPicPr>
          <p:nvPr/>
        </p:nvPicPr>
        <p:blipFill rotWithShape="1">
          <a:blip r:embed="rId2" cstate="print"/>
          <a:srcRect l="-850" t="6721" r="850" b="1029"/>
          <a:stretch/>
        </p:blipFill>
        <p:spPr>
          <a:xfrm>
            <a:off x="-130629" y="1306286"/>
            <a:ext cx="9250144" cy="5638623"/>
          </a:xfrm>
          <a:prstGeom prst="rect">
            <a:avLst/>
          </a:prstGeom>
          <a:ln>
            <a:noFill/>
          </a:ln>
          <a:effectLst>
            <a:softEdge rad="112500"/>
          </a:effectLst>
        </p:spPr>
      </p:pic>
    </p:spTree>
    <p:extLst>
      <p:ext uri="{BB962C8B-B14F-4D97-AF65-F5344CB8AC3E}">
        <p14:creationId xmlns:p14="http://schemas.microsoft.com/office/powerpoint/2010/main" val="123491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7" name="Content Placeholder 1"/>
          <p:cNvSpPr txBox="1">
            <a:spLocks/>
          </p:cNvSpPr>
          <p:nvPr/>
        </p:nvSpPr>
        <p:spPr>
          <a:xfrm>
            <a:off x="185195" y="-71250"/>
            <a:ext cx="8958805"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lang="en-US" sz="3600" b="1" baseline="0" dirty="0">
                <a:solidFill>
                  <a:srgbClr val="002060"/>
                </a:solidFill>
              </a:rPr>
              <a:t>NAPTIP’S</a:t>
            </a:r>
            <a:r>
              <a:rPr lang="en-US" sz="3600" b="1" dirty="0">
                <a:solidFill>
                  <a:srgbClr val="002060"/>
                </a:solidFill>
              </a:rPr>
              <a:t> MODEL</a:t>
            </a:r>
            <a:r>
              <a:rPr kumimoji="0" lang="en-US" sz="3600" b="1" i="0" u="none" strike="noStrike" kern="1200" cap="none" spc="0" normalizeH="0" baseline="0" noProof="0" dirty="0">
                <a:ln>
                  <a:noFill/>
                </a:ln>
                <a:solidFill>
                  <a:srgbClr val="002060"/>
                </a:solidFill>
                <a:effectLst/>
                <a:uLnTx/>
                <a:uFillTx/>
              </a:rPr>
              <a:t> </a:t>
            </a:r>
          </a:p>
        </p:txBody>
      </p:sp>
      <p:graphicFrame>
        <p:nvGraphicFramePr>
          <p:cNvPr id="16" name="Content Placeholder 3"/>
          <p:cNvGraphicFramePr>
            <a:graphicFrameLocks/>
          </p:cNvGraphicFramePr>
          <p:nvPr/>
        </p:nvGraphicFramePr>
        <p:xfrm>
          <a:off x="0" y="1096195"/>
          <a:ext cx="1028501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rot="18143562">
            <a:off x="555482" y="3892714"/>
            <a:ext cx="2123761" cy="210549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7" name="Content Placeholder 1"/>
          <p:cNvSpPr txBox="1">
            <a:spLocks/>
          </p:cNvSpPr>
          <p:nvPr/>
        </p:nvSpPr>
        <p:spPr>
          <a:xfrm>
            <a:off x="-64628" y="722029"/>
            <a:ext cx="9144000" cy="570016"/>
          </a:xfrm>
          <a:prstGeom prst="rect">
            <a:avLst/>
          </a:prstGeom>
        </p:spPr>
        <p:txBody>
          <a:bodyPr vert="horz" lIns="91440" tIns="45720" rIns="91440" bIns="45720" rtlCol="0">
            <a:noAutofit/>
          </a:bodyPr>
          <a:lstStyle/>
          <a:p>
            <a:pPr marL="365760" lvl="0" indent="-256032">
              <a:lnSpc>
                <a:spcPct val="120000"/>
              </a:lnSpc>
              <a:spcBef>
                <a:spcPct val="20000"/>
              </a:spcBef>
              <a:defRPr/>
            </a:pPr>
            <a:r>
              <a:rPr lang="en-US" sz="3200" b="1">
                <a:solidFill>
                  <a:schemeClr val="tx2"/>
                </a:solidFill>
                <a:latin typeface="Algerian" pitchFamily="82" charset="0"/>
              </a:rPr>
              <a:t>Policy</a:t>
            </a:r>
            <a:endParaRPr kumimoji="0" lang="en-US" sz="3200" b="1" i="0" u="none" strike="noStrike" kern="1200" cap="none" spc="0" normalizeH="0" noProof="0" dirty="0">
              <a:ln>
                <a:noFill/>
              </a:ln>
              <a:solidFill>
                <a:srgbClr val="C00000"/>
              </a:solidFill>
              <a:effectLst/>
              <a:uLnTx/>
              <a:uFillTx/>
            </a:endParaRPr>
          </a:p>
          <a:p>
            <a:pPr marL="681228" marR="0" lvl="0" indent="-571500" algn="just" defTabSz="914400" rtl="0" eaLnBrk="1" fontAlgn="auto" latinLnBrk="0" hangingPunct="1">
              <a:lnSpc>
                <a:spcPct val="120000"/>
              </a:lnSpc>
              <a:spcBef>
                <a:spcPct val="20000"/>
              </a:spcBef>
              <a:spcAft>
                <a:spcPts val="0"/>
              </a:spcAft>
              <a:buClrTx/>
              <a:buSzTx/>
              <a:buFont typeface="Wingdings" panose="05000000000000000000" pitchFamily="2" charset="2"/>
              <a:buChar char="§"/>
              <a:tabLst/>
              <a:defRPr/>
            </a:pPr>
            <a:r>
              <a:rPr kumimoji="0" lang="en-US" sz="3200" b="1" i="0" u="none" strike="noStrike" kern="1200" cap="none" spc="0" normalizeH="0" noProof="0" dirty="0">
                <a:ln>
                  <a:noFill/>
                </a:ln>
                <a:solidFill>
                  <a:srgbClr val="002060"/>
                </a:solidFill>
                <a:effectLst/>
                <a:uLnTx/>
                <a:uFillTx/>
                <a:latin typeface="+mn-lt"/>
                <a:ea typeface="+mn-ea"/>
                <a:cs typeface="+mn-cs"/>
              </a:rPr>
              <a:t>Development and Implementation of </a:t>
            </a:r>
            <a:r>
              <a:rPr kumimoji="0" lang="en-US" sz="3600" b="1" i="0" u="none" strike="noStrike" kern="1200" cap="none" spc="0" normalizeH="0" noProof="0" dirty="0">
                <a:ln>
                  <a:noFill/>
                </a:ln>
                <a:solidFill>
                  <a:srgbClr val="002060"/>
                </a:solidFill>
                <a:effectLst/>
                <a:uLnTx/>
                <a:uFillTx/>
                <a:latin typeface="Algerian" pitchFamily="82" charset="0"/>
              </a:rPr>
              <a:t>Policies</a:t>
            </a:r>
            <a:r>
              <a:rPr kumimoji="0" lang="en-US" sz="3200" b="1" i="0" u="none" strike="noStrike" kern="1200" cap="none" spc="0" normalizeH="0" noProof="0" dirty="0">
                <a:ln>
                  <a:noFill/>
                </a:ln>
                <a:solidFill>
                  <a:srgbClr val="002060"/>
                </a:solidFill>
                <a:effectLst/>
                <a:uLnTx/>
                <a:uFillTx/>
                <a:latin typeface="+mn-lt"/>
                <a:ea typeface="+mn-ea"/>
                <a:cs typeface="+mn-cs"/>
              </a:rPr>
              <a:t> towards the prevention, suppression and elimination of Human Trafficking</a:t>
            </a:r>
          </a:p>
          <a:p>
            <a:pPr marL="365760" marR="0" lvl="0" indent="-256032" defTabSz="914400" rtl="0" eaLnBrk="1" fontAlgn="auto" latinLnBrk="0" hangingPunct="1">
              <a:lnSpc>
                <a:spcPct val="120000"/>
              </a:lnSpc>
              <a:spcBef>
                <a:spcPct val="20000"/>
              </a:spcBef>
              <a:spcAft>
                <a:spcPts val="0"/>
              </a:spcAft>
              <a:buClrTx/>
              <a:buSzTx/>
              <a:buFont typeface="Wingdings 3"/>
              <a:buNone/>
              <a:tabLst/>
              <a:defRPr/>
            </a:pPr>
            <a:endParaRPr kumimoji="0" lang="en-US" sz="2800" b="1" i="0" u="none" strike="noStrike" kern="1200" cap="none" spc="0" normalizeH="0" baseline="0" noProof="0" dirty="0">
              <a:ln>
                <a:noFill/>
              </a:ln>
              <a:solidFill>
                <a:srgbClr val="002060"/>
              </a:solidFill>
              <a:effectLst/>
              <a:uLnTx/>
              <a:uFillTx/>
              <a:latin typeface="+mn-lt"/>
              <a:ea typeface="+mn-ea"/>
              <a:cs typeface="+mn-cs"/>
            </a:endParaRPr>
          </a:p>
        </p:txBody>
      </p:sp>
      <p:pic>
        <p:nvPicPr>
          <p:cNvPr id="6" name="Picture 3"/>
          <p:cNvPicPr>
            <a:picLocks noChangeAspect="1" noChangeArrowheads="1"/>
          </p:cNvPicPr>
          <p:nvPr/>
        </p:nvPicPr>
        <p:blipFill>
          <a:blip r:embed="rId4" cstate="print"/>
          <a:srcRect l="8333" t="24889" r="55556" b="10222"/>
          <a:stretch>
            <a:fillRect/>
          </a:stretch>
        </p:blipFill>
        <p:spPr bwMode="auto">
          <a:xfrm>
            <a:off x="6251291" y="3325124"/>
            <a:ext cx="2828081" cy="293023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2" descr="C:\Users\pakko\Desktop\DSC_0013.JPG"/>
          <p:cNvPicPr>
            <a:picLocks noChangeAspect="1" noChangeArrowheads="1"/>
          </p:cNvPicPr>
          <p:nvPr/>
        </p:nvPicPr>
        <p:blipFill>
          <a:blip r:embed="rId5" cstate="print">
            <a:lum bright="22000" contrast="50000"/>
          </a:blip>
          <a:srcRect l="15832" t="410" r="11667"/>
          <a:stretch>
            <a:fillRect/>
          </a:stretch>
        </p:blipFill>
        <p:spPr bwMode="auto">
          <a:xfrm rot="850691">
            <a:off x="3414407" y="3792106"/>
            <a:ext cx="2390789" cy="24261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Content Placeholder 1"/>
          <p:cNvSpPr txBox="1">
            <a:spLocks/>
          </p:cNvSpPr>
          <p:nvPr/>
        </p:nvSpPr>
        <p:spPr>
          <a:xfrm>
            <a:off x="185195" y="-71250"/>
            <a:ext cx="8958805"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lang="en-US" sz="3600" b="1" baseline="0" dirty="0">
                <a:solidFill>
                  <a:srgbClr val="002060"/>
                </a:solidFill>
              </a:rPr>
              <a:t>NAPTIP’S</a:t>
            </a:r>
            <a:r>
              <a:rPr lang="en-US" sz="3600" b="1" dirty="0">
                <a:solidFill>
                  <a:srgbClr val="002060"/>
                </a:solidFill>
              </a:rPr>
              <a:t> MODEL</a:t>
            </a:r>
            <a:r>
              <a:rPr kumimoji="0" lang="en-US" sz="3600" b="1" i="0" u="none" strike="noStrike" kern="1200" cap="none" spc="0" normalizeH="0" baseline="0" noProof="0" dirty="0">
                <a:ln>
                  <a:noFill/>
                </a:ln>
                <a:solidFill>
                  <a:srgbClr val="002060"/>
                </a:solidFill>
                <a:effectLst/>
                <a:uLnTx/>
                <a:uFillTx/>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NAPTIP UYO COMMAND\Pictures\PE PICTURES\IMG-20180905-WA002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829" y="1208314"/>
            <a:ext cx="8937171" cy="5092101"/>
          </a:xfrm>
          <a:prstGeom prst="rect">
            <a:avLst/>
          </a:prstGeom>
          <a:noFill/>
          <a:ln>
            <a:noFill/>
          </a:ln>
        </p:spPr>
      </p:pic>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pic>
        <p:nvPicPr>
          <p:cNvPr id="9" name="Picture 1"/>
          <p:cNvPicPr>
            <a:picLocks noChangeAspect="1"/>
          </p:cNvPicPr>
          <p:nvPr/>
        </p:nvPicPr>
        <p:blipFill>
          <a:blip r:embed="rId4" cstate="print"/>
          <a:srcRect l="17500"/>
          <a:stretch>
            <a:fillRect/>
          </a:stretch>
        </p:blipFill>
        <p:spPr bwMode="auto">
          <a:xfrm>
            <a:off x="5976455" y="409316"/>
            <a:ext cx="3448869" cy="2601893"/>
          </a:xfrm>
          <a:prstGeom prst="ellipse">
            <a:avLst/>
          </a:prstGeom>
          <a:ln>
            <a:noFill/>
          </a:ln>
          <a:effectLst>
            <a:softEdge rad="112500"/>
          </a:effectLst>
        </p:spPr>
      </p:pic>
      <p:sp>
        <p:nvSpPr>
          <p:cNvPr id="2" name="Rectangle 1"/>
          <p:cNvSpPr/>
          <p:nvPr/>
        </p:nvSpPr>
        <p:spPr>
          <a:xfrm>
            <a:off x="0" y="494608"/>
            <a:ext cx="9144000" cy="710579"/>
          </a:xfrm>
          <a:prstGeom prst="rect">
            <a:avLst/>
          </a:prstGeom>
        </p:spPr>
        <p:txBody>
          <a:bodyPr wrap="square">
            <a:spAutoFit/>
          </a:bodyPr>
          <a:lstStyle/>
          <a:p>
            <a:pPr marL="365760" lvl="0" indent="-256032">
              <a:lnSpc>
                <a:spcPct val="120000"/>
              </a:lnSpc>
              <a:spcBef>
                <a:spcPct val="20000"/>
              </a:spcBef>
              <a:defRPr/>
            </a:pPr>
            <a:r>
              <a:rPr lang="en-US" sz="3600" b="1" dirty="0" err="1">
                <a:solidFill>
                  <a:schemeClr val="tx2"/>
                </a:solidFill>
                <a:latin typeface="Algerian" pitchFamily="82" charset="0"/>
              </a:rPr>
              <a:t>PrEVENTION</a:t>
            </a:r>
            <a:endParaRPr lang="en-US" sz="3600" b="1" dirty="0">
              <a:solidFill>
                <a:srgbClr val="002060"/>
              </a:solidFill>
            </a:endParaRPr>
          </a:p>
        </p:txBody>
      </p:sp>
      <p:sp>
        <p:nvSpPr>
          <p:cNvPr id="7" name="Content Placeholder 1"/>
          <p:cNvSpPr txBox="1">
            <a:spLocks/>
          </p:cNvSpPr>
          <p:nvPr/>
        </p:nvSpPr>
        <p:spPr>
          <a:xfrm>
            <a:off x="185195" y="-71250"/>
            <a:ext cx="8958805"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lang="en-US" sz="3600" b="1" baseline="0" dirty="0">
                <a:solidFill>
                  <a:srgbClr val="002060"/>
                </a:solidFill>
              </a:rPr>
              <a:t>NAPTIP’S</a:t>
            </a:r>
            <a:r>
              <a:rPr lang="en-US" sz="3600" b="1" dirty="0">
                <a:solidFill>
                  <a:srgbClr val="002060"/>
                </a:solidFill>
              </a:rPr>
              <a:t> MODEL</a:t>
            </a:r>
            <a:r>
              <a:rPr kumimoji="0" lang="en-US" sz="3600" b="1" i="0" u="none" strike="noStrike" kern="1200" cap="none" spc="0" normalizeH="0" baseline="0" noProof="0" dirty="0">
                <a:ln>
                  <a:noFill/>
                </a:ln>
                <a:solidFill>
                  <a:srgbClr val="002060"/>
                </a:solidFill>
                <a:effectLst/>
                <a:uLnTx/>
                <a:uFillTx/>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4595150"/>
            <a:ext cx="9144000" cy="167832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7" name="Content Placeholder 1"/>
          <p:cNvSpPr txBox="1">
            <a:spLocks/>
          </p:cNvSpPr>
          <p:nvPr/>
        </p:nvSpPr>
        <p:spPr>
          <a:xfrm>
            <a:off x="0" y="1082636"/>
            <a:ext cx="8661070" cy="570016"/>
          </a:xfrm>
          <a:prstGeom prst="rect">
            <a:avLst/>
          </a:prstGeom>
        </p:spPr>
        <p:txBody>
          <a:bodyPr vert="horz" lIns="91440" tIns="45720" rIns="91440" bIns="45720" rtlCol="0">
            <a:noAutofit/>
          </a:bodyPr>
          <a:lstStyle/>
          <a:p>
            <a:pPr marL="681228" marR="0" lvl="0" indent="-571500" defTabSz="914400" rtl="0" eaLnBrk="1" fontAlgn="auto" latinLnBrk="0" hangingPunct="1">
              <a:lnSpc>
                <a:spcPct val="120000"/>
              </a:lnSpc>
              <a:spcBef>
                <a:spcPct val="20000"/>
              </a:spcBef>
              <a:spcAft>
                <a:spcPts val="0"/>
              </a:spcAft>
              <a:buClrTx/>
              <a:buSzTx/>
              <a:buFont typeface="Wingdings" panose="05000000000000000000" pitchFamily="2" charset="2"/>
              <a:buChar char="§"/>
              <a:tabLst/>
              <a:defRPr/>
            </a:pPr>
            <a:r>
              <a:rPr kumimoji="0" lang="en-US" sz="4000" b="1" i="0" u="none" strike="noStrike" kern="1200" cap="none" spc="0" normalizeH="0" noProof="0" dirty="0" err="1">
                <a:ln>
                  <a:noFill/>
                </a:ln>
                <a:solidFill>
                  <a:schemeClr val="tx2"/>
                </a:solidFill>
                <a:effectLst/>
                <a:uLnTx/>
                <a:uFillTx/>
                <a:latin typeface="Algerian" pitchFamily="82" charset="0"/>
              </a:rPr>
              <a:t>PrOTECTION</a:t>
            </a:r>
            <a:r>
              <a:rPr kumimoji="0" lang="en-US" sz="3600" b="1" i="0" u="none" strike="noStrike" kern="1200" cap="none" spc="0" normalizeH="0" noProof="0" dirty="0">
                <a:ln>
                  <a:noFill/>
                </a:ln>
                <a:solidFill>
                  <a:srgbClr val="002060"/>
                </a:solidFill>
                <a:effectLst/>
                <a:uLnTx/>
                <a:uFillTx/>
                <a:latin typeface="+mn-lt"/>
                <a:ea typeface="+mn-ea"/>
                <a:cs typeface="+mn-cs"/>
              </a:rPr>
              <a:t> of the </a:t>
            </a:r>
            <a:r>
              <a:rPr lang="en-US" sz="3600" b="1" dirty="0">
                <a:solidFill>
                  <a:srgbClr val="002060"/>
                </a:solidFill>
              </a:rPr>
              <a:t>victims of the </a:t>
            </a:r>
            <a:r>
              <a:rPr kumimoji="0" lang="en-US" sz="3600" b="1" i="0" u="none" strike="noStrike" kern="1200" cap="none" spc="0" normalizeH="0" noProof="0" dirty="0">
                <a:ln>
                  <a:noFill/>
                </a:ln>
                <a:solidFill>
                  <a:srgbClr val="002060"/>
                </a:solidFill>
                <a:effectLst/>
                <a:uLnTx/>
                <a:uFillTx/>
                <a:latin typeface="+mn-lt"/>
                <a:ea typeface="+mn-ea"/>
                <a:cs typeface="+mn-cs"/>
              </a:rPr>
              <a:t>crime through the provision of protection services such as sheltering, counseling, rehabilitation, empowerment, medical, legal, etc.</a:t>
            </a:r>
          </a:p>
          <a:p>
            <a:pPr marL="115888" marR="0" lvl="0" algn="just" defTabSz="914400" rtl="0" eaLnBrk="1" fontAlgn="auto" latinLnBrk="0" hangingPunct="1">
              <a:lnSpc>
                <a:spcPct val="120000"/>
              </a:lnSpc>
              <a:spcBef>
                <a:spcPct val="20000"/>
              </a:spcBef>
              <a:spcAft>
                <a:spcPts val="0"/>
              </a:spcAft>
              <a:buClrTx/>
              <a:buSzTx/>
              <a:tabLst/>
              <a:defRPr/>
            </a:pPr>
            <a:r>
              <a:rPr kumimoji="0" lang="en-US" sz="1600" b="1" i="0" u="none" strike="noStrike" kern="1200" cap="none" spc="0" normalizeH="0" noProof="0" dirty="0">
                <a:ln>
                  <a:noFill/>
                </a:ln>
                <a:solidFill>
                  <a:schemeClr val="bg1"/>
                </a:solidFill>
                <a:effectLst/>
                <a:uLnTx/>
                <a:uFillTx/>
                <a:latin typeface="+mn-lt"/>
                <a:ea typeface="+mn-ea"/>
                <a:cs typeface="+mn-cs"/>
              </a:rPr>
              <a:t>Policy Documents on Victim Protection:</a:t>
            </a:r>
          </a:p>
          <a:p>
            <a:pPr marL="115888" marR="0" lvl="0" algn="just" defTabSz="914400" rtl="0" eaLnBrk="1" fontAlgn="auto" latinLnBrk="0" hangingPunct="1">
              <a:lnSpc>
                <a:spcPct val="120000"/>
              </a:lnSpc>
              <a:spcBef>
                <a:spcPct val="20000"/>
              </a:spcBef>
              <a:spcAft>
                <a:spcPts val="0"/>
              </a:spcAft>
              <a:buClrTx/>
              <a:buSzTx/>
              <a:buFont typeface="Arial" pitchFamily="34" charset="0"/>
              <a:buChar char="•"/>
              <a:tabLst/>
              <a:defRPr/>
            </a:pPr>
            <a:r>
              <a:rPr lang="en-US" sz="1600" b="1" dirty="0">
                <a:solidFill>
                  <a:schemeClr val="bg1"/>
                </a:solidFill>
              </a:rPr>
              <a:t> </a:t>
            </a:r>
            <a:r>
              <a:rPr kumimoji="0" lang="en-US" sz="1600" b="1" i="0" u="none" strike="noStrike" kern="1200" cap="none" spc="0" normalizeH="0" noProof="0" dirty="0">
                <a:ln>
                  <a:noFill/>
                </a:ln>
                <a:solidFill>
                  <a:schemeClr val="bg1"/>
                </a:solidFill>
                <a:effectLst/>
                <a:uLnTx/>
                <a:uFillTx/>
                <a:latin typeface="+mn-lt"/>
                <a:ea typeface="+mn-ea"/>
                <a:cs typeface="+mn-cs"/>
              </a:rPr>
              <a:t>National Policy on Protection and Assistance to Trafficked Persons</a:t>
            </a:r>
          </a:p>
          <a:p>
            <a:pPr marL="115888" marR="0" lvl="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600" b="1" i="0" u="none" strike="noStrike" kern="1200" cap="none" spc="0" normalizeH="0" noProof="0" dirty="0">
                <a:ln>
                  <a:noFill/>
                </a:ln>
                <a:solidFill>
                  <a:schemeClr val="bg1"/>
                </a:solidFill>
                <a:effectLst/>
                <a:uLnTx/>
                <a:uFillTx/>
                <a:latin typeface="+mn-lt"/>
                <a:ea typeface="+mn-ea"/>
                <a:cs typeface="+mn-cs"/>
              </a:rPr>
              <a:t>Guidelines for the Protection of Children in Formal Care</a:t>
            </a:r>
          </a:p>
          <a:p>
            <a:pPr marL="115888" marR="0" lvl="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600" b="1" i="0" u="none" strike="noStrike" kern="1200" cap="none" spc="0" normalizeH="0" noProof="0" dirty="0">
                <a:ln>
                  <a:noFill/>
                </a:ln>
                <a:solidFill>
                  <a:schemeClr val="bg1"/>
                </a:solidFill>
                <a:effectLst/>
                <a:uLnTx/>
                <a:uFillTx/>
                <a:latin typeface="+mn-lt"/>
                <a:ea typeface="+mn-ea"/>
                <a:cs typeface="+mn-cs"/>
              </a:rPr>
              <a:t>Guidelines on National Referral Mechanism for Victims of Trafficking</a:t>
            </a:r>
          </a:p>
          <a:p>
            <a:pPr marL="115888" marR="0" lvl="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1600" b="1" i="0" u="none" strike="noStrike" kern="1200" cap="none" spc="0" normalizeH="0" noProof="0" dirty="0">
                <a:ln>
                  <a:noFill/>
                </a:ln>
                <a:solidFill>
                  <a:schemeClr val="bg1"/>
                </a:solidFill>
                <a:effectLst/>
                <a:uLnTx/>
                <a:uFillTx/>
                <a:latin typeface="+mn-lt"/>
                <a:ea typeface="+mn-ea"/>
                <a:cs typeface="+mn-cs"/>
              </a:rPr>
              <a:t>Protocol for Identification, Safe Return and Rehabilitation of Victims etc</a:t>
            </a:r>
            <a:endParaRPr kumimoji="0" lang="en-US" b="1" i="0" u="none" strike="noStrike" kern="1200" cap="none" spc="0" normalizeH="0" noProof="0" dirty="0">
              <a:ln>
                <a:noFill/>
              </a:ln>
              <a:solidFill>
                <a:schemeClr val="bg1"/>
              </a:solidFill>
              <a:effectLst/>
              <a:uLnTx/>
              <a:uFillTx/>
              <a:latin typeface="+mn-lt"/>
              <a:ea typeface="+mn-ea"/>
              <a:cs typeface="+mn-cs"/>
            </a:endParaRPr>
          </a:p>
          <a:p>
            <a:pPr marL="566928" marR="0" lvl="0" indent="-457200" algn="just" defTabSz="914400" rtl="0" eaLnBrk="1" fontAlgn="auto" latinLnBrk="0" hangingPunct="1">
              <a:lnSpc>
                <a:spcPct val="120000"/>
              </a:lnSpc>
              <a:spcBef>
                <a:spcPct val="20000"/>
              </a:spcBef>
              <a:spcAft>
                <a:spcPts val="0"/>
              </a:spcAft>
              <a:buClrTx/>
              <a:buSzTx/>
              <a:buFont typeface="Wingdings" panose="05000000000000000000" pitchFamily="2" charset="2"/>
              <a:buChar char="§"/>
              <a:tabLst/>
              <a:defRPr/>
            </a:pP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1"/>
          <p:cNvSpPr txBox="1">
            <a:spLocks/>
          </p:cNvSpPr>
          <p:nvPr/>
        </p:nvSpPr>
        <p:spPr>
          <a:xfrm>
            <a:off x="185195" y="0"/>
            <a:ext cx="8958805"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lang="en-US" sz="3600" b="1" baseline="0" dirty="0">
                <a:solidFill>
                  <a:srgbClr val="002060"/>
                </a:solidFill>
              </a:rPr>
              <a:t>NAPTIP’S</a:t>
            </a:r>
            <a:r>
              <a:rPr lang="en-US" sz="3600" b="1" dirty="0">
                <a:solidFill>
                  <a:srgbClr val="002060"/>
                </a:solidFill>
              </a:rPr>
              <a:t> MODEL</a:t>
            </a:r>
            <a:r>
              <a:rPr kumimoji="0" lang="en-US" sz="3600" b="1" i="0" u="none" strike="noStrike" kern="1200" cap="none" spc="0" normalizeH="0" baseline="0" noProof="0" dirty="0">
                <a:ln>
                  <a:noFill/>
                </a:ln>
                <a:solidFill>
                  <a:srgbClr val="002060"/>
                </a:solidFill>
                <a:effectLst/>
                <a:uLnTx/>
                <a:uFillTx/>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7" name="Content Placeholder 1"/>
          <p:cNvSpPr txBox="1">
            <a:spLocks/>
          </p:cNvSpPr>
          <p:nvPr/>
        </p:nvSpPr>
        <p:spPr>
          <a:xfrm>
            <a:off x="-32658" y="773095"/>
            <a:ext cx="9048196" cy="570016"/>
          </a:xfrm>
          <a:prstGeom prst="rect">
            <a:avLst/>
          </a:prstGeom>
        </p:spPr>
        <p:txBody>
          <a:bodyPr vert="horz" lIns="91440" tIns="45720" rIns="91440" bIns="45720" rtlCol="0">
            <a:noAutofit/>
          </a:bodyPr>
          <a:lstStyle/>
          <a:p>
            <a:pPr marL="681228" marR="0" lvl="0" indent="-571500" algn="just" defTabSz="914400" rtl="0" eaLnBrk="1" fontAlgn="auto" latinLnBrk="0" hangingPunct="1">
              <a:lnSpc>
                <a:spcPct val="120000"/>
              </a:lnSpc>
              <a:spcBef>
                <a:spcPct val="20000"/>
              </a:spcBef>
              <a:spcAft>
                <a:spcPts val="0"/>
              </a:spcAft>
              <a:buClrTx/>
              <a:buSzTx/>
              <a:buFont typeface="Wingdings" panose="05000000000000000000" pitchFamily="2" charset="2"/>
              <a:buChar char="§"/>
              <a:tabLst/>
              <a:defRPr/>
            </a:pPr>
            <a:r>
              <a:rPr kumimoji="0" lang="en-US" sz="4000" b="1" i="0" u="none" strike="noStrike" kern="1200" cap="none" spc="0" normalizeH="0" noProof="0" dirty="0" err="1">
                <a:ln>
                  <a:noFill/>
                </a:ln>
                <a:solidFill>
                  <a:schemeClr val="tx2"/>
                </a:solidFill>
                <a:effectLst/>
                <a:uLnTx/>
                <a:uFillTx/>
                <a:latin typeface="Algerian" pitchFamily="82" charset="0"/>
              </a:rPr>
              <a:t>PrOSECUTION</a:t>
            </a:r>
            <a:r>
              <a:rPr kumimoji="0" lang="en-US" sz="3600" b="1" i="0" u="none" strike="noStrike" kern="1200" cap="none" spc="0" normalizeH="0" noProof="0" dirty="0">
                <a:ln>
                  <a:noFill/>
                </a:ln>
                <a:solidFill>
                  <a:schemeClr val="tx2"/>
                </a:solidFill>
                <a:effectLst/>
                <a:uLnTx/>
                <a:uFillTx/>
                <a:latin typeface="+mn-lt"/>
                <a:ea typeface="+mn-ea"/>
                <a:cs typeface="+mn-cs"/>
              </a:rPr>
              <a:t> </a:t>
            </a:r>
            <a:r>
              <a:rPr kumimoji="0" lang="en-US" sz="3600" b="1" i="0" u="none" strike="noStrike" kern="1200" cap="none" spc="0" normalizeH="0" noProof="0" dirty="0">
                <a:ln>
                  <a:noFill/>
                </a:ln>
                <a:solidFill>
                  <a:srgbClr val="002060"/>
                </a:solidFill>
                <a:effectLst/>
                <a:uLnTx/>
                <a:uFillTx/>
                <a:latin typeface="+mn-lt"/>
                <a:ea typeface="+mn-ea"/>
                <a:cs typeface="+mn-cs"/>
              </a:rPr>
              <a:t>of human traffickers to get justice for the crime victims, punish  offenders and to serve as deterrent to others.</a:t>
            </a:r>
          </a:p>
          <a:p>
            <a:pPr marL="365760" marR="0" lvl="0" indent="-256032" defTabSz="914400" rtl="0" eaLnBrk="1" fontAlgn="auto" latinLnBrk="0" hangingPunct="1">
              <a:lnSpc>
                <a:spcPct val="120000"/>
              </a:lnSpc>
              <a:spcBef>
                <a:spcPct val="20000"/>
              </a:spcBef>
              <a:spcAft>
                <a:spcPts val="0"/>
              </a:spcAft>
              <a:buClrTx/>
              <a:buSzTx/>
              <a:buFont typeface="Wingdings 3"/>
              <a:buNone/>
              <a:tabLst/>
              <a:defRPr/>
            </a:pP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51206"/>
          <p:cNvPicPr>
            <a:picLocks noChangeAspect="1"/>
          </p:cNvPicPr>
          <p:nvPr/>
        </p:nvPicPr>
        <p:blipFill>
          <a:blip r:embed="rId3" cstate="print"/>
          <a:srcRect/>
          <a:stretch>
            <a:fillRect/>
          </a:stretch>
        </p:blipFill>
        <p:spPr bwMode="auto">
          <a:xfrm>
            <a:off x="5341304" y="3535311"/>
            <a:ext cx="3559629" cy="2125693"/>
          </a:xfrm>
          <a:prstGeom prst="rect">
            <a:avLst/>
          </a:prstGeom>
          <a:noFill/>
          <a:ln w="9525">
            <a:noFill/>
            <a:miter lim="800000"/>
            <a:headEnd/>
            <a:tailEnd/>
          </a:ln>
        </p:spPr>
      </p:pic>
      <p:sp>
        <p:nvSpPr>
          <p:cNvPr id="13" name="Rounded Rectangle 12"/>
          <p:cNvSpPr/>
          <p:nvPr/>
        </p:nvSpPr>
        <p:spPr>
          <a:xfrm>
            <a:off x="0" y="3701416"/>
            <a:ext cx="5243332" cy="209501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Documents on Prosecution:</a:t>
            </a:r>
          </a:p>
          <a:p>
            <a:pPr>
              <a:buFont typeface="Wingdings" pitchFamily="2" charset="2"/>
              <a:buChar char="§"/>
            </a:pPr>
            <a:r>
              <a:rPr lang="en-US" b="1" dirty="0"/>
              <a:t> Standard Operating Procedure for Investigation and Prosecution  of Trafficking in Persons in Nigeria</a:t>
            </a:r>
          </a:p>
          <a:p>
            <a:pPr>
              <a:buFont typeface="Wingdings" pitchFamily="2" charset="2"/>
              <a:buChar char="§"/>
            </a:pPr>
            <a:r>
              <a:rPr lang="en-US" b="1" dirty="0"/>
              <a:t> Standard Operating Procedure for the Coordination of Law Enforcement Response to Trafficking in Persons in Nigeria</a:t>
            </a:r>
          </a:p>
        </p:txBody>
      </p:sp>
      <p:sp>
        <p:nvSpPr>
          <p:cNvPr id="7" name="Content Placeholder 1"/>
          <p:cNvSpPr txBox="1">
            <a:spLocks/>
          </p:cNvSpPr>
          <p:nvPr/>
        </p:nvSpPr>
        <p:spPr>
          <a:xfrm>
            <a:off x="185195" y="-71250"/>
            <a:ext cx="8958805"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lang="en-US" sz="3600" b="1" baseline="0" dirty="0">
                <a:solidFill>
                  <a:srgbClr val="002060"/>
                </a:solidFill>
              </a:rPr>
              <a:t>NAPTIP’S</a:t>
            </a:r>
            <a:r>
              <a:rPr lang="en-US" sz="3600" b="1" dirty="0">
                <a:solidFill>
                  <a:srgbClr val="002060"/>
                </a:solidFill>
              </a:rPr>
              <a:t> MODEL</a:t>
            </a:r>
            <a:r>
              <a:rPr kumimoji="0" lang="en-US" sz="3600" b="1" i="0" u="none" strike="noStrike" kern="1200" cap="none" spc="0" normalizeH="0" baseline="0" noProof="0" dirty="0">
                <a:ln>
                  <a:noFill/>
                </a:ln>
                <a:solidFill>
                  <a:srgbClr val="002060"/>
                </a:solidFill>
                <a:effectLst/>
                <a:uLnTx/>
                <a:uFillTx/>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7" name="Content Placeholder 1"/>
          <p:cNvSpPr txBox="1">
            <a:spLocks/>
          </p:cNvSpPr>
          <p:nvPr/>
        </p:nvSpPr>
        <p:spPr>
          <a:xfrm>
            <a:off x="-92527" y="875808"/>
            <a:ext cx="4827813" cy="570016"/>
          </a:xfrm>
          <a:prstGeom prst="rect">
            <a:avLst/>
          </a:prstGeom>
        </p:spPr>
        <p:txBody>
          <a:bodyPr vert="horz" lIns="91440" tIns="45720" rIns="91440" bIns="45720" rtlCol="0">
            <a:noAutofit/>
          </a:bodyPr>
          <a:lstStyle/>
          <a:p>
            <a:pPr marL="681228" marR="0" lvl="0" indent="-571500" algn="just" defTabSz="914400" rtl="0" eaLnBrk="1" fontAlgn="auto" latinLnBrk="0" hangingPunct="1">
              <a:lnSpc>
                <a:spcPct val="120000"/>
              </a:lnSpc>
              <a:spcBef>
                <a:spcPct val="20000"/>
              </a:spcBef>
              <a:spcAft>
                <a:spcPts val="0"/>
              </a:spcAft>
              <a:buClrTx/>
              <a:buSzTx/>
              <a:buFont typeface="Wingdings" panose="05000000000000000000" pitchFamily="2" charset="2"/>
              <a:buChar char="§"/>
              <a:tabLst/>
              <a:defRPr/>
            </a:pPr>
            <a:r>
              <a:rPr kumimoji="0" lang="en-US" sz="2400" b="1" i="0" u="none" strike="noStrike" kern="1200" cap="none" spc="0" normalizeH="0" noProof="0" dirty="0">
                <a:ln>
                  <a:noFill/>
                </a:ln>
                <a:solidFill>
                  <a:schemeClr val="tx2"/>
                </a:solidFill>
                <a:effectLst/>
                <a:uLnTx/>
                <a:uFillTx/>
                <a:latin typeface="Algerian" pitchFamily="82" charset="0"/>
              </a:rPr>
              <a:t>PARTNERSHIP</a:t>
            </a:r>
            <a:r>
              <a:rPr kumimoji="0" lang="en-US" sz="2400" b="1" i="0" u="none" strike="noStrike" kern="1200" cap="none" spc="0" normalizeH="0" noProof="0" dirty="0">
                <a:ln>
                  <a:noFill/>
                </a:ln>
                <a:solidFill>
                  <a:srgbClr val="002060"/>
                </a:solidFill>
                <a:effectLst/>
                <a:uLnTx/>
                <a:uFillTx/>
              </a:rPr>
              <a:t> with all relevant stakeholders including civil society, local and international partners, state and non-state actors towards the detection and elimination of the crime</a:t>
            </a:r>
          </a:p>
          <a:p>
            <a:pPr marL="365760" marR="0" lvl="0" indent="-256032" defTabSz="914400" rtl="0" eaLnBrk="1" fontAlgn="auto" latinLnBrk="0" hangingPunct="1">
              <a:lnSpc>
                <a:spcPct val="120000"/>
              </a:lnSpc>
              <a:spcBef>
                <a:spcPct val="20000"/>
              </a:spcBef>
              <a:spcAft>
                <a:spcPts val="0"/>
              </a:spcAft>
              <a:buClrTx/>
              <a:buSzTx/>
              <a:buFont typeface="Wingdings 3"/>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ounded Rectangle 6"/>
          <p:cNvSpPr/>
          <p:nvPr/>
        </p:nvSpPr>
        <p:spPr>
          <a:xfrm>
            <a:off x="533401" y="4097438"/>
            <a:ext cx="7892142" cy="283676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Instruments for Coordinating Partnership:</a:t>
            </a:r>
          </a:p>
          <a:p>
            <a:pPr>
              <a:buFont typeface="Wingdings" pitchFamily="2" charset="2"/>
              <a:buChar char="§"/>
            </a:pPr>
            <a:r>
              <a:rPr lang="en-US" sz="2400" b="1" dirty="0"/>
              <a:t> National Stakeholders Forum on TIP, convened 24 times</a:t>
            </a:r>
          </a:p>
          <a:p>
            <a:pPr>
              <a:buFont typeface="Wingdings" pitchFamily="2" charset="2"/>
              <a:buChar char="§"/>
            </a:pPr>
            <a:r>
              <a:rPr lang="en-US" sz="2400" b="1" dirty="0"/>
              <a:t>National/Zonal/State/Local Government  Working Groups </a:t>
            </a:r>
          </a:p>
          <a:p>
            <a:pPr>
              <a:buFont typeface="Wingdings" pitchFamily="2" charset="2"/>
              <a:buChar char="§"/>
            </a:pPr>
            <a:r>
              <a:rPr lang="en-US" sz="2400" b="1" dirty="0"/>
              <a:t>State Taskforces on Human Trafficking (20 inaugurated)</a:t>
            </a:r>
          </a:p>
          <a:p>
            <a:pPr>
              <a:buFont typeface="Wingdings" pitchFamily="2" charset="2"/>
              <a:buChar char="§"/>
            </a:pPr>
            <a:r>
              <a:rPr lang="en-US" sz="2400" b="1" dirty="0"/>
              <a:t>National Plan of Action Against Human Trafficking (2021 – 2025 at an advanced stage of development.</a:t>
            </a:r>
          </a:p>
        </p:txBody>
      </p:sp>
      <p:sp>
        <p:nvSpPr>
          <p:cNvPr id="6" name="Content Placeholder 1"/>
          <p:cNvSpPr txBox="1">
            <a:spLocks/>
          </p:cNvSpPr>
          <p:nvPr/>
        </p:nvSpPr>
        <p:spPr>
          <a:xfrm>
            <a:off x="69" y="8473"/>
            <a:ext cx="8958805"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lang="en-US" sz="3600" b="1" baseline="0" dirty="0">
                <a:solidFill>
                  <a:srgbClr val="002060"/>
                </a:solidFill>
              </a:rPr>
              <a:t>NAPTIP’S</a:t>
            </a:r>
            <a:r>
              <a:rPr lang="en-US" sz="3600" b="1" dirty="0">
                <a:solidFill>
                  <a:srgbClr val="002060"/>
                </a:solidFill>
              </a:rPr>
              <a:t> MODEL</a:t>
            </a:r>
            <a:r>
              <a:rPr kumimoji="0" lang="en-US" sz="3600" b="1" i="0" u="none" strike="noStrike" kern="1200" cap="none" spc="0" normalizeH="0" baseline="0" noProof="0" dirty="0">
                <a:ln>
                  <a:noFill/>
                </a:ln>
                <a:solidFill>
                  <a:srgbClr val="002060"/>
                </a:solidFill>
                <a:effectLst/>
                <a:uLnTx/>
                <a:uFillTx/>
              </a:rPr>
              <a:t> </a:t>
            </a:r>
          </a:p>
        </p:txBody>
      </p:sp>
      <p:pic>
        <p:nvPicPr>
          <p:cNvPr id="8" name="Picture 2" descr="C:\Users\HP\Sam back up\Photpgrapphy\me\together.jpg"/>
          <p:cNvPicPr>
            <a:picLocks noChangeAspect="1" noChangeArrowheads="1"/>
          </p:cNvPicPr>
          <p:nvPr/>
        </p:nvPicPr>
        <p:blipFill>
          <a:blip r:embed="rId3" cstate="print"/>
          <a:srcRect/>
          <a:stretch>
            <a:fillRect/>
          </a:stretch>
        </p:blipFill>
        <p:spPr bwMode="auto">
          <a:xfrm>
            <a:off x="5053195" y="875808"/>
            <a:ext cx="3905679" cy="2542976"/>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82047"/>
            <a:ext cx="1425844" cy="575953"/>
          </a:xfrm>
          <a:prstGeom prst="rect">
            <a:avLst/>
          </a:prstGeom>
        </p:spPr>
      </p:pic>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3" name="Content Placeholder 1"/>
          <p:cNvSpPr txBox="1">
            <a:spLocks/>
          </p:cNvSpPr>
          <p:nvPr/>
        </p:nvSpPr>
        <p:spPr>
          <a:xfrm>
            <a:off x="457200" y="-234200"/>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INTRODUCTION</a:t>
            </a:r>
            <a:br>
              <a:rPr kumimoji="0" lang="en-US" sz="4400" b="1" i="0" u="none" strike="noStrike" kern="1200" cap="none" spc="0" normalizeH="0" baseline="0" noProof="0" dirty="0">
                <a:ln>
                  <a:noFill/>
                </a:ln>
                <a:solidFill>
                  <a:srgbClr val="0070C0"/>
                </a:solidFill>
                <a:effectLst/>
                <a:uLnTx/>
                <a:uFillTx/>
                <a:latin typeface="+mn-lt"/>
                <a:ea typeface="+mn-ea"/>
                <a:cs typeface="+mn-cs"/>
              </a:rPr>
            </a:br>
            <a:endParaRPr kumimoji="0" lang="en-US" sz="4400" b="1" i="0" u="none" strike="noStrike" kern="1200" cap="none" spc="0" normalizeH="0" baseline="0" noProof="0" dirty="0">
              <a:ln>
                <a:noFill/>
              </a:ln>
              <a:solidFill>
                <a:srgbClr val="0070C0"/>
              </a:solidFill>
              <a:effectLst/>
              <a:uLnTx/>
              <a:uFillTx/>
              <a:latin typeface="+mn-lt"/>
              <a:ea typeface="+mn-ea"/>
              <a:cs typeface="+mn-cs"/>
            </a:endParaRPr>
          </a:p>
        </p:txBody>
      </p:sp>
      <p:sp>
        <p:nvSpPr>
          <p:cNvPr id="6" name="Rectangle 1"/>
          <p:cNvSpPr>
            <a:spLocks noChangeArrowheads="1"/>
          </p:cNvSpPr>
          <p:nvPr/>
        </p:nvSpPr>
        <p:spPr bwMode="auto">
          <a:xfrm>
            <a:off x="36005" y="642257"/>
            <a:ext cx="4652833" cy="7109639"/>
          </a:xfrm>
          <a:prstGeom prst="rect">
            <a:avLst/>
          </a:prstGeom>
          <a:no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marL="109538" lvl="1" algn="just">
              <a:defRPr/>
            </a:pPr>
            <a:r>
              <a:rPr lang="en-US" sz="2000" b="1" u="sng" dirty="0">
                <a:solidFill>
                  <a:srgbClr val="002060"/>
                </a:solidFill>
                <a:latin typeface="Cambria" pitchFamily="18" charset="0"/>
              </a:rPr>
              <a:t>WHAT IS MIGRATION?</a:t>
            </a:r>
            <a:r>
              <a:rPr lang="en-US" sz="2000" u="sng" dirty="0">
                <a:solidFill>
                  <a:srgbClr val="002060"/>
                </a:solidFill>
                <a:latin typeface="Cambria" pitchFamily="18" charset="0"/>
              </a:rPr>
              <a:t> </a:t>
            </a:r>
          </a:p>
          <a:p>
            <a:pPr marL="109538" lvl="1" algn="just">
              <a:defRPr/>
            </a:pPr>
            <a:r>
              <a:rPr lang="en-US" sz="2400" b="1" dirty="0">
                <a:solidFill>
                  <a:srgbClr val="002060"/>
                </a:solidFill>
                <a:latin typeface="Cambria" pitchFamily="18" charset="0"/>
              </a:rPr>
              <a:t>Migration</a:t>
            </a:r>
            <a:r>
              <a:rPr lang="en-US" sz="2400" dirty="0">
                <a:latin typeface="Cambria" pitchFamily="18" charset="0"/>
              </a:rPr>
              <a:t> is the movement of  people from one place to another with the intention of settling, permanently in the new location; in pursuit of economic prospects, educational advancement, family reunion, etc. </a:t>
            </a:r>
          </a:p>
          <a:p>
            <a:pPr marL="109538" lvl="1" algn="just">
              <a:defRPr/>
            </a:pPr>
            <a:endParaRPr lang="en-US" sz="1400" dirty="0">
              <a:latin typeface="Cambria" pitchFamily="18" charset="0"/>
            </a:endParaRPr>
          </a:p>
          <a:p>
            <a:pPr marL="109538" lvl="1" algn="just">
              <a:defRPr/>
            </a:pPr>
            <a:r>
              <a:rPr lang="en-US" sz="2400" dirty="0">
                <a:latin typeface="Cambria" pitchFamily="18" charset="0"/>
              </a:rPr>
              <a:t>Migration is as old as man; hence it is said that mobility is inherent in human existence.</a:t>
            </a:r>
          </a:p>
          <a:p>
            <a:pPr marL="109538" lvl="1" algn="just">
              <a:defRPr/>
            </a:pPr>
            <a:endParaRPr lang="en-US" sz="1400" dirty="0">
              <a:latin typeface="Cambria" pitchFamily="18" charset="0"/>
            </a:endParaRPr>
          </a:p>
          <a:p>
            <a:pPr marL="109538" lvl="1" algn="just">
              <a:defRPr/>
            </a:pPr>
            <a:endParaRPr lang="en-US" sz="2400" dirty="0">
              <a:latin typeface="Cambria" pitchFamily="18" charset="0"/>
            </a:endParaRPr>
          </a:p>
          <a:p>
            <a:pPr marL="681038" lvl="1" indent="-571500" algn="just">
              <a:buFont typeface="Wingdings" panose="05000000000000000000" pitchFamily="2" charset="2"/>
              <a:buChar char="ü"/>
              <a:defRPr/>
            </a:pPr>
            <a:endParaRPr lang="en-US" sz="2400" dirty="0">
              <a:latin typeface="Cambria" pitchFamily="18" charset="0"/>
            </a:endParaRPr>
          </a:p>
          <a:p>
            <a:pPr marL="681038" lvl="1" indent="-571500" algn="just">
              <a:buFont typeface="Wingdings" panose="05000000000000000000" pitchFamily="2" charset="2"/>
              <a:buChar char="ü"/>
              <a:defRPr/>
            </a:pPr>
            <a:endParaRPr lang="en-US" sz="2400" dirty="0">
              <a:latin typeface="Cambria" pitchFamily="18" charset="0"/>
            </a:endParaRPr>
          </a:p>
          <a:p>
            <a:pPr marL="681038" lvl="1" indent="-571500" algn="just">
              <a:buFont typeface="Wingdings" panose="05000000000000000000" pitchFamily="2" charset="2"/>
              <a:buChar char="ü"/>
              <a:defRPr/>
            </a:pPr>
            <a:endParaRPr lang="en-US" sz="2400" dirty="0">
              <a:latin typeface="Cambria" pitchFamily="18" charset="0"/>
            </a:endParaRPr>
          </a:p>
          <a:p>
            <a:pPr marL="681038" lvl="1" indent="-571500" algn="just">
              <a:buFont typeface="Wingdings" panose="05000000000000000000" pitchFamily="2" charset="2"/>
              <a:buChar char="ü"/>
              <a:defRPr/>
            </a:pPr>
            <a:endParaRPr lang="en-US" sz="2400" dirty="0">
              <a:latin typeface="Cambria" pitchFamily="18" charset="0"/>
            </a:endParaRPr>
          </a:p>
          <a:p>
            <a:pPr marL="1028700" lvl="1" indent="-571500" algn="just">
              <a:buFont typeface="Wingdings" panose="05000000000000000000" pitchFamily="2" charset="2"/>
              <a:buChar char="ü"/>
              <a:defRPr/>
            </a:pPr>
            <a:endParaRPr lang="en-US" sz="2400" dirty="0">
              <a:latin typeface="Cambria" pitchFamily="18" charset="0"/>
            </a:endParaRPr>
          </a:p>
          <a:p>
            <a:pPr marL="628650" lvl="1" indent="-171450" algn="just">
              <a:buFont typeface="Wingdings" panose="05000000000000000000" pitchFamily="2" charset="2"/>
              <a:buChar char="ü"/>
              <a:defRPr/>
            </a:pPr>
            <a:endParaRPr lang="en-US" sz="2400" dirty="0">
              <a:solidFill>
                <a:schemeClr val="tx2">
                  <a:lumMod val="90000"/>
                </a:schemeClr>
              </a:solidFill>
              <a:latin typeface="Cambria" pitchFamily="18" charset="0"/>
            </a:endParaRPr>
          </a:p>
        </p:txBody>
      </p:sp>
      <p:pic>
        <p:nvPicPr>
          <p:cNvPr id="7" name="Picture 2" descr="C:\Users\HP\Sam back up\Photpgrapphy\Migration\images (1).jpg"/>
          <p:cNvPicPr>
            <a:picLocks noChangeAspect="1" noChangeArrowheads="1"/>
          </p:cNvPicPr>
          <p:nvPr/>
        </p:nvPicPr>
        <p:blipFill>
          <a:blip r:embed="rId4" cstate="print"/>
          <a:srcRect/>
          <a:stretch>
            <a:fillRect/>
          </a:stretch>
        </p:blipFill>
        <p:spPr bwMode="auto">
          <a:xfrm>
            <a:off x="4762943" y="1167590"/>
            <a:ext cx="4191670" cy="2789366"/>
          </a:xfrm>
          <a:prstGeom prst="rect">
            <a:avLst/>
          </a:prstGeom>
          <a:ln>
            <a:noFill/>
          </a:ln>
          <a:effectLst>
            <a:softEdge rad="112500"/>
          </a:effectLst>
        </p:spPr>
      </p:pic>
      <p:pic>
        <p:nvPicPr>
          <p:cNvPr id="8" name="Picture 3" descr="C:\Users\HP\Sam back up\Photpgrapphy\Migration\images (4).jpg"/>
          <p:cNvPicPr>
            <a:picLocks noChangeAspect="1" noChangeArrowheads="1"/>
          </p:cNvPicPr>
          <p:nvPr/>
        </p:nvPicPr>
        <p:blipFill>
          <a:blip r:embed="rId5" cstate="print"/>
          <a:srcRect/>
          <a:stretch>
            <a:fillRect/>
          </a:stretch>
        </p:blipFill>
        <p:spPr bwMode="auto">
          <a:xfrm>
            <a:off x="3105184" y="4515138"/>
            <a:ext cx="6038816" cy="2263986"/>
          </a:xfrm>
          <a:prstGeom prst="rect">
            <a:avLst/>
          </a:prstGeom>
          <a:noFill/>
        </p:spPr>
      </p:pic>
      <p:sp>
        <p:nvSpPr>
          <p:cNvPr id="9" name="Rectangle 1"/>
          <p:cNvSpPr>
            <a:spLocks noChangeArrowheads="1"/>
          </p:cNvSpPr>
          <p:nvPr/>
        </p:nvSpPr>
        <p:spPr bwMode="auto">
          <a:xfrm>
            <a:off x="5105400" y="1339257"/>
            <a:ext cx="2971800" cy="461665"/>
          </a:xfrm>
          <a:prstGeom prst="rect">
            <a:avLst/>
          </a:prstGeom>
          <a:no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marL="800100" lvl="1" indent="-342900" algn="just">
              <a:buFont typeface="Wingdings" panose="05000000000000000000" pitchFamily="2" charset="2"/>
              <a:buChar char="ü"/>
              <a:defRPr/>
            </a:pPr>
            <a:r>
              <a:rPr lang="en-US" sz="2400" b="1" dirty="0">
                <a:latin typeface="Georgia" pitchFamily="18" charset="0"/>
              </a:rPr>
              <a:t>By Road</a:t>
            </a:r>
          </a:p>
        </p:txBody>
      </p:sp>
      <p:pic>
        <p:nvPicPr>
          <p:cNvPr id="14" name="Picture 4" descr="C:\Users\HP\Sam back up\Photpgrapphy\Migration\download (2).jpg"/>
          <p:cNvPicPr>
            <a:picLocks noChangeAspect="1" noChangeArrowheads="1"/>
          </p:cNvPicPr>
          <p:nvPr/>
        </p:nvPicPr>
        <p:blipFill>
          <a:blip r:embed="rId6" cstate="print"/>
          <a:srcRect/>
          <a:stretch>
            <a:fillRect/>
          </a:stretch>
        </p:blipFill>
        <p:spPr bwMode="auto">
          <a:xfrm>
            <a:off x="0" y="4959473"/>
            <a:ext cx="3105184" cy="1870416"/>
          </a:xfrm>
          <a:prstGeom prst="rect">
            <a:avLst/>
          </a:prstGeom>
          <a:noFill/>
        </p:spPr>
      </p:pic>
      <p:sp>
        <p:nvSpPr>
          <p:cNvPr id="15" name="Rectangle 1"/>
          <p:cNvSpPr>
            <a:spLocks noChangeArrowheads="1"/>
          </p:cNvSpPr>
          <p:nvPr/>
        </p:nvSpPr>
        <p:spPr bwMode="auto">
          <a:xfrm>
            <a:off x="5486400" y="4728640"/>
            <a:ext cx="2209800" cy="461665"/>
          </a:xfrm>
          <a:prstGeom prst="rect">
            <a:avLst/>
          </a:prstGeom>
          <a:no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marL="800100" lvl="1" indent="-342900" algn="just">
              <a:buFont typeface="Wingdings" panose="05000000000000000000" pitchFamily="2" charset="2"/>
              <a:buChar char="ü"/>
              <a:defRPr/>
            </a:pPr>
            <a:r>
              <a:rPr lang="en-US" sz="2400" b="1" dirty="0">
                <a:latin typeface="Georgia" pitchFamily="18" charset="0"/>
              </a:rPr>
              <a:t>By Sea</a:t>
            </a:r>
          </a:p>
        </p:txBody>
      </p:sp>
      <p:sp>
        <p:nvSpPr>
          <p:cNvPr id="16" name="Rectangle 1"/>
          <p:cNvSpPr>
            <a:spLocks noChangeArrowheads="1"/>
          </p:cNvSpPr>
          <p:nvPr/>
        </p:nvSpPr>
        <p:spPr bwMode="auto">
          <a:xfrm>
            <a:off x="-120637" y="5100329"/>
            <a:ext cx="2057400" cy="461665"/>
          </a:xfrm>
          <a:prstGeom prst="rect">
            <a:avLst/>
          </a:prstGeom>
          <a:no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marL="800100" lvl="1" indent="-342900" algn="just">
              <a:buFont typeface="Wingdings" panose="05000000000000000000" pitchFamily="2" charset="2"/>
              <a:buChar char="ü"/>
              <a:defRPr/>
            </a:pPr>
            <a:r>
              <a:rPr lang="en-US" sz="2400" b="1" dirty="0">
                <a:latin typeface="Georgia" pitchFamily="18" charset="0"/>
              </a:rPr>
              <a:t>By Air</a:t>
            </a:r>
            <a:endParaRPr lang="en-GB" sz="2400" b="1" dirty="0">
              <a:latin typeface="Georgia" pitchFamily="18" charset="0"/>
            </a:endParaRPr>
          </a:p>
        </p:txBody>
      </p:sp>
    </p:spTree>
    <p:extLst>
      <p:ext uri="{BB962C8B-B14F-4D97-AF65-F5344CB8AC3E}">
        <p14:creationId xmlns:p14="http://schemas.microsoft.com/office/powerpoint/2010/main" val="1964839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7" name="Content Placeholder 1"/>
          <p:cNvSpPr txBox="1">
            <a:spLocks/>
          </p:cNvSpPr>
          <p:nvPr/>
        </p:nvSpPr>
        <p:spPr>
          <a:xfrm>
            <a:off x="431470" y="-71250"/>
            <a:ext cx="8229600" cy="1107570"/>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800" b="1" i="0" u="none" strike="noStrike" kern="1200" cap="none" spc="0" normalizeH="0" baseline="0" noProof="0" dirty="0">
                <a:ln>
                  <a:noFill/>
                </a:ln>
                <a:solidFill>
                  <a:schemeClr val="tx1"/>
                </a:solidFill>
                <a:effectLst/>
                <a:uLnTx/>
                <a:uFillTx/>
                <a:latin typeface="+mn-lt"/>
                <a:ea typeface="+mn-ea"/>
                <a:cs typeface="+mn-cs"/>
              </a:rPr>
              <a:t>CONCLUSION</a:t>
            </a:r>
            <a:endParaRPr kumimoji="0" lang="en-US" sz="4800" b="1" i="0" u="none" strike="noStrike" kern="1200" cap="none" spc="0" normalizeH="0" noProof="0" dirty="0">
              <a:ln>
                <a:noFill/>
              </a:ln>
              <a:solidFill>
                <a:srgbClr val="FF0000"/>
              </a:solidFill>
              <a:effectLst/>
              <a:uLnTx/>
              <a:uFillTx/>
              <a:latin typeface="+mn-lt"/>
              <a:ea typeface="+mn-ea"/>
              <a:cs typeface="+mn-cs"/>
            </a:endParaRPr>
          </a:p>
        </p:txBody>
      </p:sp>
      <p:sp>
        <p:nvSpPr>
          <p:cNvPr id="9" name="Rectangle 4"/>
          <p:cNvSpPr>
            <a:spLocks noChangeArrowheads="1"/>
          </p:cNvSpPr>
          <p:nvPr/>
        </p:nvSpPr>
        <p:spPr bwMode="auto">
          <a:xfrm>
            <a:off x="108694" y="973183"/>
            <a:ext cx="8467106" cy="4832092"/>
          </a:xfrm>
          <a:prstGeom prst="rect">
            <a:avLst/>
          </a:prstGeom>
          <a:noFill/>
          <a:ln w="9525">
            <a:noFill/>
            <a:miter lim="800000"/>
            <a:headEnd/>
            <a:tailEnd/>
          </a:ln>
        </p:spPr>
        <p:txBody>
          <a:bodyPr wrap="square">
            <a:spAutoFit/>
          </a:bodyPr>
          <a:lstStyle/>
          <a:p>
            <a:pPr marL="457200" indent="-457200" algn="just" eaLnBrk="0" hangingPunct="0">
              <a:buFont typeface="Wingdings" panose="05000000000000000000" pitchFamily="2" charset="2"/>
              <a:buChar char="§"/>
            </a:pPr>
            <a:r>
              <a:rPr lang="en-GB" sz="2800" b="1" dirty="0">
                <a:latin typeface="Cambria" pitchFamily="18" charset="0"/>
              </a:rPr>
              <a:t>All countries are affected by the crime of human trafficking and irregular migration. Nigeria is  not an exception.</a:t>
            </a:r>
          </a:p>
          <a:p>
            <a:pPr marL="457200" indent="-457200" algn="just" eaLnBrk="0" hangingPunct="0">
              <a:buFont typeface="Wingdings" panose="05000000000000000000" pitchFamily="2" charset="2"/>
              <a:buChar char="§"/>
            </a:pPr>
            <a:r>
              <a:rPr lang="en-GB" sz="2800" b="1" dirty="0">
                <a:latin typeface="Cambria" pitchFamily="18" charset="0"/>
              </a:rPr>
              <a:t>These two crimes portend devastating consequences on  human, national and international security</a:t>
            </a:r>
          </a:p>
          <a:p>
            <a:pPr marL="457200" indent="-457200" algn="just" eaLnBrk="0" hangingPunct="0">
              <a:buFont typeface="Wingdings" panose="05000000000000000000" pitchFamily="2" charset="2"/>
              <a:buChar char="§"/>
            </a:pPr>
            <a:r>
              <a:rPr lang="en-GB" sz="2800" b="1" dirty="0">
                <a:latin typeface="Cambria" pitchFamily="18" charset="0"/>
              </a:rPr>
              <a:t>With the active collaboration of all stakeholders at regional, national and subnational levels as well as stronger legislative and policy frameworks, transnational crimes can be reduced to the barest minimum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0" name="Rectangle 1"/>
          <p:cNvSpPr>
            <a:spLocks noChangeArrowheads="1"/>
          </p:cNvSpPr>
          <p:nvPr/>
        </p:nvSpPr>
        <p:spPr bwMode="auto">
          <a:xfrm>
            <a:off x="228600" y="434340"/>
            <a:ext cx="8686800" cy="7679025"/>
          </a:xfrm>
          <a:prstGeom prst="rect">
            <a:avLst/>
          </a:prstGeom>
          <a:no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marL="0" lvl="1" algn="just">
              <a:defRPr/>
            </a:pPr>
            <a:r>
              <a:rPr lang="en-US" sz="2000" b="1" u="sng" dirty="0">
                <a:solidFill>
                  <a:srgbClr val="002060"/>
                </a:solidFill>
                <a:latin typeface="Cambria" pitchFamily="18" charset="0"/>
              </a:rPr>
              <a:t>OVERVIEW ON MIGRATION:</a:t>
            </a:r>
            <a:r>
              <a:rPr lang="en-US" sz="2000" u="sng" dirty="0">
                <a:solidFill>
                  <a:srgbClr val="002060"/>
                </a:solidFill>
                <a:latin typeface="Cambria" pitchFamily="18" charset="0"/>
              </a:rPr>
              <a:t> </a:t>
            </a:r>
            <a:endParaRPr lang="en-US" sz="2400" dirty="0">
              <a:latin typeface="Cambria" pitchFamily="18" charset="0"/>
            </a:endParaRPr>
          </a:p>
          <a:p>
            <a:pPr algn="just">
              <a:buClrTx/>
              <a:buFont typeface="Wingdings" panose="05000000000000000000" pitchFamily="2" charset="2"/>
              <a:buChar char="ü"/>
              <a:defRPr/>
            </a:pPr>
            <a:r>
              <a:rPr lang="en-US" sz="2400" dirty="0">
                <a:latin typeface="Cambria" pitchFamily="18" charset="0"/>
              </a:rPr>
              <a:t>In 2000, the US Population Division reported that almost 175 million people, representing about 2.9% of the world’s population, were living outside their countries of birth for more than a year.</a:t>
            </a:r>
          </a:p>
          <a:p>
            <a:pPr algn="just">
              <a:buClrTx/>
              <a:defRPr/>
            </a:pPr>
            <a:endParaRPr lang="en-US" sz="1100" dirty="0">
              <a:latin typeface="Cambria" pitchFamily="18" charset="0"/>
            </a:endParaRPr>
          </a:p>
          <a:p>
            <a:pPr algn="just">
              <a:buFont typeface="Wingdings" panose="05000000000000000000" pitchFamily="2" charset="2"/>
              <a:buChar char="ü"/>
              <a:defRPr/>
            </a:pPr>
            <a:r>
              <a:rPr lang="en-US" sz="2400" dirty="0">
                <a:latin typeface="Cambria" pitchFamily="18" charset="0"/>
              </a:rPr>
              <a:t>In 2015, the UN reported that international migrants  globally reached 244 million, which is a 41 per cent increase compared to 2000.</a:t>
            </a:r>
          </a:p>
          <a:p>
            <a:pPr algn="just">
              <a:buClrTx/>
              <a:defRPr/>
            </a:pPr>
            <a:endParaRPr lang="en-US" sz="1400" dirty="0">
              <a:latin typeface="Cambria" pitchFamily="18" charset="0"/>
            </a:endParaRPr>
          </a:p>
          <a:p>
            <a:pPr marL="0" lvl="1" algn="just">
              <a:buFont typeface="Wingdings" panose="05000000000000000000" pitchFamily="2" charset="2"/>
              <a:buChar char="ü"/>
              <a:defRPr/>
            </a:pPr>
            <a:r>
              <a:rPr lang="en-US" sz="2400" dirty="0">
                <a:latin typeface="Cambria" pitchFamily="18" charset="0"/>
              </a:rPr>
              <a:t>World Bank Fact Sheet (2017) estimates that over 266 million people globally live outside their countries of origin; and out of this figure, over 20 million from sub-Saharan Africa according to the report, showing that mobility is inherent in human existence.</a:t>
            </a:r>
          </a:p>
          <a:p>
            <a:pPr marL="0" lvl="1" algn="just">
              <a:defRPr/>
            </a:pPr>
            <a:endParaRPr lang="en-US" sz="1600" dirty="0">
              <a:latin typeface="Cambria" pitchFamily="18" charset="0"/>
            </a:endParaRPr>
          </a:p>
          <a:p>
            <a:pPr marL="0" lvl="1" algn="just">
              <a:buFont typeface="Wingdings" panose="05000000000000000000" pitchFamily="2" charset="2"/>
              <a:buChar char="ü"/>
              <a:defRPr/>
            </a:pPr>
            <a:r>
              <a:rPr lang="en-GB" altLang="ja-JP" sz="2400" dirty="0">
                <a:latin typeface="Cambria" panose="02040503050406030204" pitchFamily="18" charset="0"/>
                <a:ea typeface="Arial Unicode MS" pitchFamily="34" charset="-128"/>
                <a:cs typeface="Arial Unicode MS" pitchFamily="34" charset="-128"/>
              </a:rPr>
              <a:t>It is estimated that by 2050,  at the current rate there would be 405 million international migrants globally</a:t>
            </a:r>
            <a:endParaRPr lang="en-US" sz="2400" dirty="0">
              <a:latin typeface="Cambria" panose="02040503050406030204" pitchFamily="18" charset="0"/>
              <a:ea typeface="Arial Unicode MS" pitchFamily="34" charset="-128"/>
              <a:cs typeface="Arial Unicode MS" pitchFamily="34" charset="-128"/>
            </a:endParaRPr>
          </a:p>
          <a:p>
            <a:pPr marL="0" lvl="1" algn="just">
              <a:buFont typeface="Wingdings" panose="05000000000000000000" pitchFamily="2" charset="2"/>
              <a:buChar char="ü"/>
              <a:defRPr/>
            </a:pPr>
            <a:endParaRPr lang="en-US" sz="2400" dirty="0">
              <a:latin typeface="Cambria" pitchFamily="18" charset="0"/>
            </a:endParaRPr>
          </a:p>
          <a:p>
            <a:pPr marL="109538" lvl="1" indent="347663" algn="just">
              <a:buFont typeface="Arial" pitchFamily="34" charset="0"/>
              <a:buChar char="•"/>
              <a:defRPr/>
            </a:pPr>
            <a:endParaRPr lang="en-US" sz="2400" dirty="0">
              <a:latin typeface="Cambria" pitchFamily="18" charset="0"/>
            </a:endParaRPr>
          </a:p>
          <a:p>
            <a:pPr marL="109538" lvl="1" indent="347663" algn="just">
              <a:buFont typeface="Arial" pitchFamily="34" charset="0"/>
              <a:buChar char="•"/>
              <a:defRPr/>
            </a:pPr>
            <a:endParaRPr lang="en-US" sz="2400" dirty="0">
              <a:latin typeface="Cambria" pitchFamily="18" charset="0"/>
            </a:endParaRPr>
          </a:p>
          <a:p>
            <a:pPr lvl="1" algn="just">
              <a:defRPr/>
            </a:pPr>
            <a:endParaRPr lang="en-US" sz="2400" dirty="0">
              <a:latin typeface="Cambria" pitchFamily="18" charset="0"/>
            </a:endParaRPr>
          </a:p>
          <a:p>
            <a:pPr lvl="1" algn="just">
              <a:defRPr/>
            </a:pPr>
            <a:endParaRPr lang="en-US" sz="2400" dirty="0">
              <a:solidFill>
                <a:schemeClr val="tx2">
                  <a:lumMod val="90000"/>
                </a:schemeClr>
              </a:solidFill>
              <a:latin typeface="Cambria" pitchFamily="18" charset="0"/>
            </a:endParaRPr>
          </a:p>
        </p:txBody>
      </p:sp>
      <p:sp>
        <p:nvSpPr>
          <p:cNvPr id="13" name="Content Placeholder 1"/>
          <p:cNvSpPr txBox="1">
            <a:spLocks/>
          </p:cNvSpPr>
          <p:nvPr/>
        </p:nvSpPr>
        <p:spPr>
          <a:xfrm>
            <a:off x="457200" y="-234200"/>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INTRODUCTION</a:t>
            </a:r>
            <a:br>
              <a:rPr kumimoji="0" lang="en-US" sz="4400" b="1" i="0" u="none" strike="noStrike" kern="1200" cap="none" spc="0" normalizeH="0" baseline="0" noProof="0" dirty="0">
                <a:ln>
                  <a:noFill/>
                </a:ln>
                <a:solidFill>
                  <a:srgbClr val="0070C0"/>
                </a:solidFill>
                <a:effectLst/>
                <a:uLnTx/>
                <a:uFillTx/>
                <a:latin typeface="+mn-lt"/>
                <a:ea typeface="+mn-ea"/>
                <a:cs typeface="+mn-cs"/>
              </a:rPr>
            </a:br>
            <a:endParaRPr kumimoji="0" lang="en-US" sz="4400" b="1" i="0" u="none" strike="noStrike" kern="1200" cap="none" spc="0" normalizeH="0" baseline="0" noProof="0" dirty="0">
              <a:ln>
                <a:noFill/>
              </a:ln>
              <a:solidFill>
                <a:srgbClr val="0070C0"/>
              </a:solidFill>
              <a:effectLst/>
              <a:uLnTx/>
              <a:uFillTx/>
              <a:latin typeface="+mn-lt"/>
              <a:ea typeface="+mn-ea"/>
              <a:cs typeface="+mn-cs"/>
            </a:endParaRPr>
          </a:p>
        </p:txBody>
      </p:sp>
    </p:spTree>
    <p:extLst>
      <p:ext uri="{BB962C8B-B14F-4D97-AF65-F5344CB8AC3E}">
        <p14:creationId xmlns:p14="http://schemas.microsoft.com/office/powerpoint/2010/main" val="426329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82047"/>
            <a:ext cx="1425844" cy="575953"/>
          </a:xfrm>
          <a:prstGeom prst="rect">
            <a:avLst/>
          </a:prstGeom>
        </p:spPr>
      </p:pic>
      <p:sp>
        <p:nvSpPr>
          <p:cNvPr id="8" name="Content Placeholder 1"/>
          <p:cNvSpPr txBox="1">
            <a:spLocks/>
          </p:cNvSpPr>
          <p:nvPr/>
        </p:nvSpPr>
        <p:spPr>
          <a:xfrm>
            <a:off x="402769" y="-152400"/>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lang="en-US" sz="4000" b="1" dirty="0">
                <a:solidFill>
                  <a:srgbClr val="002060"/>
                </a:solidFill>
              </a:rPr>
              <a:t>INTRODUCTION</a:t>
            </a:r>
            <a:endParaRPr kumimoji="0" lang="en-US" sz="4000" b="1" i="0" u="none" strike="noStrike" kern="1200" cap="none" spc="0" normalizeH="0" baseline="0" noProof="0" dirty="0">
              <a:ln>
                <a:noFill/>
              </a:ln>
              <a:solidFill>
                <a:srgbClr val="002060"/>
              </a:solidFill>
              <a:effectLst/>
              <a:uLnTx/>
              <a:uFillTx/>
              <a:latin typeface="+mn-lt"/>
              <a:ea typeface="+mn-ea"/>
              <a:cs typeface="+mn-cs"/>
            </a:endParaRPr>
          </a:p>
        </p:txBody>
      </p:sp>
      <p:sp>
        <p:nvSpPr>
          <p:cNvPr id="6" name="Rectangle 1"/>
          <p:cNvSpPr>
            <a:spLocks noChangeArrowheads="1"/>
          </p:cNvSpPr>
          <p:nvPr/>
        </p:nvSpPr>
        <p:spPr bwMode="auto">
          <a:xfrm>
            <a:off x="-206830" y="601182"/>
            <a:ext cx="9056914" cy="3762568"/>
          </a:xfrm>
          <a:prstGeom prst="rect">
            <a:avLst/>
          </a:prstGeom>
          <a:no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lvl="1" algn="just">
              <a:defRPr/>
            </a:pPr>
            <a:r>
              <a:rPr lang="en-US" sz="2400" b="1" u="sng" dirty="0">
                <a:solidFill>
                  <a:srgbClr val="002060"/>
                </a:solidFill>
                <a:latin typeface="Cambria" pitchFamily="18" charset="0"/>
              </a:rPr>
              <a:t>FORMS OF MIGRATION:</a:t>
            </a:r>
            <a:r>
              <a:rPr lang="en-US" sz="2400" u="sng" dirty="0">
                <a:solidFill>
                  <a:srgbClr val="002060"/>
                </a:solidFill>
                <a:latin typeface="Cambria" pitchFamily="18" charset="0"/>
              </a:rPr>
              <a:t> </a:t>
            </a:r>
          </a:p>
          <a:p>
            <a:pPr lvl="1" algn="just">
              <a:defRPr/>
            </a:pPr>
            <a:endParaRPr lang="en-US" sz="2400" b="1" dirty="0">
              <a:solidFill>
                <a:srgbClr val="002060"/>
              </a:solidFill>
              <a:latin typeface="Cambria" panose="02040503050406030204" pitchFamily="18" charset="0"/>
            </a:endParaRPr>
          </a:p>
          <a:p>
            <a:pPr marL="914400" lvl="1" indent="-457200" algn="just">
              <a:buFont typeface="Wingdings" panose="05000000000000000000" pitchFamily="2" charset="2"/>
              <a:buChar char="ü"/>
              <a:defRPr/>
            </a:pPr>
            <a:r>
              <a:rPr lang="en-US" sz="2400" b="1" dirty="0">
                <a:solidFill>
                  <a:srgbClr val="002060"/>
                </a:solidFill>
                <a:latin typeface="Cambria" panose="02040503050406030204" pitchFamily="18" charset="0"/>
              </a:rPr>
              <a:t>Legal Migration; </a:t>
            </a:r>
            <a:r>
              <a:rPr lang="en-US" sz="2400" dirty="0">
                <a:latin typeface="Cambria" panose="02040503050406030204" pitchFamily="18" charset="0"/>
              </a:rPr>
              <a:t>describes where the migrant goes through the legal process of obtaining all authentic travel documents.</a:t>
            </a:r>
          </a:p>
          <a:p>
            <a:pPr lvl="1" algn="just">
              <a:defRPr/>
            </a:pPr>
            <a:endParaRPr lang="en-US" sz="1050" dirty="0">
              <a:latin typeface="Cambria" panose="02040503050406030204" pitchFamily="18" charset="0"/>
            </a:endParaRPr>
          </a:p>
          <a:p>
            <a:pPr marL="914400" lvl="1" indent="-457200" algn="just">
              <a:buFont typeface="Wingdings" panose="05000000000000000000" pitchFamily="2" charset="2"/>
              <a:buChar char="ü"/>
              <a:defRPr/>
            </a:pPr>
            <a:r>
              <a:rPr lang="en-US" sz="2400" b="1" dirty="0">
                <a:solidFill>
                  <a:srgbClr val="002060"/>
                </a:solidFill>
                <a:latin typeface="Cambria" panose="02040503050406030204" pitchFamily="18" charset="0"/>
              </a:rPr>
              <a:t>Illegal Migration, </a:t>
            </a:r>
            <a:r>
              <a:rPr lang="en-US" sz="2400" dirty="0">
                <a:latin typeface="Cambria" panose="02040503050406030204" pitchFamily="18" charset="0"/>
              </a:rPr>
              <a:t>also called </a:t>
            </a:r>
            <a:r>
              <a:rPr lang="en-US" sz="2400" dirty="0">
                <a:solidFill>
                  <a:srgbClr val="C00000"/>
                </a:solidFill>
                <a:latin typeface="Cambria" panose="02040503050406030204" pitchFamily="18" charset="0"/>
              </a:rPr>
              <a:t>Irregular Migration</a:t>
            </a:r>
            <a:r>
              <a:rPr lang="en-US" sz="2400" dirty="0">
                <a:latin typeface="Cambria" panose="02040503050406030204" pitchFamily="18" charset="0"/>
              </a:rPr>
              <a:t> can be seen as movement that takes place outside the regulatory norms of the sending, transit and receiving countries. </a:t>
            </a:r>
          </a:p>
          <a:p>
            <a:pPr lvl="1" algn="just">
              <a:defRPr/>
            </a:pPr>
            <a:endParaRPr lang="en-US" sz="1200" dirty="0">
              <a:latin typeface="Cambria" pitchFamily="18" charset="0"/>
            </a:endParaRPr>
          </a:p>
          <a:p>
            <a:pPr marL="914400" lvl="1" indent="-457200" algn="just">
              <a:buFont typeface="Wingdings" panose="05000000000000000000" pitchFamily="2" charset="2"/>
              <a:buChar char="ü"/>
              <a:defRPr/>
            </a:pPr>
            <a:r>
              <a:rPr lang="en-US" sz="2400" dirty="0">
                <a:latin typeface="Cambria" pitchFamily="18" charset="0"/>
              </a:rPr>
              <a:t>Irregular migration gives birth to </a:t>
            </a:r>
            <a:r>
              <a:rPr lang="en-US" sz="2400" dirty="0">
                <a:solidFill>
                  <a:srgbClr val="C00000"/>
                </a:solidFill>
                <a:latin typeface="Cambria" pitchFamily="18" charset="0"/>
              </a:rPr>
              <a:t>migration crisis </a:t>
            </a:r>
            <a:r>
              <a:rPr lang="en-US" sz="2400" dirty="0">
                <a:latin typeface="Cambria" pitchFamily="18" charset="0"/>
              </a:rPr>
              <a:t>and encourages modern day slavery</a:t>
            </a:r>
            <a:endParaRPr lang="en-GB" sz="2400" dirty="0">
              <a:latin typeface="Cambria" panose="02040503050406030204" pitchFamily="18" charset="0"/>
            </a:endParaRPr>
          </a:p>
        </p:txBody>
      </p:sp>
      <p:sp>
        <p:nvSpPr>
          <p:cNvPr id="7" name="Rectangle 1"/>
          <p:cNvSpPr>
            <a:spLocks noChangeArrowheads="1"/>
          </p:cNvSpPr>
          <p:nvPr/>
        </p:nvSpPr>
        <p:spPr bwMode="auto">
          <a:xfrm>
            <a:off x="185055" y="4303455"/>
            <a:ext cx="8665029" cy="2554545"/>
          </a:xfrm>
          <a:prstGeom prst="rect">
            <a:avLst/>
          </a:prstGeom>
          <a:solidFill>
            <a:srgbClr val="002060"/>
          </a:solid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lvl="1" algn="just">
              <a:defRPr/>
            </a:pPr>
            <a:r>
              <a:rPr lang="en-US" sz="2000" b="1" dirty="0">
                <a:solidFill>
                  <a:srgbClr val="FFFF00"/>
                </a:solidFill>
                <a:latin typeface="Cambria" pitchFamily="18" charset="0"/>
              </a:rPr>
              <a:t>Irregular Migration manifests in two major forms which both constitute criminal offences (trans-border crimes).</a:t>
            </a:r>
          </a:p>
          <a:p>
            <a:pPr lvl="1" algn="just">
              <a:defRPr/>
            </a:pPr>
            <a:endParaRPr lang="en-US" sz="2000" b="1" dirty="0">
              <a:solidFill>
                <a:srgbClr val="FFFF00"/>
              </a:solidFill>
              <a:latin typeface="Cambria" pitchFamily="18" charset="0"/>
            </a:endParaRPr>
          </a:p>
          <a:p>
            <a:pPr marL="971550" lvl="1" indent="-514350" algn="just">
              <a:buFont typeface="+mj-lt"/>
              <a:buAutoNum type="arabicPeriod"/>
              <a:defRPr/>
            </a:pPr>
            <a:r>
              <a:rPr lang="en-US" sz="2000" b="1" dirty="0">
                <a:solidFill>
                  <a:srgbClr val="FFFF00"/>
                </a:solidFill>
                <a:latin typeface="Cambria" pitchFamily="18" charset="0"/>
              </a:rPr>
              <a:t>Trafficking in Persons (TIP) and</a:t>
            </a:r>
          </a:p>
          <a:p>
            <a:pPr marL="971550" lvl="1" indent="-514350" algn="just">
              <a:buFont typeface="+mj-lt"/>
              <a:buAutoNum type="arabicPeriod"/>
              <a:defRPr/>
            </a:pPr>
            <a:r>
              <a:rPr lang="en-US" sz="2000" b="1" dirty="0">
                <a:solidFill>
                  <a:srgbClr val="FFFF00"/>
                </a:solidFill>
                <a:latin typeface="Cambria" pitchFamily="18" charset="0"/>
              </a:rPr>
              <a:t>Smuggling of Migrants (SOM) </a:t>
            </a:r>
          </a:p>
          <a:p>
            <a:pPr lvl="1" algn="just">
              <a:defRPr/>
            </a:pPr>
            <a:endParaRPr lang="en-US" sz="2000" b="1" dirty="0">
              <a:solidFill>
                <a:srgbClr val="FFFF00"/>
              </a:solidFill>
              <a:latin typeface="Cambria" pitchFamily="18" charset="0"/>
            </a:endParaRPr>
          </a:p>
          <a:p>
            <a:pPr lvl="1" algn="just">
              <a:defRPr/>
            </a:pPr>
            <a:r>
              <a:rPr lang="en-US" sz="2000" b="1" dirty="0">
                <a:solidFill>
                  <a:srgbClr val="FFFF00"/>
                </a:solidFill>
                <a:latin typeface="Cambria" pitchFamily="18" charset="0"/>
              </a:rPr>
              <a:t>These two related transnational organized crimes also result in the violation of fundamental human rights.</a:t>
            </a:r>
          </a:p>
        </p:txBody>
      </p:sp>
    </p:spTree>
    <p:extLst>
      <p:ext uri="{BB962C8B-B14F-4D97-AF65-F5344CB8AC3E}">
        <p14:creationId xmlns:p14="http://schemas.microsoft.com/office/powerpoint/2010/main" val="146040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82047"/>
            <a:ext cx="1425844" cy="575953"/>
          </a:xfrm>
          <a:prstGeom prst="rect">
            <a:avLst/>
          </a:prstGeom>
        </p:spPr>
      </p:pic>
      <p:sp>
        <p:nvSpPr>
          <p:cNvPr id="8" name="Content Placeholder 1"/>
          <p:cNvSpPr txBox="1">
            <a:spLocks/>
          </p:cNvSpPr>
          <p:nvPr/>
        </p:nvSpPr>
        <p:spPr>
          <a:xfrm>
            <a:off x="160020" y="-153171"/>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INTRODUCTION</a:t>
            </a:r>
            <a:br>
              <a:rPr kumimoji="0" lang="en-US" sz="4400" b="1" i="0" u="none" strike="noStrike" kern="1200" cap="none" spc="0" normalizeH="0" baseline="0" noProof="0" dirty="0">
                <a:ln>
                  <a:noFill/>
                </a:ln>
                <a:solidFill>
                  <a:srgbClr val="002060"/>
                </a:solidFill>
                <a:effectLst/>
                <a:uLnTx/>
                <a:uFillTx/>
                <a:latin typeface="+mn-lt"/>
                <a:ea typeface="+mn-ea"/>
                <a:cs typeface="+mn-cs"/>
              </a:rPr>
            </a:br>
            <a:endParaRPr kumimoji="0" lang="en-US" sz="4400" b="1" i="0" u="none" strike="noStrike" kern="1200" cap="none" spc="0" normalizeH="0" baseline="0" noProof="0" dirty="0">
              <a:ln>
                <a:noFill/>
              </a:ln>
              <a:solidFill>
                <a:srgbClr val="002060"/>
              </a:solidFill>
              <a:effectLst/>
              <a:uLnTx/>
              <a:uFillTx/>
              <a:latin typeface="+mn-lt"/>
              <a:ea typeface="+mn-ea"/>
              <a:cs typeface="+mn-cs"/>
            </a:endParaRPr>
          </a:p>
        </p:txBody>
      </p:sp>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9627"/>
          <a:stretch/>
        </p:blipFill>
        <p:spPr>
          <a:xfrm>
            <a:off x="4726922" y="4732331"/>
            <a:ext cx="4504163" cy="2125669"/>
          </a:xfrm>
          <a:prstGeom prst="rect">
            <a:avLst/>
          </a:prstGeom>
          <a:ln>
            <a:noFill/>
          </a:ln>
          <a:effectLst>
            <a:softEdge rad="112500"/>
          </a:effectLst>
        </p:spPr>
      </p:pic>
      <p:sp>
        <p:nvSpPr>
          <p:cNvPr id="13" name="Content Placeholder 1"/>
          <p:cNvSpPr txBox="1">
            <a:spLocks/>
          </p:cNvSpPr>
          <p:nvPr/>
        </p:nvSpPr>
        <p:spPr>
          <a:xfrm>
            <a:off x="566057" y="806136"/>
            <a:ext cx="2347704"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2800" b="1" i="0" u="sng" strike="noStrike" kern="1200" cap="none" spc="0" normalizeH="0" baseline="0" noProof="0" dirty="0">
                <a:ln>
                  <a:noFill/>
                </a:ln>
                <a:solidFill>
                  <a:srgbClr val="002060"/>
                </a:solidFill>
                <a:effectLst/>
                <a:uLnTx/>
                <a:uFillTx/>
                <a:latin typeface="+mn-lt"/>
                <a:ea typeface="+mn-ea"/>
                <a:cs typeface="+mn-cs"/>
              </a:rPr>
              <a:t>DEFINITIONS</a:t>
            </a:r>
          </a:p>
        </p:txBody>
      </p:sp>
      <p:sp>
        <p:nvSpPr>
          <p:cNvPr id="9" name="Content Placeholder 2"/>
          <p:cNvSpPr txBox="1">
            <a:spLocks/>
          </p:cNvSpPr>
          <p:nvPr/>
        </p:nvSpPr>
        <p:spPr>
          <a:xfrm>
            <a:off x="63483" y="1516439"/>
            <a:ext cx="4663439" cy="5341561"/>
          </a:xfrm>
          <a:prstGeom prst="rect">
            <a:avLst/>
          </a:prstGeom>
          <a:solidFill>
            <a:srgbClr val="002060"/>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n-US" sz="1900" b="1" dirty="0">
                <a:solidFill>
                  <a:schemeClr val="bg1"/>
                </a:solidFill>
                <a:latin typeface="Cambria" panose="02040503050406030204" pitchFamily="18" charset="0"/>
              </a:rPr>
              <a:t>	 The United Nations</a:t>
            </a:r>
            <a:r>
              <a:rPr lang="en-US" sz="1900" b="1" i="1" dirty="0">
                <a:solidFill>
                  <a:schemeClr val="bg1"/>
                </a:solidFill>
                <a:latin typeface="Cambria" panose="02040503050406030204" pitchFamily="18" charset="0"/>
              </a:rPr>
              <a:t> Protocol to Prevent, Suppress and Punish Trafficking in Persons, especially Women and Children</a:t>
            </a:r>
            <a:r>
              <a:rPr lang="en-US" sz="1900" b="1" dirty="0">
                <a:solidFill>
                  <a:schemeClr val="bg1"/>
                </a:solidFill>
                <a:latin typeface="Cambria" panose="02040503050406030204" pitchFamily="18" charset="0"/>
              </a:rPr>
              <a:t>, supplementing the United Nations Convention against Transnational Organized Crime defines </a:t>
            </a:r>
            <a:r>
              <a:rPr lang="en-US" sz="1900" b="1" dirty="0">
                <a:solidFill>
                  <a:srgbClr val="00FFFF"/>
                </a:solidFill>
                <a:latin typeface="Cambria" panose="02040503050406030204" pitchFamily="18" charset="0"/>
              </a:rPr>
              <a:t>Trafficking</a:t>
            </a:r>
            <a:r>
              <a:rPr lang="en-US" sz="1900" b="1" dirty="0">
                <a:solidFill>
                  <a:schemeClr val="bg1"/>
                </a:solidFill>
                <a:latin typeface="Cambria" panose="02040503050406030204" pitchFamily="18" charset="0"/>
              </a:rPr>
              <a:t> as:</a:t>
            </a:r>
          </a:p>
          <a:p>
            <a:pPr algn="just">
              <a:buFont typeface="Arial" pitchFamily="34" charset="0"/>
              <a:buNone/>
            </a:pPr>
            <a:r>
              <a:rPr lang="en-US" sz="1900" b="1" i="1" dirty="0">
                <a:solidFill>
                  <a:srgbClr val="00FFFF"/>
                </a:solidFill>
                <a:latin typeface="Cambria" panose="02040503050406030204" pitchFamily="18" charset="0"/>
              </a:rPr>
              <a:t>     “The recruitment, transportation, transfer, </a:t>
            </a:r>
            <a:r>
              <a:rPr lang="en-US" sz="1900" b="1" i="1" dirty="0" err="1">
                <a:solidFill>
                  <a:srgbClr val="00FFFF"/>
                </a:solidFill>
                <a:latin typeface="Cambria" panose="02040503050406030204" pitchFamily="18" charset="0"/>
              </a:rPr>
              <a:t>harbouring</a:t>
            </a:r>
            <a:r>
              <a:rPr lang="en-US" sz="1900" b="1" i="1" dirty="0">
                <a:solidFill>
                  <a:srgbClr val="00FFFF"/>
                </a:solidFill>
                <a:latin typeface="Cambria" panose="02040503050406030204" pitchFamily="18" charset="0"/>
              </a:rPr>
              <a:t> or receipt of persons by means of threat or use of force or other forms of coercion, of abduction, of fraud, of deception, of abuse of power or of a position of vulnerability or of giving or receiving of payment or benefit to achieve the consent of a person having control over another person for the purpose of exploitation.”</a:t>
            </a:r>
          </a:p>
          <a:p>
            <a:pPr algn="just"/>
            <a:endParaRPr lang="en-US" sz="1900" b="1" dirty="0">
              <a:solidFill>
                <a:schemeClr val="bg1"/>
              </a:solidFill>
              <a:latin typeface="Cambria" panose="0204050305040603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txBox="1">
            <a:spLocks/>
          </p:cNvSpPr>
          <p:nvPr/>
        </p:nvSpPr>
        <p:spPr>
          <a:xfrm>
            <a:off x="457200" y="-234200"/>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INTRODUCTION</a:t>
            </a:r>
            <a:br>
              <a:rPr kumimoji="0" lang="en-US" sz="4400" b="1" i="0" u="none" strike="noStrike" kern="1200" cap="none" spc="0" normalizeH="0" baseline="0" noProof="0" dirty="0">
                <a:ln>
                  <a:noFill/>
                </a:ln>
                <a:solidFill>
                  <a:srgbClr val="0070C0"/>
                </a:solidFill>
                <a:effectLst/>
                <a:uLnTx/>
                <a:uFillTx/>
                <a:latin typeface="+mn-lt"/>
                <a:ea typeface="+mn-ea"/>
                <a:cs typeface="+mn-cs"/>
              </a:rPr>
            </a:br>
            <a:endParaRPr kumimoji="0" lang="en-US" sz="4400" b="1" i="0" u="none" strike="noStrike" kern="1200" cap="none" spc="0" normalizeH="0" baseline="0" noProof="0" dirty="0">
              <a:ln>
                <a:noFill/>
              </a:ln>
              <a:solidFill>
                <a:srgbClr val="0070C0"/>
              </a:solidFill>
              <a:effectLst/>
              <a:uLnTx/>
              <a:uFillTx/>
              <a:latin typeface="+mn-lt"/>
              <a:ea typeface="+mn-ea"/>
              <a:cs typeface="+mn-cs"/>
            </a:endParaRPr>
          </a:p>
        </p:txBody>
      </p:sp>
      <p:graphicFrame>
        <p:nvGraphicFramePr>
          <p:cNvPr id="8" name="Diagram 7"/>
          <p:cNvGraphicFramePr/>
          <p:nvPr>
            <p:extLst>
              <p:ext uri="{D42A27DB-BD31-4B8C-83A1-F6EECF244321}">
                <p14:modId xmlns:p14="http://schemas.microsoft.com/office/powerpoint/2010/main" val="252615410"/>
              </p:ext>
            </p:extLst>
          </p:nvPr>
        </p:nvGraphicFramePr>
        <p:xfrm>
          <a:off x="3777343" y="3320143"/>
          <a:ext cx="5107032" cy="3679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1"/>
          <p:cNvSpPr>
            <a:spLocks noChangeArrowheads="1"/>
          </p:cNvSpPr>
          <p:nvPr/>
        </p:nvSpPr>
        <p:spPr bwMode="auto">
          <a:xfrm>
            <a:off x="5649685" y="4620088"/>
            <a:ext cx="2144810" cy="1177245"/>
          </a:xfrm>
          <a:prstGeom prst="rect">
            <a:avLst/>
          </a:prstGeom>
          <a:noFill/>
          <a:ln w="9525">
            <a:noFill/>
            <a:miter lim="800000"/>
            <a:headEnd/>
            <a:tailEnd/>
          </a:ln>
          <a:scene3d>
            <a:camera prst="orthographicFront"/>
            <a:lightRig rig="harsh" dir="t"/>
          </a:scene3d>
          <a:sp3d prstMaterial="softEdge">
            <a:bevelT w="114300" prst="artDeco"/>
          </a:sp3d>
        </p:spPr>
        <p:txBody>
          <a:bodyPr wrap="square">
            <a:spAutoFit/>
            <a:sp3d extrusionH="57150">
              <a:bevelT w="38100" h="38100" prst="relaxedInset"/>
              <a:bevelB w="82550" h="38100" prst="coolSlant"/>
            </a:sp3d>
          </a:bodyPr>
          <a:lstStyle/>
          <a:p>
            <a:pPr algn="ctr">
              <a:defRPr/>
            </a:pPr>
            <a:endParaRPr lang="en-GB" sz="1050" b="1" dirty="0">
              <a:solidFill>
                <a:srgbClr val="2C119F"/>
              </a:solidFill>
              <a:latin typeface="Georgia" pitchFamily="18" charset="0"/>
            </a:endParaRPr>
          </a:p>
          <a:p>
            <a:pPr algn="ctr">
              <a:defRPr/>
            </a:pPr>
            <a:r>
              <a:rPr lang="en-GB" sz="2000" b="1" dirty="0">
                <a:solidFill>
                  <a:srgbClr val="2C119F"/>
                </a:solidFill>
                <a:latin typeface="Georgia" pitchFamily="18" charset="0"/>
              </a:rPr>
              <a:t>Actors in Smuggling of Migrants</a:t>
            </a:r>
          </a:p>
        </p:txBody>
      </p:sp>
      <p:sp>
        <p:nvSpPr>
          <p:cNvPr id="14" name="Content Placeholder 2"/>
          <p:cNvSpPr>
            <a:spLocks noGrp="1"/>
          </p:cNvSpPr>
          <p:nvPr>
            <p:ph idx="1"/>
          </p:nvPr>
        </p:nvSpPr>
        <p:spPr>
          <a:xfrm>
            <a:off x="218040" y="580876"/>
            <a:ext cx="3069446" cy="5216457"/>
          </a:xfrm>
        </p:spPr>
        <p:txBody>
          <a:bodyPr>
            <a:noAutofit/>
          </a:bodyPr>
          <a:lstStyle/>
          <a:p>
            <a:pPr>
              <a:buNone/>
            </a:pPr>
            <a:r>
              <a:rPr lang="en-US" sz="2400" b="1" u="sng" dirty="0"/>
              <a:t>Elements of Trafficking and Smuggling Actors</a:t>
            </a:r>
            <a:endParaRPr lang="en-US" sz="2400" dirty="0"/>
          </a:p>
          <a:p>
            <a:pPr lvl="0"/>
            <a:r>
              <a:rPr lang="en-US" sz="2400" b="1" dirty="0"/>
              <a:t>ACT</a:t>
            </a:r>
            <a:r>
              <a:rPr lang="en-US" sz="2400" dirty="0"/>
              <a:t> – recruitment, transportation, harbouring, or receipt of a person</a:t>
            </a:r>
          </a:p>
          <a:p>
            <a:pPr lvl="0"/>
            <a:r>
              <a:rPr lang="en-US" sz="2400" b="1" dirty="0"/>
              <a:t>MEANS</a:t>
            </a:r>
            <a:r>
              <a:rPr lang="en-US" sz="2400" dirty="0"/>
              <a:t> – threat or use of force, coercion, abduction, fraud, deception, abuse of power or vulnerability, or giving payments or benefits to a person in control of victim</a:t>
            </a:r>
          </a:p>
          <a:p>
            <a:pPr marL="0" indent="0">
              <a:buNone/>
            </a:pPr>
            <a:endParaRPr lang="en-US" sz="2400" dirty="0"/>
          </a:p>
        </p:txBody>
      </p:sp>
      <p:graphicFrame>
        <p:nvGraphicFramePr>
          <p:cNvPr id="15" name="Diagram 14"/>
          <p:cNvGraphicFramePr/>
          <p:nvPr>
            <p:extLst>
              <p:ext uri="{D42A27DB-BD31-4B8C-83A1-F6EECF244321}">
                <p14:modId xmlns:p14="http://schemas.microsoft.com/office/powerpoint/2010/main" val="281405386"/>
              </p:ext>
            </p:extLst>
          </p:nvPr>
        </p:nvGraphicFramePr>
        <p:xfrm>
          <a:off x="5099937" y="481993"/>
          <a:ext cx="5389115" cy="28874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ontent Placeholder 2"/>
          <p:cNvSpPr txBox="1">
            <a:spLocks/>
          </p:cNvSpPr>
          <p:nvPr/>
        </p:nvSpPr>
        <p:spPr>
          <a:xfrm>
            <a:off x="2971801" y="1127023"/>
            <a:ext cx="3886199" cy="27018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PURPOSE</a:t>
            </a:r>
            <a:r>
              <a:rPr lang="en-US" sz="2400" dirty="0"/>
              <a:t> – exploitation (includes exploitation of  prostitution of others, sexual, forced labour, slavery or similar practices and removal of organs</a:t>
            </a:r>
          </a:p>
          <a:p>
            <a:endParaRPr lang="en-US" sz="2400" dirty="0"/>
          </a:p>
        </p:txBody>
      </p:sp>
    </p:spTree>
    <p:extLst>
      <p:ext uri="{BB962C8B-B14F-4D97-AF65-F5344CB8AC3E}">
        <p14:creationId xmlns:p14="http://schemas.microsoft.com/office/powerpoint/2010/main" val="215511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3" name="Content Placeholder 1"/>
          <p:cNvSpPr txBox="1">
            <a:spLocks/>
          </p:cNvSpPr>
          <p:nvPr/>
        </p:nvSpPr>
        <p:spPr>
          <a:xfrm>
            <a:off x="457200" y="-234200"/>
            <a:ext cx="822960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INTRODUCTION</a:t>
            </a:r>
            <a:br>
              <a:rPr kumimoji="0" lang="en-US" sz="4400" b="1" i="0" u="none" strike="noStrike" kern="1200" cap="none" spc="0" normalizeH="0" baseline="0" noProof="0" dirty="0">
                <a:ln>
                  <a:noFill/>
                </a:ln>
                <a:solidFill>
                  <a:srgbClr val="0070C0"/>
                </a:solidFill>
                <a:effectLst/>
                <a:uLnTx/>
                <a:uFillTx/>
                <a:latin typeface="+mn-lt"/>
                <a:ea typeface="+mn-ea"/>
                <a:cs typeface="+mn-cs"/>
              </a:rPr>
            </a:br>
            <a:endParaRPr kumimoji="0" lang="en-US" sz="4400" b="1" i="0" u="none" strike="noStrike" kern="1200" cap="none" spc="0" normalizeH="0" baseline="0" noProof="0" dirty="0">
              <a:ln>
                <a:noFill/>
              </a:ln>
              <a:solidFill>
                <a:srgbClr val="0070C0"/>
              </a:solidFill>
              <a:effectLst/>
              <a:uLnTx/>
              <a:uFillTx/>
              <a:latin typeface="+mn-lt"/>
              <a:ea typeface="+mn-ea"/>
              <a:cs typeface="+mn-cs"/>
            </a:endParaRPr>
          </a:p>
        </p:txBody>
      </p:sp>
      <p:graphicFrame>
        <p:nvGraphicFramePr>
          <p:cNvPr id="6" name="Diagram 5"/>
          <p:cNvGraphicFramePr/>
          <p:nvPr>
            <p:extLst>
              <p:ext uri="{D42A27DB-BD31-4B8C-83A1-F6EECF244321}">
                <p14:modId xmlns:p14="http://schemas.microsoft.com/office/powerpoint/2010/main" val="2925202404"/>
              </p:ext>
            </p:extLst>
          </p:nvPr>
        </p:nvGraphicFramePr>
        <p:xfrm>
          <a:off x="267244" y="642257"/>
          <a:ext cx="4544242"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1"/>
          <p:cNvSpPr txBox="1">
            <a:spLocks/>
          </p:cNvSpPr>
          <p:nvPr/>
        </p:nvSpPr>
        <p:spPr>
          <a:xfrm>
            <a:off x="4985657" y="745544"/>
            <a:ext cx="4034790" cy="5916513"/>
          </a:xfrm>
          <a:prstGeom prst="rect">
            <a:avLst/>
          </a:prstGeom>
          <a:solidFill>
            <a:schemeClr val="accent2">
              <a:lumMod val="50000"/>
            </a:schemeClr>
          </a:solidFill>
        </p:spPr>
        <p:txBody>
          <a:bodyPr vert="horz" lIns="91440" tIns="45720" rIns="91440" bIns="45720" rtlCol="0">
            <a:noAutofit/>
          </a:bodyPr>
          <a:lstStyle/>
          <a:p>
            <a:pPr marL="365760" lvl="0" indent="-256032" algn="just">
              <a:spcBef>
                <a:spcPct val="20000"/>
              </a:spcBef>
              <a:buFont typeface="Wingdings" pitchFamily="2" charset="2"/>
              <a:buChar char="Ø"/>
              <a:defRPr/>
            </a:pPr>
            <a:r>
              <a:rPr lang="en-GB" sz="2000" b="1" i="1" u="sng" dirty="0">
                <a:solidFill>
                  <a:srgbClr val="FFFF00"/>
                </a:solidFill>
              </a:rPr>
              <a:t>Transnational crime </a:t>
            </a:r>
            <a:r>
              <a:rPr lang="en-GB" sz="2000" i="1" dirty="0">
                <a:solidFill>
                  <a:schemeClr val="accent1">
                    <a:lumMod val="20000"/>
                    <a:lumOff val="80000"/>
                  </a:schemeClr>
                </a:solidFill>
              </a:rPr>
              <a:t>refers to those self-perpetuating associations of individuals who operate transnationally for the purpose of obtaining power, influence, monetary and/or commercial gains, wholly or in part by illegal means, while protecting their activities through a pattern of corruption and/ or violence, or while protecting their illegal activities through a transnational organizational structure as well as the exploitation of transnational commerce or communication mechanisms.</a:t>
            </a:r>
            <a:endParaRPr kumimoji="0" lang="en-US" sz="2000" b="0" i="1" u="none" strike="noStrike" kern="1200" cap="none" spc="0" normalizeH="0" baseline="0" noProof="0" dirty="0">
              <a:ln>
                <a:noFill/>
              </a:ln>
              <a:solidFill>
                <a:schemeClr val="accent1">
                  <a:lumMod val="20000"/>
                  <a:lumOff val="80000"/>
                </a:schemeClr>
              </a:solidFill>
              <a:effectLst/>
              <a:uLnTx/>
              <a:uFillTx/>
            </a:endParaRPr>
          </a:p>
        </p:txBody>
      </p:sp>
    </p:spTree>
    <p:extLst>
      <p:ext uri="{BB962C8B-B14F-4D97-AF65-F5344CB8AC3E}">
        <p14:creationId xmlns:p14="http://schemas.microsoft.com/office/powerpoint/2010/main" val="252275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83066" y="6306669"/>
            <a:ext cx="549269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rgbClr val="0A0179"/>
                </a:solidFill>
              </a:rPr>
              <a:t>National Agency for the Prohibition of Trafficking in Persons </a:t>
            </a:r>
            <a:r>
              <a:rPr lang="en-US" sz="1400" b="1" dirty="0">
                <a:ln/>
                <a:solidFill>
                  <a:srgbClr val="FF0000"/>
                </a:solidFill>
              </a:rPr>
              <a:t>(NAPTIP)</a:t>
            </a:r>
          </a:p>
          <a:p>
            <a:r>
              <a:rPr lang="en-US" sz="1400" b="1" dirty="0">
                <a:ln/>
                <a:solidFill>
                  <a:srgbClr val="FF0000"/>
                </a:solidFill>
              </a:rPr>
              <a:t> </a:t>
            </a:r>
            <a:r>
              <a:rPr lang="en-US" sz="1400" b="1" dirty="0">
                <a:ln/>
                <a:solidFill>
                  <a:srgbClr val="5C0000"/>
                </a:solidFill>
              </a:rPr>
              <a:t>…</a:t>
            </a:r>
            <a:r>
              <a:rPr lang="en-US" sz="1200" b="1" i="1" dirty="0">
                <a:ln/>
                <a:solidFill>
                  <a:srgbClr val="5C0000"/>
                </a:solidFill>
              </a:rPr>
              <a:t>Ensuring a human trafficking-free nation</a:t>
            </a:r>
            <a:endParaRPr lang="en-US" sz="1400" b="1" cap="none" spc="0" dirty="0">
              <a:ln/>
              <a:solidFill>
                <a:srgbClr val="5C0000"/>
              </a:solidFill>
              <a:effectLst/>
            </a:endParaRPr>
          </a:p>
        </p:txBody>
      </p:sp>
      <p:sp>
        <p:nvSpPr>
          <p:cNvPr id="10" name="Content Placeholder 1"/>
          <p:cNvSpPr txBox="1">
            <a:spLocks/>
          </p:cNvSpPr>
          <p:nvPr/>
        </p:nvSpPr>
        <p:spPr>
          <a:xfrm>
            <a:off x="4227780" y="3346754"/>
            <a:ext cx="4676189" cy="2931803"/>
          </a:xfrm>
          <a:prstGeom prst="rect">
            <a:avLst/>
          </a:prstGeom>
          <a:noFill/>
        </p:spPr>
        <p:txBody>
          <a:bodyPr vert="horz" lIns="91440" tIns="45720" rIns="91440" bIns="45720" rtlCol="0">
            <a:noAutofit/>
          </a:bodyPr>
          <a:lstStyle/>
          <a:p>
            <a:pPr lvl="0" algn="just"/>
            <a:endParaRPr lang="en-GB" sz="2400" dirty="0">
              <a:latin typeface="Cambria" panose="02040503050406030204" pitchFamily="18" charset="0"/>
            </a:endParaRPr>
          </a:p>
          <a:p>
            <a:pPr algn="just">
              <a:buFont typeface="Wingdings" pitchFamily="2" charset="2"/>
              <a:buChar char="§"/>
            </a:pPr>
            <a:r>
              <a:rPr lang="en-GB" sz="2400" dirty="0">
                <a:latin typeface="Cambria" panose="02040503050406030204" pitchFamily="18" charset="0"/>
              </a:rPr>
              <a:t>Human Trafficking in Africa, especially of Women and Children is facilitated by the socioeconomic and cultural climate of the region, with child labour being widely accepted.</a:t>
            </a:r>
          </a:p>
          <a:p>
            <a:pPr lvl="0" algn="just">
              <a:buFont typeface="Wingdings" pitchFamily="2" charset="2"/>
              <a:buChar char="§"/>
            </a:pPr>
            <a:endParaRPr lang="en-GB" sz="2400" dirty="0">
              <a:latin typeface="Cambria" panose="02040503050406030204" pitchFamily="18" charset="0"/>
            </a:endParaRPr>
          </a:p>
          <a:p>
            <a:pPr lvl="1" algn="just">
              <a:buFont typeface="Wingdings" pitchFamily="2" charset="2"/>
              <a:buChar char="§"/>
            </a:pPr>
            <a:endParaRPr lang="en-GB" sz="2400" dirty="0">
              <a:latin typeface="Cambria" panose="02040503050406030204" pitchFamily="18" charset="0"/>
            </a:endParaRPr>
          </a:p>
        </p:txBody>
      </p:sp>
      <p:sp>
        <p:nvSpPr>
          <p:cNvPr id="9" name="Content Placeholder 1"/>
          <p:cNvSpPr txBox="1">
            <a:spLocks/>
          </p:cNvSpPr>
          <p:nvPr/>
        </p:nvSpPr>
        <p:spPr>
          <a:xfrm>
            <a:off x="182880" y="-106192"/>
            <a:ext cx="8961120" cy="570016"/>
          </a:xfrm>
          <a:prstGeom prst="rect">
            <a:avLst/>
          </a:prstGeom>
        </p:spPr>
        <p:txBody>
          <a:bodyPr vert="horz" lIns="91440" tIns="45720" rIns="91440" bIns="45720" rtlCol="0">
            <a:noAutofit/>
          </a:bodyPr>
          <a:lstStyle/>
          <a:p>
            <a:pPr marL="365760" marR="0" lvl="0" indent="-256032" algn="ctr" defTabSz="914400" rtl="0" eaLnBrk="1" fontAlgn="auto" latinLnBrk="0" hangingPunct="1">
              <a:lnSpc>
                <a:spcPct val="120000"/>
              </a:lnSpc>
              <a:spcBef>
                <a:spcPct val="20000"/>
              </a:spcBef>
              <a:spcAft>
                <a:spcPts val="0"/>
              </a:spcAft>
              <a:buClrTx/>
              <a:buSzTx/>
              <a:buFont typeface="Wingdings 3"/>
              <a:buNone/>
              <a:tabLst/>
              <a:defRPr/>
            </a:pPr>
            <a:r>
              <a:rPr kumimoji="0" lang="en-US" sz="4000" b="1" i="0" u="none" strike="noStrike" kern="1200" cap="none" spc="0" normalizeH="0" baseline="0" noProof="0" dirty="0">
                <a:ln>
                  <a:noFill/>
                </a:ln>
                <a:solidFill>
                  <a:srgbClr val="002060"/>
                </a:solidFill>
                <a:effectLst/>
                <a:uLnTx/>
                <a:uFillTx/>
                <a:latin typeface="+mn-lt"/>
                <a:ea typeface="+mn-ea"/>
                <a:cs typeface="+mn-cs"/>
              </a:rPr>
              <a:t>OVERVIEW OF</a:t>
            </a:r>
            <a:r>
              <a:rPr kumimoji="0" lang="en-US" sz="4000" b="1" i="0" u="none" strike="noStrike" kern="1200" cap="none" spc="0" normalizeH="0" noProof="0" dirty="0">
                <a:ln>
                  <a:noFill/>
                </a:ln>
                <a:solidFill>
                  <a:srgbClr val="002060"/>
                </a:solidFill>
                <a:effectLst/>
                <a:uLnTx/>
                <a:uFillTx/>
                <a:latin typeface="+mn-lt"/>
                <a:ea typeface="+mn-ea"/>
                <a:cs typeface="+mn-cs"/>
              </a:rPr>
              <a:t> SMUGGLING AND TRAFFICKING IN AFRICA</a:t>
            </a:r>
            <a:endParaRPr kumimoji="0" lang="en-US" sz="4000" b="1" i="0" u="none" strike="noStrike" kern="1200" cap="none" spc="0" normalizeH="0" baseline="0" noProof="0" dirty="0">
              <a:ln>
                <a:noFill/>
              </a:ln>
              <a:solidFill>
                <a:srgbClr val="002060"/>
              </a:solidFill>
              <a:effectLst/>
              <a:uLnTx/>
              <a:uFillTx/>
              <a:latin typeface="+mn-lt"/>
              <a:ea typeface="+mn-ea"/>
              <a:cs typeface="+mn-cs"/>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806"/>
          <a:stretch/>
        </p:blipFill>
        <p:spPr>
          <a:xfrm>
            <a:off x="182880" y="3727145"/>
            <a:ext cx="3862021" cy="2820353"/>
          </a:xfrm>
          <a:prstGeom prst="rect">
            <a:avLst/>
          </a:prstGeom>
          <a:ln>
            <a:noFill/>
          </a:ln>
          <a:effectLst>
            <a:softEdge rad="112500"/>
          </a:effectLst>
        </p:spPr>
      </p:pic>
      <p:sp>
        <p:nvSpPr>
          <p:cNvPr id="13" name="Content Placeholder 1"/>
          <p:cNvSpPr txBox="1">
            <a:spLocks/>
          </p:cNvSpPr>
          <p:nvPr/>
        </p:nvSpPr>
        <p:spPr>
          <a:xfrm>
            <a:off x="254642" y="1404353"/>
            <a:ext cx="8889357" cy="2264822"/>
          </a:xfrm>
          <a:prstGeom prst="rect">
            <a:avLst/>
          </a:prstGeom>
          <a:noFill/>
        </p:spPr>
        <p:txBody>
          <a:bodyPr vert="horz" lIns="91440" tIns="45720" rIns="91440" bIns="45720" rtlCol="0">
            <a:noAutofit/>
          </a:bodyPr>
          <a:lstStyle/>
          <a:p>
            <a:pPr lvl="0" algn="just">
              <a:buFont typeface="Wingdings" pitchFamily="2" charset="2"/>
              <a:buChar char="§"/>
            </a:pPr>
            <a:r>
              <a:rPr lang="en-GB" sz="2400" dirty="0">
                <a:latin typeface="Cambria" panose="02040503050406030204" pitchFamily="18" charset="0"/>
              </a:rPr>
              <a:t>Modern day slavery thrives in most African countries as the region consists essentially of developing countries.</a:t>
            </a:r>
          </a:p>
          <a:p>
            <a:pPr lvl="0" algn="just">
              <a:buFont typeface="Wingdings" pitchFamily="2" charset="2"/>
              <a:buChar char="§"/>
            </a:pPr>
            <a:endParaRPr lang="en-GB" sz="2400" dirty="0">
              <a:latin typeface="Cambria" panose="02040503050406030204" pitchFamily="18" charset="0"/>
            </a:endParaRPr>
          </a:p>
          <a:p>
            <a:pPr lvl="0" algn="just">
              <a:buFont typeface="Wingdings" pitchFamily="2" charset="2"/>
              <a:buChar char="§"/>
            </a:pPr>
            <a:r>
              <a:rPr lang="en-GB" sz="2400" dirty="0">
                <a:latin typeface="Cambria" panose="02040503050406030204" pitchFamily="18" charset="0"/>
              </a:rPr>
              <a:t>Most African countries are affected by the crime as either countries of origin, transit or destination.</a:t>
            </a:r>
          </a:p>
          <a:p>
            <a:pPr lvl="0" algn="just">
              <a:buFont typeface="Wingdings" pitchFamily="2" charset="2"/>
              <a:buChar char="§"/>
            </a:pPr>
            <a:endParaRPr lang="en-GB" sz="2400" dirty="0">
              <a:latin typeface="Cambria" panose="02040503050406030204" pitchFamily="18" charset="0"/>
            </a:endParaRPr>
          </a:p>
          <a:p>
            <a:pPr lvl="1" algn="just">
              <a:buFont typeface="Wingdings" pitchFamily="2" charset="2"/>
              <a:buChar char="§"/>
            </a:pPr>
            <a:endParaRPr lang="en-GB" sz="2400" dirty="0">
              <a:latin typeface="Cambria" panose="02040503050406030204" pitchFamily="18" charset="0"/>
            </a:endParaRPr>
          </a:p>
        </p:txBody>
      </p:sp>
    </p:spTree>
    <p:extLst>
      <p:ext uri="{BB962C8B-B14F-4D97-AF65-F5344CB8AC3E}">
        <p14:creationId xmlns:p14="http://schemas.microsoft.com/office/powerpoint/2010/main" val="4104181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2677</Words>
  <Application>Microsoft Office PowerPoint</Application>
  <PresentationFormat>On-screen Show (4:3)</PresentationFormat>
  <Paragraphs>293</Paragraphs>
  <Slides>30</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Algerian</vt:lpstr>
      <vt:lpstr>Arial</vt:lpstr>
      <vt:lpstr>Baskerville Old Face</vt:lpstr>
      <vt:lpstr>Calibri</vt:lpstr>
      <vt:lpstr>Cambria</vt:lpstr>
      <vt:lpstr>Courier New</vt:lpstr>
      <vt:lpstr>Georgia</vt:lpstr>
      <vt:lpstr>Gloucester MT Extra Condensed</vt:lpstr>
      <vt:lpstr>Wingdings</vt:lpstr>
      <vt:lpstr>Wingdings 3</vt:lpstr>
      <vt:lpstr>Office Theme</vt:lpstr>
      <vt:lpstr>Current Trends in Trafficking in Persons in Nigeria: Effects on Socio- Economic Development of Nigeria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TRENDS IN TIP IN NIGERIA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phoebe</dc:creator>
  <cp:lastModifiedBy>Grace</cp:lastModifiedBy>
  <cp:revision>713</cp:revision>
  <cp:lastPrinted>2019-06-26T10:41:07Z</cp:lastPrinted>
  <dcterms:created xsi:type="dcterms:W3CDTF">1980-01-04T03:57:06Z</dcterms:created>
  <dcterms:modified xsi:type="dcterms:W3CDTF">2023-11-08T22:26:18Z</dcterms:modified>
</cp:coreProperties>
</file>