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57" r:id="rId6"/>
    <p:sldId id="258" r:id="rId7"/>
    <p:sldId id="259" r:id="rId8"/>
    <p:sldId id="260" r:id="rId9"/>
    <p:sldId id="261" r:id="rId10"/>
    <p:sldId id="262" r:id="rId11"/>
    <p:sldId id="263" r:id="rId12"/>
    <p:sldId id="264"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46F763E-5059-4F1B-8675-0B7359C9CDEC}" type="datetimeFigureOut">
              <a:rPr lang="en-US" smtClean="0"/>
              <a:pPr/>
              <a:t>11/13/2020</a:t>
            </a:fld>
            <a:endParaRPr lang="en-GB"/>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GB"/>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A0D4E2F5-1F08-46B1-9902-E4017BAB491C}"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46F763E-5059-4F1B-8675-0B7359C9CDEC}" type="datetimeFigureOut">
              <a:rPr lang="en-US" smtClean="0"/>
              <a:pPr/>
              <a:t>11/13/2020</a:t>
            </a:fld>
            <a:endParaRPr lang="en-GB"/>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GB"/>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A0D4E2F5-1F08-46B1-9902-E4017BAB491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46F763E-5059-4F1B-8675-0B7359C9CDEC}" type="datetimeFigureOut">
              <a:rPr lang="en-US" smtClean="0"/>
              <a:pPr/>
              <a:t>11/13/2020</a:t>
            </a:fld>
            <a:endParaRPr lang="en-GB"/>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GB"/>
          </a:p>
        </p:txBody>
      </p:sp>
      <p:sp>
        <p:nvSpPr>
          <p:cNvPr id="6" name="Slide Number Placeholder 5"/>
          <p:cNvSpPr>
            <a:spLocks noGrp="1"/>
          </p:cNvSpPr>
          <p:nvPr>
            <p:ph type="sldNum" sz="quarter" idx="12"/>
          </p:nvPr>
        </p:nvSpPr>
        <p:spPr>
          <a:xfrm>
            <a:off x="6733952" y="6555112"/>
            <a:ext cx="588336" cy="228600"/>
          </a:xfrm>
        </p:spPr>
        <p:txBody>
          <a:bodyPr/>
          <a:lstStyle>
            <a:extLst/>
          </a:lstStyle>
          <a:p>
            <a:fld id="{A0D4E2F5-1F08-46B1-9902-E4017BAB491C}"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46F763E-5059-4F1B-8675-0B7359C9CDEC}" type="datetimeFigureOut">
              <a:rPr lang="en-US" smtClean="0"/>
              <a:pPr/>
              <a:t>11/13/2020</a:t>
            </a:fld>
            <a:endParaRPr lang="en-GB"/>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GB"/>
          </a:p>
        </p:txBody>
      </p:sp>
      <p:sp>
        <p:nvSpPr>
          <p:cNvPr id="4" name="Slide Number Placeholder 3"/>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0D4E2F5-1F08-46B1-9902-E4017BAB491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46F763E-5059-4F1B-8675-0B7359C9CDEC}" type="datetimeFigureOut">
              <a:rPr lang="en-US" smtClean="0"/>
              <a:pPr/>
              <a:t>11/13/2020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0D4E2F5-1F08-46B1-9902-E4017BAB491C}" type="slidenum">
              <a:rPr lang="en-GB" smtClean="0"/>
              <a:pPr/>
              <a:t>‹#›</a:t>
            </a:fld>
            <a:endParaRPr lang="en-GB"/>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46F763E-5059-4F1B-8675-0B7359C9CDEC}" type="datetimeFigureOut">
              <a:rPr lang="en-US" smtClean="0"/>
              <a:pPr/>
              <a:t>11/13/2020</a:t>
            </a:fld>
            <a:endParaRPr lang="en-GB"/>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GB"/>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A0D4E2F5-1F08-46B1-9902-E4017BAB491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2286000"/>
          </a:xfrm>
        </p:spPr>
        <p:txBody>
          <a:bodyPr/>
          <a:lstStyle/>
          <a:p>
            <a:pPr algn="ctr"/>
            <a:r>
              <a:rPr lang="en-GB" dirty="0" smtClean="0"/>
              <a:t>FINANCIAL CRIME, CROSS-BORDER CRIME AND ILLICIT SUBSTANCE ABUSE</a:t>
            </a:r>
            <a:endParaRPr lang="en-GB" dirty="0"/>
          </a:p>
        </p:txBody>
      </p:sp>
      <p:sp>
        <p:nvSpPr>
          <p:cNvPr id="3" name="Subtitle 2"/>
          <p:cNvSpPr>
            <a:spLocks noGrp="1"/>
          </p:cNvSpPr>
          <p:nvPr>
            <p:ph type="subTitle" idx="1"/>
          </p:nvPr>
        </p:nvSpPr>
        <p:spPr>
          <a:xfrm>
            <a:off x="2514600" y="2895600"/>
            <a:ext cx="6638778" cy="1219200"/>
          </a:xfrm>
        </p:spPr>
        <p:txBody>
          <a:bodyPr>
            <a:noAutofit/>
          </a:bodyPr>
          <a:lstStyle/>
          <a:p>
            <a:pPr algn="ctr"/>
            <a:r>
              <a:rPr lang="en-GB" sz="3600" b="1" dirty="0" smtClean="0"/>
              <a:t>DRUG ABUSE; A PUBLIC HEALTH APPROACH</a:t>
            </a:r>
            <a:endParaRPr lang="en-GB" sz="3600" dirty="0"/>
          </a:p>
        </p:txBody>
      </p:sp>
      <p:pic>
        <p:nvPicPr>
          <p:cNvPr id="1026" name="Picture 2" descr="C:\Users\USER\Desktop\logos.jpg"/>
          <p:cNvPicPr>
            <a:picLocks noChangeAspect="1" noChangeArrowheads="1"/>
          </p:cNvPicPr>
          <p:nvPr/>
        </p:nvPicPr>
        <p:blipFill>
          <a:blip r:embed="rId2"/>
          <a:srcRect/>
          <a:stretch>
            <a:fillRect/>
          </a:stretch>
        </p:blipFill>
        <p:spPr bwMode="auto">
          <a:xfrm>
            <a:off x="6831013" y="4745037"/>
            <a:ext cx="2312987" cy="2112963"/>
          </a:xfrm>
          <a:prstGeom prst="rect">
            <a:avLst/>
          </a:prstGeom>
          <a:noFill/>
        </p:spPr>
      </p:pic>
      <p:sp>
        <p:nvSpPr>
          <p:cNvPr id="5" name="Subtitle 2"/>
          <p:cNvSpPr txBox="1">
            <a:spLocks/>
          </p:cNvSpPr>
          <p:nvPr/>
        </p:nvSpPr>
        <p:spPr>
          <a:xfrm>
            <a:off x="2733822" y="4572000"/>
            <a:ext cx="4047978" cy="2057400"/>
          </a:xfrm>
          <a:prstGeom prst="rect">
            <a:avLst/>
          </a:prstGeom>
        </p:spPr>
        <p:txBody>
          <a:bodyPr vert="horz" lIns="45720" tIns="0" rIns="45720" bIns="0">
            <a:normAutofit fontScale="92500" lnSpcReduction="20000"/>
          </a:bodyPr>
          <a:lstStyle/>
          <a:p>
            <a:pPr marL="0" marR="0" lvl="0" indent="0" algn="ctr" defTabSz="914400" rtl="0" eaLnBrk="1" fontAlgn="auto" latinLnBrk="0" hangingPunct="1">
              <a:lnSpc>
                <a:spcPct val="100000"/>
              </a:lnSpc>
              <a:spcBef>
                <a:spcPts val="600"/>
              </a:spcBef>
              <a:spcAft>
                <a:spcPts val="0"/>
              </a:spcAft>
              <a:buClr>
                <a:schemeClr val="tx2"/>
              </a:buClr>
              <a:buSzPct val="73000"/>
              <a:buFont typeface="Wingdings 2"/>
              <a:buNone/>
              <a:tabLst/>
              <a:defRPr/>
            </a:pPr>
            <a:r>
              <a:rPr kumimoji="0" lang="en-US" sz="2200" b="1" i="0" u="none" strike="noStrike" kern="1200" cap="none" spc="0" normalizeH="0" baseline="0" noProof="0" dirty="0" smtClean="0">
                <a:ln>
                  <a:noFill/>
                </a:ln>
                <a:solidFill>
                  <a:srgbClr val="FFFFFF"/>
                </a:solidFill>
                <a:effectLst/>
                <a:uLnTx/>
                <a:uFillTx/>
                <a:latin typeface="+mn-lt"/>
                <a:ea typeface="+mn-ea"/>
                <a:cs typeface="+mn-cs"/>
              </a:rPr>
              <a:t>WILSON IGHODALO</a:t>
            </a:r>
          </a:p>
          <a:p>
            <a:pPr marL="0" marR="0" lvl="0" indent="0" algn="ctr" defTabSz="914400" rtl="0" eaLnBrk="1" fontAlgn="auto" latinLnBrk="0" hangingPunct="1">
              <a:lnSpc>
                <a:spcPct val="100000"/>
              </a:lnSpc>
              <a:spcBef>
                <a:spcPts val="600"/>
              </a:spcBef>
              <a:spcAft>
                <a:spcPts val="0"/>
              </a:spcAft>
              <a:buClr>
                <a:schemeClr val="tx2"/>
              </a:buClr>
              <a:buSzPct val="73000"/>
              <a:buFont typeface="Wingdings 2"/>
              <a:buNone/>
              <a:tabLst/>
              <a:defRPr/>
            </a:pPr>
            <a:r>
              <a:rPr lang="en-US" sz="2200" b="1" dirty="0" smtClean="0">
                <a:solidFill>
                  <a:srgbClr val="FFFFFF"/>
                </a:solidFill>
              </a:rPr>
              <a:t>President, The Drug Salvation </a:t>
            </a:r>
            <a:r>
              <a:rPr lang="en-US" sz="2200" b="1" dirty="0" smtClean="0">
                <a:solidFill>
                  <a:srgbClr val="FFFFFF"/>
                </a:solidFill>
              </a:rPr>
              <a:t>Foundation.</a:t>
            </a:r>
            <a:endParaRPr lang="en-US" sz="2200" b="1" dirty="0" smtClean="0">
              <a:solidFill>
                <a:srgbClr val="FFFFFF"/>
              </a:solidFill>
            </a:endParaRPr>
          </a:p>
          <a:p>
            <a:pPr marL="0" marR="0" lvl="0" indent="0" algn="ctr" defTabSz="914400" rtl="0" eaLnBrk="1" fontAlgn="auto" latinLnBrk="0" hangingPunct="1">
              <a:lnSpc>
                <a:spcPct val="100000"/>
              </a:lnSpc>
              <a:spcBef>
                <a:spcPts val="600"/>
              </a:spcBef>
              <a:spcAft>
                <a:spcPts val="0"/>
              </a:spcAft>
              <a:buClr>
                <a:schemeClr val="tx2"/>
              </a:buClr>
              <a:buSzPct val="73000"/>
              <a:buFont typeface="Wingdings 2"/>
              <a:buNone/>
              <a:tabLst/>
              <a:defRPr/>
            </a:pPr>
            <a:r>
              <a:rPr kumimoji="0" lang="en-US" sz="2200" b="1" i="0" u="none" strike="noStrike" kern="1200" cap="none" spc="0" normalizeH="0" baseline="0" noProof="0" dirty="0" smtClean="0">
                <a:ln>
                  <a:noFill/>
                </a:ln>
                <a:solidFill>
                  <a:srgbClr val="FFFFFF"/>
                </a:solidFill>
                <a:effectLst/>
                <a:uLnTx/>
                <a:uFillTx/>
                <a:latin typeface="+mn-lt"/>
                <a:ea typeface="+mn-ea"/>
                <a:cs typeface="+mn-cs"/>
              </a:rPr>
              <a:t>18b,</a:t>
            </a:r>
            <a:r>
              <a:rPr kumimoji="0" lang="en-US" sz="2200" b="1" i="0" u="none" strike="noStrike" kern="1200" cap="none" spc="0" normalizeH="0" noProof="0" dirty="0" smtClean="0">
                <a:ln>
                  <a:noFill/>
                </a:ln>
                <a:solidFill>
                  <a:srgbClr val="FFFFFF"/>
                </a:solidFill>
                <a:effectLst/>
                <a:uLnTx/>
                <a:uFillTx/>
                <a:latin typeface="+mn-lt"/>
                <a:ea typeface="+mn-ea"/>
                <a:cs typeface="+mn-cs"/>
              </a:rPr>
              <a:t> </a:t>
            </a:r>
            <a:r>
              <a:rPr kumimoji="0" lang="en-US" sz="2200" b="1" i="0" u="none" strike="noStrike" kern="1200" cap="none" spc="0" normalizeH="0" noProof="0" dirty="0" err="1" smtClean="0">
                <a:ln>
                  <a:noFill/>
                </a:ln>
                <a:solidFill>
                  <a:srgbClr val="FFFFFF"/>
                </a:solidFill>
                <a:effectLst/>
                <a:uLnTx/>
                <a:uFillTx/>
                <a:latin typeface="+mn-lt"/>
                <a:ea typeface="+mn-ea"/>
                <a:cs typeface="+mn-cs"/>
              </a:rPr>
              <a:t>Olu</a:t>
            </a:r>
            <a:r>
              <a:rPr kumimoji="0" lang="en-US" sz="2200" b="1" i="0" u="none" strike="noStrike" kern="1200" cap="none" spc="0" normalizeH="0" noProof="0" dirty="0" smtClean="0">
                <a:ln>
                  <a:noFill/>
                </a:ln>
                <a:solidFill>
                  <a:srgbClr val="FFFFFF"/>
                </a:solidFill>
                <a:effectLst/>
                <a:uLnTx/>
                <a:uFillTx/>
                <a:latin typeface="+mn-lt"/>
                <a:ea typeface="+mn-ea"/>
                <a:cs typeface="+mn-cs"/>
              </a:rPr>
              <a:t> Holloway Rd, </a:t>
            </a:r>
            <a:r>
              <a:rPr kumimoji="0" lang="en-US" sz="2200" b="1" i="0" u="none" strike="noStrike" kern="1200" cap="none" spc="0" normalizeH="0" noProof="0" dirty="0" err="1" smtClean="0">
                <a:ln>
                  <a:noFill/>
                </a:ln>
                <a:solidFill>
                  <a:srgbClr val="FFFFFF"/>
                </a:solidFill>
                <a:effectLst/>
                <a:uLnTx/>
                <a:uFillTx/>
                <a:latin typeface="+mn-lt"/>
                <a:ea typeface="+mn-ea"/>
                <a:cs typeface="+mn-cs"/>
              </a:rPr>
              <a:t>Ikoyi</a:t>
            </a:r>
            <a:r>
              <a:rPr kumimoji="0" lang="en-US" sz="2200" b="1" i="0" u="none" strike="noStrike" kern="1200" cap="none" spc="0" normalizeH="0" noProof="0" dirty="0" smtClean="0">
                <a:ln>
                  <a:noFill/>
                </a:ln>
                <a:solidFill>
                  <a:srgbClr val="FFFFFF"/>
                </a:solidFill>
                <a:effectLst/>
                <a:uLnTx/>
                <a:uFillTx/>
                <a:latin typeface="+mn-lt"/>
                <a:ea typeface="+mn-ea"/>
                <a:cs typeface="+mn-cs"/>
              </a:rPr>
              <a:t>-Lagos</a:t>
            </a:r>
          </a:p>
          <a:p>
            <a:pPr marL="0" marR="0" lvl="0" indent="0" algn="ctr" defTabSz="914400" rtl="0" eaLnBrk="1" fontAlgn="auto" latinLnBrk="0" hangingPunct="1">
              <a:lnSpc>
                <a:spcPct val="100000"/>
              </a:lnSpc>
              <a:spcBef>
                <a:spcPts val="600"/>
              </a:spcBef>
              <a:spcAft>
                <a:spcPts val="0"/>
              </a:spcAft>
              <a:buClr>
                <a:schemeClr val="tx2"/>
              </a:buClr>
              <a:buSzPct val="73000"/>
              <a:buFont typeface="Wingdings 2"/>
              <a:buNone/>
              <a:tabLst/>
              <a:defRPr/>
            </a:pPr>
            <a:r>
              <a:rPr lang="en-US" sz="2200" b="1" baseline="0" dirty="0" err="1" smtClean="0">
                <a:solidFill>
                  <a:srgbClr val="FFFFFF"/>
                </a:solidFill>
              </a:rPr>
              <a:t>Facebook</a:t>
            </a:r>
            <a:r>
              <a:rPr lang="en-US" sz="2200" b="1" baseline="0" dirty="0" smtClean="0">
                <a:solidFill>
                  <a:srgbClr val="FFFFFF"/>
                </a:solidFill>
              </a:rPr>
              <a:t>: </a:t>
            </a:r>
            <a:r>
              <a:rPr lang="en-US" sz="2200" b="1" baseline="0" dirty="0" err="1" smtClean="0">
                <a:solidFill>
                  <a:srgbClr val="FFFFFF"/>
                </a:solidFill>
              </a:rPr>
              <a:t>wilson.ighodalo</a:t>
            </a:r>
            <a:endParaRPr lang="en-US" sz="2200" b="1" baseline="0" dirty="0" smtClean="0">
              <a:solidFill>
                <a:srgbClr val="FFFFFF"/>
              </a:solidFill>
            </a:endParaRPr>
          </a:p>
          <a:p>
            <a:pPr marL="0" marR="0" lvl="0" indent="0" algn="ctr" defTabSz="914400" rtl="0" eaLnBrk="1" fontAlgn="auto" latinLnBrk="0" hangingPunct="1">
              <a:lnSpc>
                <a:spcPct val="100000"/>
              </a:lnSpc>
              <a:spcBef>
                <a:spcPts val="600"/>
              </a:spcBef>
              <a:spcAft>
                <a:spcPts val="0"/>
              </a:spcAft>
              <a:buClr>
                <a:schemeClr val="tx2"/>
              </a:buClr>
              <a:buSzPct val="73000"/>
              <a:buFont typeface="Wingdings 2"/>
              <a:buNone/>
              <a:tabLst/>
              <a:defRPr/>
            </a:pPr>
            <a:r>
              <a:rPr kumimoji="0" lang="en-US" sz="2200" b="1" i="0" u="none" strike="noStrike" kern="1200" cap="none" spc="0" normalizeH="0" noProof="0" dirty="0" err="1" smtClean="0">
                <a:ln>
                  <a:noFill/>
                </a:ln>
                <a:solidFill>
                  <a:srgbClr val="FFFFFF"/>
                </a:solidFill>
                <a:effectLst/>
                <a:uLnTx/>
                <a:uFillTx/>
                <a:latin typeface="+mn-lt"/>
                <a:ea typeface="+mn-ea"/>
                <a:cs typeface="+mn-cs"/>
              </a:rPr>
              <a:t>Instagram</a:t>
            </a:r>
            <a:r>
              <a:rPr kumimoji="0" lang="en-US" sz="2200" b="1" i="0" u="none" strike="noStrike" kern="1200" cap="none" spc="0" normalizeH="0" noProof="0" dirty="0" smtClean="0">
                <a:ln>
                  <a:noFill/>
                </a:ln>
                <a:solidFill>
                  <a:srgbClr val="FFFFFF"/>
                </a:solidFill>
                <a:effectLst/>
                <a:uLnTx/>
                <a:uFillTx/>
                <a:latin typeface="+mn-lt"/>
                <a:ea typeface="+mn-ea"/>
                <a:cs typeface="+mn-cs"/>
              </a:rPr>
              <a:t>: </a:t>
            </a:r>
            <a:r>
              <a:rPr kumimoji="0" lang="en-US" sz="2200" b="1" i="0" u="none" strike="noStrike" kern="1200" cap="none" spc="0" normalizeH="0" noProof="0" dirty="0" err="1" smtClean="0">
                <a:ln>
                  <a:noFill/>
                </a:ln>
                <a:solidFill>
                  <a:srgbClr val="FFFFFF"/>
                </a:solidFill>
                <a:effectLst/>
                <a:uLnTx/>
                <a:uFillTx/>
                <a:latin typeface="+mn-lt"/>
                <a:ea typeface="+mn-ea"/>
                <a:cs typeface="+mn-cs"/>
              </a:rPr>
              <a:t>wilsonighodalo</a:t>
            </a:r>
            <a:endParaRPr kumimoji="0" lang="en-GB" sz="22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
            <a:ext cx="7239000" cy="822960"/>
          </a:xfrm>
        </p:spPr>
        <p:txBody>
          <a:bodyPr>
            <a:normAutofit/>
          </a:bodyPr>
          <a:lstStyle/>
          <a:p>
            <a:pPr algn="ctr"/>
            <a:r>
              <a:rPr lang="en-US" dirty="0" smtClean="0"/>
              <a:t>MY recommendations:</a:t>
            </a:r>
            <a:endParaRPr lang="en-GB" dirty="0"/>
          </a:p>
        </p:txBody>
      </p:sp>
      <p:sp>
        <p:nvSpPr>
          <p:cNvPr id="3" name="Content Placeholder 2"/>
          <p:cNvSpPr>
            <a:spLocks noGrp="1"/>
          </p:cNvSpPr>
          <p:nvPr>
            <p:ph idx="1"/>
          </p:nvPr>
        </p:nvSpPr>
        <p:spPr>
          <a:xfrm>
            <a:off x="0" y="1066800"/>
            <a:ext cx="7772400" cy="5388936"/>
          </a:xfrm>
        </p:spPr>
        <p:txBody>
          <a:bodyPr>
            <a:normAutofit/>
          </a:bodyPr>
          <a:lstStyle/>
          <a:p>
            <a:pPr algn="ctr">
              <a:buFont typeface="Wingdings" pitchFamily="2" charset="2"/>
              <a:buChar char="Ø"/>
            </a:pPr>
            <a:r>
              <a:rPr lang="en-US" sz="2400" b="1" dirty="0" smtClean="0"/>
              <a:t>Eliminate stigma and discrimination toward individuals with substance use disorders</a:t>
            </a:r>
            <a:r>
              <a:rPr lang="en-US" sz="2400" dirty="0" smtClean="0"/>
              <a:t>. </a:t>
            </a:r>
          </a:p>
          <a:p>
            <a:pPr algn="just">
              <a:buNone/>
            </a:pPr>
            <a:r>
              <a:rPr lang="en-US" sz="2400" dirty="0" smtClean="0"/>
              <a:t>   </a:t>
            </a:r>
          </a:p>
          <a:p>
            <a:pPr algn="just">
              <a:buNone/>
            </a:pPr>
            <a:r>
              <a:rPr lang="en-US" sz="2400" dirty="0" smtClean="0"/>
              <a:t>   Increasing public awareness of addiction/dependence as a chronic but treatable disorder is needed to overcome stigma and promote a shift from exclusion and blame toward support and compassion. This should include national policies that address substance use disorders as neurobiological disorders having complex social and developmental underpinnings.</a:t>
            </a:r>
          </a:p>
        </p:txBody>
      </p:sp>
      <p:pic>
        <p:nvPicPr>
          <p:cNvPr id="4" name="Picture 2" descr="C:\Users\USER\Desktop\logos.jpg"/>
          <p:cNvPicPr>
            <a:picLocks noChangeAspect="1" noChangeArrowheads="1"/>
          </p:cNvPicPr>
          <p:nvPr/>
        </p:nvPicPr>
        <p:blipFill>
          <a:blip r:embed="rId2"/>
          <a:srcRect/>
          <a:stretch>
            <a:fillRect/>
          </a:stretch>
        </p:blipFill>
        <p:spPr bwMode="auto">
          <a:xfrm>
            <a:off x="7725970" y="5562600"/>
            <a:ext cx="1418030" cy="12954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153400" cy="6858000"/>
          </a:xfrm>
        </p:spPr>
        <p:txBody>
          <a:bodyPr>
            <a:normAutofit/>
          </a:bodyPr>
          <a:lstStyle/>
          <a:p>
            <a:pPr algn="ctr">
              <a:buFont typeface="Wingdings" pitchFamily="2" charset="2"/>
              <a:buChar char="Ø"/>
            </a:pPr>
            <a:r>
              <a:rPr lang="en-US" sz="2400" b="1" dirty="0" smtClean="0"/>
              <a:t>Address substance use disorders as public health problems instead of criminal justice issues</a:t>
            </a:r>
          </a:p>
          <a:p>
            <a:pPr>
              <a:buNone/>
            </a:pPr>
            <a:r>
              <a:rPr lang="en-US" sz="2400" dirty="0" smtClean="0"/>
              <a:t>   </a:t>
            </a:r>
          </a:p>
          <a:p>
            <a:pPr algn="just">
              <a:buNone/>
            </a:pPr>
            <a:r>
              <a:rPr lang="en-US" sz="2400" dirty="0" smtClean="0"/>
              <a:t>   A comprehensive public health approach should offer accessible evidence‐based prevention, treatment, and recovery options to drug users, and engage those who commit criminal offences in evidence‐based treatment during and following, or in lieu of, incarceration, to prevent relapse and recidivism. It also includes </a:t>
            </a:r>
            <a:r>
              <a:rPr lang="en-US" sz="2400" dirty="0" err="1" smtClean="0"/>
              <a:t>naloxone</a:t>
            </a:r>
            <a:r>
              <a:rPr lang="en-US" sz="2400" dirty="0" smtClean="0"/>
              <a:t> distribution for overdose prevention3, and integration of treatment of substance use disorders with prevention and treatment of infectious diseases (HIV and hepatitis C) and of co‐occurring psychiatric conditions.</a:t>
            </a:r>
            <a:endParaRPr lang="en-US" sz="2400" b="1" dirty="0" smtClean="0"/>
          </a:p>
        </p:txBody>
      </p:sp>
      <p:pic>
        <p:nvPicPr>
          <p:cNvPr id="4" name="Picture 2" descr="C:\Users\USER\Desktop\logos.jpg"/>
          <p:cNvPicPr>
            <a:picLocks noChangeAspect="1" noChangeArrowheads="1"/>
          </p:cNvPicPr>
          <p:nvPr/>
        </p:nvPicPr>
        <p:blipFill>
          <a:blip r:embed="rId2"/>
          <a:srcRect/>
          <a:stretch>
            <a:fillRect/>
          </a:stretch>
        </p:blipFill>
        <p:spPr bwMode="auto">
          <a:xfrm>
            <a:off x="8143036" y="5943600"/>
            <a:ext cx="1000963" cy="9144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2880"/>
            <a:ext cx="8077200" cy="6675120"/>
          </a:xfrm>
        </p:spPr>
        <p:txBody>
          <a:bodyPr>
            <a:noAutofit/>
          </a:bodyPr>
          <a:lstStyle/>
          <a:p>
            <a:pPr algn="ctr">
              <a:buFont typeface="Wingdings" pitchFamily="2" charset="2"/>
              <a:buChar char="Ø"/>
            </a:pPr>
            <a:r>
              <a:rPr lang="en-US" sz="2400" b="1" dirty="0" smtClean="0"/>
              <a:t>IMPLEMENT EVIDENCE‐BASED PREVENTION PROGRAMS</a:t>
            </a:r>
            <a:r>
              <a:rPr lang="en-US" sz="2400" dirty="0" smtClean="0"/>
              <a:t> </a:t>
            </a:r>
          </a:p>
          <a:p>
            <a:pPr>
              <a:buFont typeface="Wingdings" pitchFamily="2" charset="2"/>
              <a:buChar char="Ø"/>
            </a:pPr>
            <a:endParaRPr lang="en-US" sz="2400" dirty="0" smtClean="0"/>
          </a:p>
          <a:p>
            <a:pPr algn="just">
              <a:buNone/>
            </a:pPr>
            <a:r>
              <a:rPr lang="en-US" sz="2400" dirty="0" smtClean="0"/>
              <a:t>    Substance use disorders are fully preventable. The use of evidence‐based prevention programs, both universal and targeted to high‐risk individuals, has shown positive outcomes in reducing drug initiation and escalation of use. Since prevention programs address risk and protective factors that are common to a range of behavioral problems, they produce positive outcomes not just in drug taking but also in reducing aggression, early pregnancies, and drugged driving, and improve mental health and educational outcomes. Highest priority should be given to interventions targeting children and youth, since the earlier the use of drugs the greater the risk for substance use disorders and the higher their severity.</a:t>
            </a:r>
          </a:p>
        </p:txBody>
      </p:sp>
      <p:pic>
        <p:nvPicPr>
          <p:cNvPr id="4" name="Picture 2" descr="C:\Users\USER\Desktop\logos.jpg"/>
          <p:cNvPicPr>
            <a:picLocks noChangeAspect="1" noChangeArrowheads="1"/>
          </p:cNvPicPr>
          <p:nvPr/>
        </p:nvPicPr>
        <p:blipFill>
          <a:blip r:embed="rId2"/>
          <a:srcRect/>
          <a:stretch>
            <a:fillRect/>
          </a:stretch>
        </p:blipFill>
        <p:spPr bwMode="auto">
          <a:xfrm>
            <a:off x="8059624" y="5867400"/>
            <a:ext cx="1084376" cy="9906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2880"/>
            <a:ext cx="8001000" cy="5455920"/>
          </a:xfrm>
        </p:spPr>
        <p:txBody>
          <a:bodyPr>
            <a:normAutofit fontScale="85000" lnSpcReduction="20000"/>
          </a:bodyPr>
          <a:lstStyle/>
          <a:p>
            <a:pPr algn="ctr">
              <a:buFont typeface="Wingdings" pitchFamily="2" charset="2"/>
              <a:buChar char="Ø"/>
            </a:pPr>
            <a:r>
              <a:rPr lang="en-US" sz="3800" b="1" dirty="0" smtClean="0"/>
              <a:t>Implement evidence‐based treatments for substance use disorders.</a:t>
            </a:r>
            <a:r>
              <a:rPr lang="en-US" sz="3800" dirty="0" smtClean="0"/>
              <a:t> </a:t>
            </a:r>
            <a:endParaRPr lang="en-US" dirty="0" smtClean="0"/>
          </a:p>
          <a:p>
            <a:pPr>
              <a:buNone/>
            </a:pPr>
            <a:endParaRPr lang="en-US" dirty="0" smtClean="0"/>
          </a:p>
          <a:p>
            <a:pPr algn="just">
              <a:buNone/>
            </a:pPr>
            <a:r>
              <a:rPr lang="en-US" dirty="0" smtClean="0"/>
              <a:t>   </a:t>
            </a:r>
            <a:r>
              <a:rPr lang="en-US" sz="2800" dirty="0" smtClean="0"/>
              <a:t> Abundant research shows that these disorders are treatable and that people do recover when given evidence‐based care, including behavioral therapies for all these disorders and medication‐assisted treatments for alcohol and opioid use disorders and for smoking cessation. However, because changes in the brain function in these disorders can be long‐lasting, an individual may be at increased risk for relapse even after years of abstinence. Effective treatment thus requires a chronic care model as used for other chronic conditions such as cardiovascular disease or diabetes, which along with routine screening should be integrated into the general health care system and be affordable and accessible.</a:t>
            </a:r>
            <a:endParaRPr lang="en-GB" dirty="0"/>
          </a:p>
        </p:txBody>
      </p:sp>
      <p:pic>
        <p:nvPicPr>
          <p:cNvPr id="4" name="Picture 2" descr="C:\Users\USER\Desktop\logos.jpg"/>
          <p:cNvPicPr>
            <a:picLocks noChangeAspect="1" noChangeArrowheads="1"/>
          </p:cNvPicPr>
          <p:nvPr/>
        </p:nvPicPr>
        <p:blipFill>
          <a:blip r:embed="rId2"/>
          <a:srcRect/>
          <a:stretch>
            <a:fillRect/>
          </a:stretch>
        </p:blipFill>
        <p:spPr bwMode="auto">
          <a:xfrm>
            <a:off x="7642556" y="5486400"/>
            <a:ext cx="1501443" cy="13716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153400" cy="5562600"/>
          </a:xfrm>
        </p:spPr>
        <p:txBody>
          <a:bodyPr>
            <a:normAutofit fontScale="92500" lnSpcReduction="10000"/>
          </a:bodyPr>
          <a:lstStyle/>
          <a:p>
            <a:pPr algn="ctr">
              <a:buFont typeface="Wingdings" pitchFamily="2" charset="2"/>
              <a:buChar char="Ø"/>
            </a:pPr>
            <a:r>
              <a:rPr lang="en-US" sz="3300" b="1" dirty="0" smtClean="0"/>
              <a:t>Collect and utilize scientific data and engage scientific experts in policy making.</a:t>
            </a:r>
            <a:r>
              <a:rPr lang="en-US" sz="3300" dirty="0" smtClean="0"/>
              <a:t> </a:t>
            </a:r>
            <a:endParaRPr lang="en-US" dirty="0" smtClean="0"/>
          </a:p>
          <a:p>
            <a:endParaRPr lang="en-US" dirty="0" smtClean="0"/>
          </a:p>
          <a:p>
            <a:pPr algn="just">
              <a:buNone/>
            </a:pPr>
            <a:r>
              <a:rPr lang="en-US" dirty="0" smtClean="0"/>
              <a:t>   Reliable epidemiological data on the economic and social factors that contribute to drug use and substance use disorders should be gathered and analyzed to drive planning and evaluation of drug policy interventions and decision making. The scientific community should provide knowledge of effective prevention and treatment interventions as well as training in their implementation and ongoing evaluation. Member States should establish national early warning systems to monitor changing drug trends and identify emerging public safety and health threats.</a:t>
            </a:r>
            <a:endParaRPr lang="en-GB" dirty="0"/>
          </a:p>
        </p:txBody>
      </p:sp>
      <p:pic>
        <p:nvPicPr>
          <p:cNvPr id="4" name="Picture 2" descr="C:\Users\USER\Desktop\logos.jpg"/>
          <p:cNvPicPr>
            <a:picLocks noChangeAspect="1" noChangeArrowheads="1"/>
          </p:cNvPicPr>
          <p:nvPr/>
        </p:nvPicPr>
        <p:blipFill>
          <a:blip r:embed="rId2"/>
          <a:srcRect/>
          <a:stretch>
            <a:fillRect/>
          </a:stretch>
        </p:blipFill>
        <p:spPr bwMode="auto">
          <a:xfrm>
            <a:off x="7239000" y="5117742"/>
            <a:ext cx="1905000" cy="174025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077200" cy="5562600"/>
          </a:xfrm>
        </p:spPr>
        <p:txBody>
          <a:bodyPr>
            <a:normAutofit fontScale="70000" lnSpcReduction="20000"/>
          </a:bodyPr>
          <a:lstStyle/>
          <a:p>
            <a:pPr algn="ctr">
              <a:buFont typeface="Wingdings" pitchFamily="2" charset="2"/>
              <a:buChar char="Ø"/>
            </a:pPr>
            <a:r>
              <a:rPr lang="en-GB" dirty="0" smtClean="0"/>
              <a:t> </a:t>
            </a:r>
            <a:r>
              <a:rPr lang="en-US" sz="4600" b="1" dirty="0" smtClean="0"/>
              <a:t>Engage diverse stakeholders in coordinated policy making</a:t>
            </a:r>
            <a:r>
              <a:rPr lang="en-US" sz="4600" dirty="0" smtClean="0"/>
              <a:t>.</a:t>
            </a:r>
            <a:r>
              <a:rPr lang="en-US" dirty="0" smtClean="0"/>
              <a:t> </a:t>
            </a:r>
          </a:p>
          <a:p>
            <a:pPr>
              <a:buFont typeface="Wingdings" pitchFamily="2" charset="2"/>
              <a:buChar char="Ø"/>
            </a:pPr>
            <a:endParaRPr lang="en-US" dirty="0" smtClean="0"/>
          </a:p>
          <a:p>
            <a:pPr algn="just">
              <a:buNone/>
            </a:pPr>
            <a:r>
              <a:rPr lang="en-US" dirty="0" smtClean="0"/>
              <a:t>    </a:t>
            </a:r>
            <a:r>
              <a:rPr lang="en-US" sz="3100" dirty="0" smtClean="0"/>
              <a:t>Because of the complexity of the health and safety issues related to substance use disorders, policy makers should involve diverse stakeholders, including public health, education, law enforcement, science, and health care systems, as well as solicit input from countries with different cultures, resources, and experiences. Stakeholders should cooperate in the planning, implementation, and evaluation of science‐informed interventions and policies that address the demand as well as the supply of drugs. This would include diverting offenders into treatment, combating drug production and trafficking, creating alternative opportunities for communities dependent on the drug trade, and ensuring the safety and protection of the most vulnerable as it relates to drug taking but also engagement in drug trading.</a:t>
            </a:r>
            <a:endParaRPr lang="en-GB" dirty="0"/>
          </a:p>
        </p:txBody>
      </p:sp>
      <p:pic>
        <p:nvPicPr>
          <p:cNvPr id="4" name="Picture 2" descr="C:\Users\USER\Desktop\logos.jpg"/>
          <p:cNvPicPr>
            <a:picLocks noChangeAspect="1" noChangeArrowheads="1"/>
          </p:cNvPicPr>
          <p:nvPr/>
        </p:nvPicPr>
        <p:blipFill>
          <a:blip r:embed="rId2"/>
          <a:srcRect/>
          <a:stretch>
            <a:fillRect/>
          </a:stretch>
        </p:blipFill>
        <p:spPr bwMode="auto">
          <a:xfrm>
            <a:off x="7239000" y="5117742"/>
            <a:ext cx="1905000" cy="1740258"/>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7924800" cy="4846320"/>
          </a:xfrm>
        </p:spPr>
        <p:txBody>
          <a:bodyPr>
            <a:normAutofit fontScale="92500" lnSpcReduction="10000"/>
          </a:bodyPr>
          <a:lstStyle/>
          <a:p>
            <a:pPr>
              <a:buFont typeface="Wingdings" pitchFamily="2" charset="2"/>
              <a:buChar char="Ø"/>
            </a:pPr>
            <a:r>
              <a:rPr lang="en-GB" dirty="0" smtClean="0"/>
              <a:t> </a:t>
            </a:r>
            <a:r>
              <a:rPr lang="en-US" b="1" dirty="0" smtClean="0"/>
              <a:t>SUPPORT DRUG‐RELATED RESEARCH</a:t>
            </a:r>
            <a:r>
              <a:rPr lang="en-US" dirty="0" smtClean="0"/>
              <a:t> </a:t>
            </a:r>
          </a:p>
          <a:p>
            <a:pPr>
              <a:buNone/>
            </a:pPr>
            <a:endParaRPr lang="en-US" dirty="0" smtClean="0"/>
          </a:p>
          <a:p>
            <a:pPr algn="just">
              <a:buNone/>
            </a:pPr>
            <a:r>
              <a:rPr lang="en-US" dirty="0" smtClean="0"/>
              <a:t>   Ongoing research must address the effects of drugs (especially emerging new synthetic drugs) on the brain and behavior; the social and public health impact of different drug policies; the best ways to tailor prevention and treatment modalities to different cultural contexts; and the therapeutic potential of controlled substances (e.g., </a:t>
            </a:r>
            <a:r>
              <a:rPr lang="en-US" dirty="0" err="1" smtClean="0"/>
              <a:t>cannabinoids</a:t>
            </a:r>
            <a:r>
              <a:rPr lang="en-US" dirty="0" smtClean="0"/>
              <a:t>). Regulatory impediments to conducting research on scheduled drugs should be minimized and policies that facilitate research across these areas implemented.</a:t>
            </a:r>
            <a:endParaRPr lang="en-GB" dirty="0"/>
          </a:p>
        </p:txBody>
      </p:sp>
      <p:pic>
        <p:nvPicPr>
          <p:cNvPr id="4" name="Picture 2" descr="C:\Users\USER\Desktop\logos.jpg"/>
          <p:cNvPicPr>
            <a:picLocks noChangeAspect="1" noChangeArrowheads="1"/>
          </p:cNvPicPr>
          <p:nvPr/>
        </p:nvPicPr>
        <p:blipFill>
          <a:blip r:embed="rId2"/>
          <a:srcRect/>
          <a:stretch>
            <a:fillRect/>
          </a:stretch>
        </p:blipFill>
        <p:spPr bwMode="auto">
          <a:xfrm>
            <a:off x="7239000" y="5117742"/>
            <a:ext cx="1905000" cy="174025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7848600" cy="5257800"/>
          </a:xfrm>
        </p:spPr>
        <p:txBody>
          <a:bodyPr>
            <a:normAutofit fontScale="92500" lnSpcReduction="10000"/>
          </a:bodyPr>
          <a:lstStyle/>
          <a:p>
            <a:pPr algn="ctr">
              <a:buFont typeface="Wingdings" pitchFamily="2" charset="2"/>
              <a:buChar char="Ø"/>
            </a:pPr>
            <a:r>
              <a:rPr lang="en-GB" dirty="0" smtClean="0"/>
              <a:t> </a:t>
            </a:r>
            <a:r>
              <a:rPr lang="en-US" sz="3500" b="1" dirty="0" smtClean="0"/>
              <a:t>Ensure access to scheduled medications for therapeutic use</a:t>
            </a:r>
            <a:r>
              <a:rPr lang="en-US" b="1" dirty="0" smtClean="0"/>
              <a:t>.</a:t>
            </a:r>
            <a:r>
              <a:rPr lang="en-US" dirty="0" smtClean="0"/>
              <a:t> </a:t>
            </a:r>
          </a:p>
          <a:p>
            <a:pPr>
              <a:buNone/>
            </a:pPr>
            <a:endParaRPr lang="en-US" dirty="0" smtClean="0"/>
          </a:p>
          <a:p>
            <a:pPr algn="just">
              <a:buNone/>
            </a:pPr>
            <a:r>
              <a:rPr lang="en-US" dirty="0" smtClean="0"/>
              <a:t>   Some controlled and dependence‐producing psychoactive drugs are necessary medicines for treating serious health conditions. The international drug conventions are designed to ensure legitimate medical access to such medicines, under appropriate supervision, through a distribution chain that deters and combats illicit manufacture, sale, and diversion. Necessary steps should be taken to remove barriers to accessing controlled drugs for legitimate medical needs, such as analgesic drugs in the more than 150 countries where pain is undertreated.</a:t>
            </a:r>
            <a:endParaRPr lang="en-GB" dirty="0"/>
          </a:p>
        </p:txBody>
      </p:sp>
      <p:pic>
        <p:nvPicPr>
          <p:cNvPr id="4" name="Picture 2" descr="C:\Users\USER\Desktop\logos.jpg"/>
          <p:cNvPicPr>
            <a:picLocks noChangeAspect="1" noChangeArrowheads="1"/>
          </p:cNvPicPr>
          <p:nvPr/>
        </p:nvPicPr>
        <p:blipFill>
          <a:blip r:embed="rId2"/>
          <a:srcRect/>
          <a:stretch>
            <a:fillRect/>
          </a:stretch>
        </p:blipFill>
        <p:spPr bwMode="auto">
          <a:xfrm>
            <a:off x="7239000" y="5117742"/>
            <a:ext cx="1905000" cy="174025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001000" cy="4846320"/>
          </a:xfrm>
        </p:spPr>
        <p:txBody>
          <a:bodyPr>
            <a:normAutofit/>
          </a:bodyPr>
          <a:lstStyle/>
          <a:p>
            <a:pPr algn="ctr">
              <a:buNone/>
            </a:pPr>
            <a:endParaRPr lang="en-GB" sz="5400" dirty="0" smtClean="0"/>
          </a:p>
          <a:p>
            <a:pPr algn="ctr">
              <a:buNone/>
            </a:pPr>
            <a:endParaRPr lang="en-GB" sz="5400" dirty="0" smtClean="0"/>
          </a:p>
          <a:p>
            <a:pPr algn="ctr">
              <a:buNone/>
            </a:pPr>
            <a:r>
              <a:rPr lang="en-GB" sz="5400" smtClean="0"/>
              <a:t>THANK </a:t>
            </a:r>
            <a:r>
              <a:rPr lang="en-GB" sz="5400" dirty="0" smtClean="0"/>
              <a:t>YOU</a:t>
            </a:r>
            <a:endParaRPr lang="en-GB" sz="5400" dirty="0"/>
          </a:p>
        </p:txBody>
      </p:sp>
      <p:pic>
        <p:nvPicPr>
          <p:cNvPr id="4" name="Picture 2" descr="C:\Users\USER\Desktop\logos.jpg"/>
          <p:cNvPicPr>
            <a:picLocks noChangeAspect="1" noChangeArrowheads="1"/>
          </p:cNvPicPr>
          <p:nvPr/>
        </p:nvPicPr>
        <p:blipFill>
          <a:blip r:embed="rId2"/>
          <a:srcRect/>
          <a:stretch>
            <a:fillRect/>
          </a:stretch>
        </p:blipFill>
        <p:spPr bwMode="auto">
          <a:xfrm>
            <a:off x="7239000" y="5117742"/>
            <a:ext cx="1905000" cy="1740258"/>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762000"/>
          </a:xfrm>
        </p:spPr>
        <p:txBody>
          <a:bodyPr/>
          <a:lstStyle/>
          <a:p>
            <a:pPr algn="ctr"/>
            <a:r>
              <a:rPr lang="en-GB" dirty="0" smtClean="0"/>
              <a:t>NIGERIA DRUG HISTORY</a:t>
            </a:r>
            <a:endParaRPr lang="en-GB" dirty="0"/>
          </a:p>
        </p:txBody>
      </p:sp>
      <p:sp>
        <p:nvSpPr>
          <p:cNvPr id="3" name="Content Placeholder 2"/>
          <p:cNvSpPr>
            <a:spLocks noGrp="1"/>
          </p:cNvSpPr>
          <p:nvPr>
            <p:ph idx="1"/>
          </p:nvPr>
        </p:nvSpPr>
        <p:spPr>
          <a:xfrm>
            <a:off x="0" y="1371600"/>
            <a:ext cx="8153400" cy="4953000"/>
          </a:xfrm>
        </p:spPr>
        <p:txBody>
          <a:bodyPr>
            <a:normAutofit/>
          </a:bodyPr>
          <a:lstStyle/>
          <a:p>
            <a:pPr algn="just">
              <a:buNone/>
            </a:pPr>
            <a:r>
              <a:rPr lang="en-GB" sz="2400" dirty="0" smtClean="0"/>
              <a:t>   Historically, Nigeria was a transit country for the transportation of illicit drugs to other European and Asian countries. Over time and due to the increased availability of these substance and increased youth unemployment rates, the incidence of substance abuse has increased dramatically. The menace of drug abuse has deep into our society, especially within the youth population.</a:t>
            </a:r>
          </a:p>
        </p:txBody>
      </p:sp>
      <p:pic>
        <p:nvPicPr>
          <p:cNvPr id="4" name="Picture 2" descr="C:\Users\USER\Desktop\logos.jpg"/>
          <p:cNvPicPr>
            <a:picLocks noChangeAspect="1" noChangeArrowheads="1"/>
          </p:cNvPicPr>
          <p:nvPr/>
        </p:nvPicPr>
        <p:blipFill>
          <a:blip r:embed="rId2"/>
          <a:srcRect/>
          <a:stretch>
            <a:fillRect/>
          </a:stretch>
        </p:blipFill>
        <p:spPr bwMode="auto">
          <a:xfrm>
            <a:off x="6831013" y="4745037"/>
            <a:ext cx="2312987" cy="211296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153400" cy="6477000"/>
          </a:xfrm>
        </p:spPr>
        <p:txBody>
          <a:bodyPr>
            <a:normAutofit/>
          </a:bodyPr>
          <a:lstStyle/>
          <a:p>
            <a:pPr algn="just">
              <a:buNone/>
            </a:pPr>
            <a:r>
              <a:rPr lang="en-GB" sz="2400" dirty="0" smtClean="0"/>
              <a:t>   Substance abuse has led to an increase in socioeconomic and public health issues. Crime, drug-related mental illness and a rapid spread of HIV/AIDS and other disease have leading to a gradual reduction in the productivity of our youth.</a:t>
            </a:r>
          </a:p>
          <a:p>
            <a:pPr algn="just">
              <a:buNone/>
            </a:pPr>
            <a:endParaRPr lang="en-GB" sz="2400" dirty="0" smtClean="0"/>
          </a:p>
          <a:p>
            <a:pPr algn="just">
              <a:buNone/>
            </a:pPr>
            <a:r>
              <a:rPr lang="en-US" sz="2400" dirty="0" smtClean="0"/>
              <a:t>   Drug abuse has ruined and killed youths, shattered their ambitions and brought untold hardship to human race. Many promising career have been destroyed by drug addition, while a lot of youth that are hooked on drugs are now engage in delinquent acts like stealing, pilfering, truancy, absenteeism, assault and clashed law enforcement Agent. Drug abuse has also led some youth especially to perpetrate criminal acts such as rape, arson, murder, assassination, militancy, terrorism, burglary, armed robbery, kidnapping and hostage taking.</a:t>
            </a:r>
            <a:endParaRPr lang="en-GB" sz="2400" dirty="0" smtClean="0"/>
          </a:p>
        </p:txBody>
      </p:sp>
      <p:pic>
        <p:nvPicPr>
          <p:cNvPr id="4" name="Picture 2" descr="C:\Users\USER\Desktop\logos.jpg"/>
          <p:cNvPicPr>
            <a:picLocks noChangeAspect="1" noChangeArrowheads="1"/>
          </p:cNvPicPr>
          <p:nvPr/>
        </p:nvPicPr>
        <p:blipFill>
          <a:blip r:embed="rId2"/>
          <a:srcRect/>
          <a:stretch>
            <a:fillRect/>
          </a:stretch>
        </p:blipFill>
        <p:spPr bwMode="auto">
          <a:xfrm>
            <a:off x="8226449" y="6019800"/>
            <a:ext cx="917549" cy="838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8153400" cy="4846320"/>
          </a:xfrm>
        </p:spPr>
        <p:txBody>
          <a:bodyPr>
            <a:normAutofit/>
          </a:bodyPr>
          <a:lstStyle/>
          <a:p>
            <a:pPr algn="just">
              <a:buNone/>
            </a:pPr>
            <a:r>
              <a:rPr lang="en-US" sz="2400" dirty="0" smtClean="0"/>
              <a:t>   </a:t>
            </a:r>
          </a:p>
          <a:p>
            <a:pPr algn="just">
              <a:buNone/>
            </a:pPr>
            <a:r>
              <a:rPr lang="en-US" sz="2400" dirty="0" smtClean="0"/>
              <a:t>   From whichever angle one might look at it, drug abuse is a disaster and should be avoided. Therefore my message to adolescents and youth is that they should stay away from drug abuse because it leads to health and psychological problems. Drugs abuse prevents one from realizing his or her future ambitions as it destroy the user mentally and physically. Youths should not toy with drugs always try to resist pressure and temptations to use drugs. </a:t>
            </a:r>
          </a:p>
        </p:txBody>
      </p:sp>
      <p:pic>
        <p:nvPicPr>
          <p:cNvPr id="4" name="Picture 2" descr="C:\Users\USER\Desktop\logos.jpg"/>
          <p:cNvPicPr>
            <a:picLocks noChangeAspect="1" noChangeArrowheads="1"/>
          </p:cNvPicPr>
          <p:nvPr/>
        </p:nvPicPr>
        <p:blipFill>
          <a:blip r:embed="rId2"/>
          <a:srcRect/>
          <a:stretch>
            <a:fillRect/>
          </a:stretch>
        </p:blipFill>
        <p:spPr bwMode="auto">
          <a:xfrm>
            <a:off x="6831013" y="4745037"/>
            <a:ext cx="2312987" cy="211296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153400" cy="1143000"/>
          </a:xfrm>
        </p:spPr>
        <p:txBody>
          <a:bodyPr>
            <a:normAutofit fontScale="90000"/>
          </a:bodyPr>
          <a:lstStyle/>
          <a:p>
            <a:pPr algn="ctr"/>
            <a:r>
              <a:rPr lang="en-US" dirty="0" smtClean="0"/>
              <a:t>THE DRUG SALVATION FOUNDATION AND WHAT WE HAVE BEEN DOING</a:t>
            </a:r>
            <a:endParaRPr lang="en-GB" dirty="0"/>
          </a:p>
        </p:txBody>
      </p:sp>
      <p:sp>
        <p:nvSpPr>
          <p:cNvPr id="3" name="Content Placeholder 2"/>
          <p:cNvSpPr>
            <a:spLocks noGrp="1"/>
          </p:cNvSpPr>
          <p:nvPr>
            <p:ph idx="1"/>
          </p:nvPr>
        </p:nvSpPr>
        <p:spPr>
          <a:xfrm>
            <a:off x="152400" y="1609416"/>
            <a:ext cx="7543800" cy="4846320"/>
          </a:xfrm>
        </p:spPr>
        <p:txBody>
          <a:bodyPr>
            <a:normAutofit/>
          </a:bodyPr>
          <a:lstStyle/>
          <a:p>
            <a:pPr lvl="0" algn="just"/>
            <a:r>
              <a:rPr lang="en-US" sz="2400" dirty="0" smtClean="0"/>
              <a:t>NDLEA CELEBRITITY DRUG FREE CLUB</a:t>
            </a:r>
          </a:p>
          <a:p>
            <a:pPr lvl="0" algn="just">
              <a:buNone/>
            </a:pPr>
            <a:endParaRPr lang="en-US" sz="2400" dirty="0" smtClean="0"/>
          </a:p>
          <a:p>
            <a:pPr lvl="0" algn="just"/>
            <a:r>
              <a:rPr lang="en-US" sz="2400" dirty="0" smtClean="0"/>
              <a:t>STUDENT HAND BOOK</a:t>
            </a:r>
          </a:p>
          <a:p>
            <a:pPr lvl="0" algn="just"/>
            <a:endParaRPr lang="en-US" sz="2400" dirty="0" smtClean="0"/>
          </a:p>
          <a:p>
            <a:pPr lvl="0" algn="just"/>
            <a:r>
              <a:rPr lang="en-US" sz="2400" dirty="0" smtClean="0"/>
              <a:t>TV COMMERCIAL</a:t>
            </a:r>
          </a:p>
          <a:p>
            <a:pPr lvl="0" algn="just"/>
            <a:endParaRPr lang="en-US" sz="2400" dirty="0" smtClean="0"/>
          </a:p>
          <a:p>
            <a:pPr lvl="0" algn="just"/>
            <a:r>
              <a:rPr lang="en-US" sz="2400" dirty="0" smtClean="0"/>
              <a:t>TRAINING CRIME REPORTERS</a:t>
            </a:r>
          </a:p>
          <a:p>
            <a:pPr algn="just"/>
            <a:endParaRPr lang="en-US" sz="2400" dirty="0" smtClean="0"/>
          </a:p>
          <a:p>
            <a:pPr algn="just"/>
            <a:r>
              <a:rPr lang="en-US" sz="2400" dirty="0" smtClean="0"/>
              <a:t>TRAINING &amp; CAPACITY BUILDING NIGERIA POLICE FORCE</a:t>
            </a:r>
            <a:endParaRPr lang="en-GB" sz="2400" dirty="0"/>
          </a:p>
        </p:txBody>
      </p:sp>
      <p:pic>
        <p:nvPicPr>
          <p:cNvPr id="2050" name="Picture 2" descr="C:\Users\USER\Desktop\logos.jpg"/>
          <p:cNvPicPr>
            <a:picLocks noChangeAspect="1" noChangeArrowheads="1"/>
          </p:cNvPicPr>
          <p:nvPr/>
        </p:nvPicPr>
        <p:blipFill>
          <a:blip r:embed="rId2"/>
          <a:srcRect/>
          <a:stretch>
            <a:fillRect/>
          </a:stretch>
        </p:blipFill>
        <p:spPr bwMode="auto">
          <a:xfrm>
            <a:off x="7725971" y="5562600"/>
            <a:ext cx="1418029" cy="12954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1143000"/>
          </a:xfrm>
        </p:spPr>
        <p:txBody>
          <a:bodyPr>
            <a:normAutofit fontScale="90000"/>
          </a:bodyPr>
          <a:lstStyle/>
          <a:p>
            <a:pPr algn="ctr"/>
            <a:r>
              <a:rPr lang="en-US" dirty="0" smtClean="0"/>
              <a:t>Training OF THE Nigeria Police Force</a:t>
            </a:r>
            <a:endParaRPr lang="en-GB" dirty="0"/>
          </a:p>
        </p:txBody>
      </p:sp>
      <p:sp>
        <p:nvSpPr>
          <p:cNvPr id="3" name="Content Placeholder 2"/>
          <p:cNvSpPr>
            <a:spLocks noGrp="1"/>
          </p:cNvSpPr>
          <p:nvPr>
            <p:ph idx="1"/>
          </p:nvPr>
        </p:nvSpPr>
        <p:spPr>
          <a:xfrm>
            <a:off x="0" y="1143000"/>
            <a:ext cx="8153400" cy="5312736"/>
          </a:xfrm>
        </p:spPr>
        <p:txBody>
          <a:bodyPr>
            <a:normAutofit/>
          </a:bodyPr>
          <a:lstStyle/>
          <a:p>
            <a:pPr algn="just">
              <a:buNone/>
            </a:pPr>
            <a:r>
              <a:rPr lang="en-US" sz="2400" dirty="0" smtClean="0"/>
              <a:t>   Training for Nigeria Police Force purposely to raise police officers awareness of the harms caused by the criminalization of people </a:t>
            </a:r>
            <a:r>
              <a:rPr lang="en-GB" sz="2400" dirty="0" smtClean="0"/>
              <a:t>who use drugs. to see drug use as public health issues and solutions is public health approach.</a:t>
            </a:r>
            <a:r>
              <a:rPr lang="en-US" sz="2400" dirty="0" smtClean="0"/>
              <a:t>, the training and capacity building evidence based modules/toolkits on human rights abuse, law enforcement, drug demand reduction among officers and young people. UNODC our technical partner</a:t>
            </a:r>
            <a:endParaRPr lang="en-GB" sz="2400" dirty="0"/>
          </a:p>
        </p:txBody>
      </p:sp>
      <p:pic>
        <p:nvPicPr>
          <p:cNvPr id="4" name="Picture 2" descr="C:\Users\USER\Desktop\logos.jpg"/>
          <p:cNvPicPr>
            <a:picLocks noChangeAspect="1" noChangeArrowheads="1"/>
          </p:cNvPicPr>
          <p:nvPr/>
        </p:nvPicPr>
        <p:blipFill>
          <a:blip r:embed="rId2"/>
          <a:srcRect/>
          <a:stretch>
            <a:fillRect/>
          </a:stretch>
        </p:blipFill>
        <p:spPr bwMode="auto">
          <a:xfrm>
            <a:off x="6831013" y="4745037"/>
            <a:ext cx="2312987" cy="2112963"/>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2880"/>
            <a:ext cx="8153400" cy="6370320"/>
          </a:xfrm>
        </p:spPr>
        <p:txBody>
          <a:bodyPr>
            <a:normAutofit fontScale="40000" lnSpcReduction="20000"/>
          </a:bodyPr>
          <a:lstStyle/>
          <a:p>
            <a:pPr algn="just">
              <a:buNone/>
            </a:pPr>
            <a:r>
              <a:rPr lang="en-GB" dirty="0" smtClean="0"/>
              <a:t>   </a:t>
            </a:r>
          </a:p>
          <a:p>
            <a:pPr algn="just">
              <a:buNone/>
            </a:pPr>
            <a:r>
              <a:rPr lang="en-GB" sz="6000" dirty="0" smtClean="0"/>
              <a:t>   Furthermore, training Nigeria Police Force to change the narrative, where the existing laws criminalize drug use thereby subjecting suspected drug users to all forms of human rights abuses, including, extortion, extra-legal arrests, torture, forced confessions, denial of legal services, stigmatization and dehumanisation, note that drug users are sick people, victims, and need treatment and rehabilitation, so they need help and Recovery is possible.</a:t>
            </a:r>
            <a:endParaRPr lang="en-US" sz="6000" dirty="0" smtClean="0"/>
          </a:p>
          <a:p>
            <a:pPr algn="just">
              <a:buNone/>
            </a:pPr>
            <a:r>
              <a:rPr lang="en-US" sz="6000" dirty="0" smtClean="0"/>
              <a:t>   </a:t>
            </a:r>
          </a:p>
          <a:p>
            <a:pPr algn="just">
              <a:buNone/>
            </a:pPr>
            <a:r>
              <a:rPr lang="en-US" sz="6000" dirty="0" smtClean="0"/>
              <a:t>   Stigma of drug users and their </a:t>
            </a:r>
            <a:r>
              <a:rPr lang="en-US" sz="6000" b="1" dirty="0" smtClean="0"/>
              <a:t>families delays their seeking help. </a:t>
            </a:r>
            <a:r>
              <a:rPr lang="en-US" sz="6000" dirty="0" smtClean="0"/>
              <a:t>Fear to be stuck with label ‘hopeless addict’ as a life sentence.</a:t>
            </a:r>
          </a:p>
          <a:p>
            <a:pPr algn="just"/>
            <a:endParaRPr lang="en-US" sz="6000" dirty="0" smtClean="0"/>
          </a:p>
          <a:p>
            <a:pPr algn="just">
              <a:buNone/>
            </a:pPr>
            <a:r>
              <a:rPr lang="en-US" sz="6000" dirty="0" smtClean="0"/>
              <a:t>   Stigma puts barriers in the way of recovery and reintegration</a:t>
            </a:r>
          </a:p>
          <a:p>
            <a:pPr algn="just"/>
            <a:endParaRPr lang="en-US" sz="6000" dirty="0" smtClean="0"/>
          </a:p>
          <a:p>
            <a:pPr algn="just">
              <a:buNone/>
            </a:pPr>
            <a:r>
              <a:rPr lang="en-US" sz="6000" dirty="0" smtClean="0"/>
              <a:t>   Stigma undermines employment opportunities </a:t>
            </a:r>
          </a:p>
        </p:txBody>
      </p:sp>
      <p:pic>
        <p:nvPicPr>
          <p:cNvPr id="4" name="Picture 2" descr="C:\Users\USER\Desktop\logos.jpg"/>
          <p:cNvPicPr>
            <a:picLocks noChangeAspect="1" noChangeArrowheads="1"/>
          </p:cNvPicPr>
          <p:nvPr/>
        </p:nvPicPr>
        <p:blipFill>
          <a:blip r:embed="rId2"/>
          <a:srcRect/>
          <a:stretch>
            <a:fillRect/>
          </a:stretch>
        </p:blipFill>
        <p:spPr bwMode="auto">
          <a:xfrm>
            <a:off x="7475730" y="5334000"/>
            <a:ext cx="1668270" cy="1524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ADVOCACY</a:t>
            </a:r>
            <a:br>
              <a:rPr lang="en-US" dirty="0" smtClean="0"/>
            </a:br>
            <a:endParaRPr lang="en-GB" dirty="0"/>
          </a:p>
        </p:txBody>
      </p:sp>
      <p:sp>
        <p:nvSpPr>
          <p:cNvPr id="3" name="Content Placeholder 2"/>
          <p:cNvSpPr>
            <a:spLocks noGrp="1"/>
          </p:cNvSpPr>
          <p:nvPr>
            <p:ph idx="1"/>
          </p:nvPr>
        </p:nvSpPr>
        <p:spPr>
          <a:xfrm>
            <a:off x="0" y="1219200"/>
            <a:ext cx="8153400" cy="4846320"/>
          </a:xfrm>
        </p:spPr>
        <p:txBody>
          <a:bodyPr>
            <a:normAutofit/>
          </a:bodyPr>
          <a:lstStyle/>
          <a:p>
            <a:pPr algn="just">
              <a:buNone/>
            </a:pPr>
            <a:r>
              <a:rPr lang="en-US" sz="2400" dirty="0" smtClean="0"/>
              <a:t>   Advocacy an </a:t>
            </a:r>
            <a:r>
              <a:rPr lang="en-US" sz="2400" b="1" dirty="0" smtClean="0"/>
              <a:t>ongoing process to change values, attitudes</a:t>
            </a:r>
            <a:r>
              <a:rPr lang="en-US" sz="2400" dirty="0" smtClean="0"/>
              <a:t>, actions, policies and </a:t>
            </a:r>
            <a:r>
              <a:rPr lang="en-US" sz="2400" b="1" dirty="0" smtClean="0"/>
              <a:t>laws</a:t>
            </a:r>
            <a:r>
              <a:rPr lang="en-US" sz="2400" dirty="0" smtClean="0"/>
              <a:t> by influencing decision makers and opinion leaders, organizations, systems and structures at different levels. </a:t>
            </a:r>
          </a:p>
          <a:p>
            <a:pPr algn="just">
              <a:buNone/>
            </a:pPr>
            <a:endParaRPr lang="en-GB" sz="2400" dirty="0" smtClean="0"/>
          </a:p>
          <a:p>
            <a:pPr algn="ctr">
              <a:buNone/>
            </a:pPr>
            <a:r>
              <a:rPr lang="en-US" sz="2400" b="1" dirty="0" smtClean="0"/>
              <a:t> “</a:t>
            </a:r>
            <a:r>
              <a:rPr lang="en-US" sz="2400" b="1" i="1" dirty="0" smtClean="0"/>
              <a:t>I BELIEVE DRUGS HAVE DESTROYED MANY PEOPLE, BUT WRONG GOVERNMENT POLICIES HAVE DESTROYED MANY MORE.</a:t>
            </a:r>
            <a:r>
              <a:rPr lang="en-US" sz="2400" b="1" dirty="0" smtClean="0"/>
              <a:t>”</a:t>
            </a:r>
            <a:endParaRPr lang="en-US" sz="2400" dirty="0" smtClean="0"/>
          </a:p>
          <a:p>
            <a:pPr algn="ctr">
              <a:buNone/>
            </a:pPr>
            <a:r>
              <a:rPr lang="en-US" sz="2400" b="1" dirty="0" smtClean="0"/>
              <a:t>                  - KOFI ANNAN</a:t>
            </a:r>
            <a:endParaRPr lang="en-GB" sz="2400" dirty="0"/>
          </a:p>
        </p:txBody>
      </p:sp>
      <p:pic>
        <p:nvPicPr>
          <p:cNvPr id="4" name="Picture 2" descr="C:\Users\USER\Desktop\logos.jpg"/>
          <p:cNvPicPr>
            <a:picLocks noChangeAspect="1" noChangeArrowheads="1"/>
          </p:cNvPicPr>
          <p:nvPr/>
        </p:nvPicPr>
        <p:blipFill>
          <a:blip r:embed="rId2"/>
          <a:srcRect/>
          <a:stretch>
            <a:fillRect/>
          </a:stretch>
        </p:blipFill>
        <p:spPr bwMode="auto">
          <a:xfrm>
            <a:off x="6831013" y="4745037"/>
            <a:ext cx="2312987" cy="2112963"/>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153400" cy="1143000"/>
          </a:xfrm>
        </p:spPr>
        <p:txBody>
          <a:bodyPr>
            <a:normAutofit fontScale="90000"/>
          </a:bodyPr>
          <a:lstStyle/>
          <a:p>
            <a:pPr algn="ctr"/>
            <a:r>
              <a:rPr lang="en-US" dirty="0" smtClean="0"/>
              <a:t>Drug Abuse As A public health concern</a:t>
            </a:r>
            <a:endParaRPr lang="en-GB" dirty="0"/>
          </a:p>
        </p:txBody>
      </p:sp>
      <p:sp>
        <p:nvSpPr>
          <p:cNvPr id="3" name="Content Placeholder 2"/>
          <p:cNvSpPr>
            <a:spLocks noGrp="1"/>
          </p:cNvSpPr>
          <p:nvPr>
            <p:ph idx="1"/>
          </p:nvPr>
        </p:nvSpPr>
        <p:spPr>
          <a:xfrm>
            <a:off x="0" y="1295400"/>
            <a:ext cx="8153400" cy="5562600"/>
          </a:xfrm>
        </p:spPr>
        <p:txBody>
          <a:bodyPr>
            <a:normAutofit/>
          </a:bodyPr>
          <a:lstStyle/>
          <a:p>
            <a:pPr algn="just">
              <a:buNone/>
            </a:pPr>
            <a:r>
              <a:rPr lang="en-US" sz="2400" dirty="0" smtClean="0"/>
              <a:t>  The public health goal of reducing the world's drug problems cannot be achieved without addressing substance use disorders with the same scientific rigor, compassion, and commitment that other physical and mental health problems are addressed. Substance use disorders are common psychiatric disorders, and access to affordable, quality health care for such disorders has been declared an inherent right for all United Nations Member State citizens.</a:t>
            </a:r>
            <a:endParaRPr lang="en-GB" sz="2400" dirty="0"/>
          </a:p>
        </p:txBody>
      </p:sp>
      <p:pic>
        <p:nvPicPr>
          <p:cNvPr id="4" name="Picture 2" descr="C:\Users\USER\Desktop\logos.jpg"/>
          <p:cNvPicPr>
            <a:picLocks noChangeAspect="1" noChangeArrowheads="1"/>
          </p:cNvPicPr>
          <p:nvPr/>
        </p:nvPicPr>
        <p:blipFill>
          <a:blip r:embed="rId2"/>
          <a:srcRect/>
          <a:stretch>
            <a:fillRect/>
          </a:stretch>
        </p:blipFill>
        <p:spPr bwMode="auto">
          <a:xfrm>
            <a:off x="7239000" y="5117742"/>
            <a:ext cx="1905000" cy="174025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104</TotalTime>
  <Words>1512</Words>
  <Application>Microsoft Office PowerPoint</Application>
  <PresentationFormat>On-screen Show (4:3)</PresentationFormat>
  <Paragraphs>69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Opulent</vt:lpstr>
      <vt:lpstr>FINANCIAL CRIME, CROSS-BORDER CRIME AND ILLICIT SUBSTANCE ABUSE</vt:lpstr>
      <vt:lpstr>NIGERIA DRUG HISTORY</vt:lpstr>
      <vt:lpstr>Slide 3</vt:lpstr>
      <vt:lpstr>Slide 4</vt:lpstr>
      <vt:lpstr>THE DRUG SALVATION FOUNDATION AND WHAT WE HAVE BEEN DOING</vt:lpstr>
      <vt:lpstr>Training OF THE Nigeria Police Force</vt:lpstr>
      <vt:lpstr>Slide 7</vt:lpstr>
      <vt:lpstr>ADVOCACY </vt:lpstr>
      <vt:lpstr>Drug Abuse As A public health concern</vt:lpstr>
      <vt:lpstr>MY recommendations:</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CRIME</dc:title>
  <dc:creator>Olusesan Samuel-Kayode</dc:creator>
  <cp:lastModifiedBy>U</cp:lastModifiedBy>
  <cp:revision>34</cp:revision>
  <dcterms:created xsi:type="dcterms:W3CDTF">2020-11-12T08:47:28Z</dcterms:created>
  <dcterms:modified xsi:type="dcterms:W3CDTF">2020-11-13T12:04:25Z</dcterms:modified>
</cp:coreProperties>
</file>